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31"/>
  </p:notesMasterIdLst>
  <p:sldIdLst>
    <p:sldId id="344" r:id="rId2"/>
    <p:sldId id="358" r:id="rId3"/>
    <p:sldId id="359" r:id="rId4"/>
    <p:sldId id="345" r:id="rId5"/>
    <p:sldId id="346" r:id="rId6"/>
    <p:sldId id="349" r:id="rId7"/>
    <p:sldId id="268" r:id="rId8"/>
    <p:sldId id="348" r:id="rId9"/>
    <p:sldId id="350" r:id="rId10"/>
    <p:sldId id="351" r:id="rId11"/>
    <p:sldId id="352" r:id="rId12"/>
    <p:sldId id="370" r:id="rId13"/>
    <p:sldId id="353" r:id="rId14"/>
    <p:sldId id="272" r:id="rId15"/>
    <p:sldId id="354" r:id="rId16"/>
    <p:sldId id="364" r:id="rId17"/>
    <p:sldId id="355" r:id="rId18"/>
    <p:sldId id="360" r:id="rId19"/>
    <p:sldId id="361" r:id="rId20"/>
    <p:sldId id="362" r:id="rId21"/>
    <p:sldId id="271" r:id="rId22"/>
    <p:sldId id="363" r:id="rId23"/>
    <p:sldId id="368" r:id="rId24"/>
    <p:sldId id="366" r:id="rId25"/>
    <p:sldId id="367" r:id="rId26"/>
    <p:sldId id="369" r:id="rId27"/>
    <p:sldId id="347" r:id="rId28"/>
    <p:sldId id="371" r:id="rId29"/>
    <p:sldId id="3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Amount lost by client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Stranger</c:v>
              </c:pt>
              <c:pt idx="1">
                <c:v>Family, friend , trusted other</c:v>
              </c:pt>
            </c:strLit>
          </c:cat>
          <c:val>
            <c:numLit>
              <c:formatCode>#,##0</c:formatCode>
              <c:ptCount val="2"/>
              <c:pt idx="0">
                <c:v>1298.2903225806449</c:v>
              </c:pt>
              <c:pt idx="1">
                <c:v>5868.875</c:v>
              </c:pt>
            </c:numLit>
          </c:val>
          <c:extLst>
            <c:ext xmlns:c16="http://schemas.microsoft.com/office/drawing/2014/chart" uri="{C3380CC4-5D6E-409C-BE32-E72D297353CC}">
              <c16:uniqueId val="{00000000-228D-46EF-AEA0-D18834AF56DF}"/>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Amount lost by client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err="1"/>
              <a:t>PSS_Total</a:t>
            </a:r>
            <a:r>
              <a:rPr lang="en-US" b="1" baseline="0" dirty="0"/>
              <a: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Stranger</c:v>
              </c:pt>
              <c:pt idx="1">
                <c:v>Family, friend , trusted other</c:v>
              </c:pt>
            </c:strLit>
          </c:cat>
          <c:val>
            <c:numLit>
              <c:formatCode>#,##0</c:formatCode>
              <c:ptCount val="2"/>
              <c:pt idx="0">
                <c:v>15.56451612903226</c:v>
              </c:pt>
              <c:pt idx="1">
                <c:v>18.8125</c:v>
              </c:pt>
            </c:numLit>
          </c:val>
          <c:extLst>
            <c:ext xmlns:c16="http://schemas.microsoft.com/office/drawing/2014/chart" uri="{C3380CC4-5D6E-409C-BE32-E72D297353CC}">
              <c16:uniqueId val="{00000000-FAA6-4621-98F5-740529EA8883}"/>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PSS_Total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err="1"/>
              <a:t>FEVS_Total</a:t>
            </a:r>
            <a:r>
              <a:rPr lang="en-US" sz="1400" b="1" baseline="0" dirty="0"/>
              <a: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Stranger</c:v>
              </c:pt>
              <c:pt idx="1">
                <c:v>Family, friend , trusted other</c:v>
              </c:pt>
            </c:strLit>
          </c:cat>
          <c:val>
            <c:numLit>
              <c:formatCode>#,##0</c:formatCode>
              <c:ptCount val="2"/>
              <c:pt idx="0">
                <c:v>7.8709677419354831</c:v>
              </c:pt>
              <c:pt idx="1">
                <c:v>10.258064516129034</c:v>
              </c:pt>
            </c:numLit>
          </c:val>
          <c:extLst>
            <c:ext xmlns:c16="http://schemas.microsoft.com/office/drawing/2014/chart" uri="{C3380CC4-5D6E-409C-BE32-E72D297353CC}">
              <c16:uniqueId val="{00000000-6922-48B2-8C05-14619F708829}"/>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FEVS_Total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err="1"/>
              <a:t>IADL_Total</a:t>
            </a:r>
            <a:r>
              <a:rPr lang="en-US" b="1" baseline="0" dirty="0"/>
              <a: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Stranger</c:v>
              </c:pt>
              <c:pt idx="1">
                <c:v>Family, friend , trusted other</c:v>
              </c:pt>
            </c:strLit>
          </c:cat>
          <c:val>
            <c:numLit>
              <c:formatCode>#,##0</c:formatCode>
              <c:ptCount val="2"/>
              <c:pt idx="0">
                <c:v>36.492063492063494</c:v>
              </c:pt>
              <c:pt idx="1">
                <c:v>33.156250000000014</c:v>
              </c:pt>
            </c:numLit>
          </c:val>
          <c:extLst>
            <c:ext xmlns:c16="http://schemas.microsoft.com/office/drawing/2014/chart" uri="{C3380CC4-5D6E-409C-BE32-E72D297353CC}">
              <c16:uniqueId val="{00000000-D638-477D-A33D-2B985CD3E06C}"/>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IADL_Total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err="1"/>
              <a:t>IADL_Total</a:t>
            </a:r>
            <a:r>
              <a:rPr lang="en-US" b="1" baseline="0" dirty="0"/>
              <a: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IADL_Total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err="1"/>
              <a:t>IADL_Total</a:t>
            </a:r>
            <a:r>
              <a:rPr lang="en-US" b="1" baseline="0" dirty="0"/>
              <a:t> by Relationship to Perpetrator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Relationship to Perpetrator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IADL_Total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C29F8-D836-453C-B1F4-29FA3D6821D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AF2C9-03E2-4B88-BBC0-3B273A4A5F95}" type="slidenum">
              <a:rPr lang="en-US" smtClean="0"/>
              <a:t>‹#›</a:t>
            </a:fld>
            <a:endParaRPr lang="en-US"/>
          </a:p>
        </p:txBody>
      </p:sp>
    </p:spTree>
    <p:extLst>
      <p:ext uri="{BB962C8B-B14F-4D97-AF65-F5344CB8AC3E}">
        <p14:creationId xmlns:p14="http://schemas.microsoft.com/office/powerpoint/2010/main" val="359725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D6AB7-F040-4BD9-B5C6-19A1B01507D2}" type="slidenum">
              <a:rPr lang="en-US" smtClean="0"/>
              <a:t>1</a:t>
            </a:fld>
            <a:endParaRPr lang="en-US"/>
          </a:p>
        </p:txBody>
      </p:sp>
    </p:spTree>
    <p:extLst>
      <p:ext uri="{BB962C8B-B14F-4D97-AF65-F5344CB8AC3E}">
        <p14:creationId xmlns:p14="http://schemas.microsoft.com/office/powerpoint/2010/main" val="13979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D6AB7-F040-4BD9-B5C6-19A1B01507D2}" type="slidenum">
              <a:rPr lang="en-US" smtClean="0"/>
              <a:t>6</a:t>
            </a:fld>
            <a:endParaRPr lang="en-US"/>
          </a:p>
        </p:txBody>
      </p:sp>
    </p:spTree>
    <p:extLst>
      <p:ext uri="{BB962C8B-B14F-4D97-AF65-F5344CB8AC3E}">
        <p14:creationId xmlns:p14="http://schemas.microsoft.com/office/powerpoint/2010/main" val="36020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11-3ED3-468A-B3DC-A5AA11282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8CBD0-2C87-40D8-B2EC-BAC165F2031C}"/>
              </a:ext>
            </a:extLst>
          </p:cNvPr>
          <p:cNvSpPr>
            <a:spLocks noGrp="1"/>
          </p:cNvSpPr>
          <p:nvPr>
            <p:ph type="dt" sz="half" idx="10"/>
          </p:nvPr>
        </p:nvSpPr>
        <p:spPr/>
        <p:txBody>
          <a:bodyPr/>
          <a:lstStyle/>
          <a:p>
            <a:fld id="{010F186C-7238-48A7-B86F-8ED66B929BB8}" type="datetimeFigureOut">
              <a:rPr lang="en-US" smtClean="0"/>
              <a:t>1/16/2024</a:t>
            </a:fld>
            <a:endParaRPr lang="en-US"/>
          </a:p>
        </p:txBody>
      </p:sp>
      <p:sp>
        <p:nvSpPr>
          <p:cNvPr id="4" name="Footer Placeholder 3">
            <a:extLst>
              <a:ext uri="{FF2B5EF4-FFF2-40B4-BE49-F238E27FC236}">
                <a16:creationId xmlns:a16="http://schemas.microsoft.com/office/drawing/2014/main" id="{97FCC881-3B5E-4583-9ACD-F41D26ED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1F4C50-98F3-44AB-BFFA-583D8E14E5D6}"/>
              </a:ext>
            </a:extLst>
          </p:cNvPr>
          <p:cNvSpPr>
            <a:spLocks noGrp="1"/>
          </p:cNvSpPr>
          <p:nvPr>
            <p:ph type="sldNum" sz="quarter" idx="12"/>
          </p:nvPr>
        </p:nvSpPr>
        <p:spPr/>
        <p:txBody>
          <a:bodyPr/>
          <a:lstStyle/>
          <a:p>
            <a:fld id="{E01E314A-F9B4-4377-9384-449F02F01E49}" type="slidenum">
              <a:rPr lang="en-US" smtClean="0"/>
              <a:t>‹#›</a:t>
            </a:fld>
            <a:endParaRPr lang="en-US"/>
          </a:p>
        </p:txBody>
      </p:sp>
    </p:spTree>
    <p:extLst>
      <p:ext uri="{BB962C8B-B14F-4D97-AF65-F5344CB8AC3E}">
        <p14:creationId xmlns:p14="http://schemas.microsoft.com/office/powerpoint/2010/main" val="101496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EA0B5-8400-4D41-914D-DC98055116C8}"/>
              </a:ext>
            </a:extLst>
          </p:cNvPr>
          <p:cNvSpPr>
            <a:spLocks noGrp="1"/>
          </p:cNvSpPr>
          <p:nvPr>
            <p:ph type="dt" sz="half" idx="10"/>
          </p:nvPr>
        </p:nvSpPr>
        <p:spPr/>
        <p:txBody>
          <a:bodyPr/>
          <a:lstStyle/>
          <a:p>
            <a:fld id="{010F186C-7238-48A7-B86F-8ED66B929BB8}" type="datetimeFigureOut">
              <a:rPr lang="en-US" smtClean="0"/>
              <a:t>1/16/2024</a:t>
            </a:fld>
            <a:endParaRPr lang="en-US"/>
          </a:p>
        </p:txBody>
      </p:sp>
      <p:sp>
        <p:nvSpPr>
          <p:cNvPr id="3" name="Footer Placeholder 2">
            <a:extLst>
              <a:ext uri="{FF2B5EF4-FFF2-40B4-BE49-F238E27FC236}">
                <a16:creationId xmlns:a16="http://schemas.microsoft.com/office/drawing/2014/main" id="{F939B831-C65C-4C08-BAEB-7AD0110EB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0E575-23FB-442B-B09A-4D22D1D07D6F}"/>
              </a:ext>
            </a:extLst>
          </p:cNvPr>
          <p:cNvSpPr>
            <a:spLocks noGrp="1"/>
          </p:cNvSpPr>
          <p:nvPr>
            <p:ph type="sldNum" sz="quarter" idx="12"/>
          </p:nvPr>
        </p:nvSpPr>
        <p:spPr/>
        <p:txBody>
          <a:bodyPr/>
          <a:lstStyle/>
          <a:p>
            <a:fld id="{E01E314A-F9B4-4377-9384-449F02F01E49}" type="slidenum">
              <a:rPr lang="en-US" smtClean="0"/>
              <a:t>‹#›</a:t>
            </a:fld>
            <a:endParaRPr lang="en-US"/>
          </a:p>
        </p:txBody>
      </p:sp>
    </p:spTree>
    <p:extLst>
      <p:ext uri="{BB962C8B-B14F-4D97-AF65-F5344CB8AC3E}">
        <p14:creationId xmlns:p14="http://schemas.microsoft.com/office/powerpoint/2010/main" val="353713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E1BD-7F7D-4DB7-917F-19E9F7127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60215-3C3B-4067-B3D5-A3D9F92C55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C5AFE-EC0E-4B9E-9956-0D3D751291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A4CCE-B03E-43B5-914F-F93EE6CAE6A3}"/>
              </a:ext>
            </a:extLst>
          </p:cNvPr>
          <p:cNvSpPr>
            <a:spLocks noGrp="1"/>
          </p:cNvSpPr>
          <p:nvPr>
            <p:ph type="dt" sz="half" idx="10"/>
          </p:nvPr>
        </p:nvSpPr>
        <p:spPr/>
        <p:txBody>
          <a:bodyPr/>
          <a:lstStyle/>
          <a:p>
            <a:fld id="{010F186C-7238-48A7-B86F-8ED66B929BB8}" type="datetimeFigureOut">
              <a:rPr lang="en-US" smtClean="0"/>
              <a:t>1/16/2024</a:t>
            </a:fld>
            <a:endParaRPr lang="en-US"/>
          </a:p>
        </p:txBody>
      </p:sp>
      <p:sp>
        <p:nvSpPr>
          <p:cNvPr id="6" name="Footer Placeholder 5">
            <a:extLst>
              <a:ext uri="{FF2B5EF4-FFF2-40B4-BE49-F238E27FC236}">
                <a16:creationId xmlns:a16="http://schemas.microsoft.com/office/drawing/2014/main" id="{72D451A1-93B0-434D-825C-9C3BABDD9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C209F-4DDC-4D00-9677-491F868D045B}"/>
              </a:ext>
            </a:extLst>
          </p:cNvPr>
          <p:cNvSpPr>
            <a:spLocks noGrp="1"/>
          </p:cNvSpPr>
          <p:nvPr>
            <p:ph type="sldNum" sz="quarter" idx="12"/>
          </p:nvPr>
        </p:nvSpPr>
        <p:spPr/>
        <p:txBody>
          <a:bodyPr/>
          <a:lstStyle/>
          <a:p>
            <a:fld id="{E01E314A-F9B4-4377-9384-449F02F01E49}" type="slidenum">
              <a:rPr lang="en-US" smtClean="0"/>
              <a:t>‹#›</a:t>
            </a:fld>
            <a:endParaRPr lang="en-US"/>
          </a:p>
        </p:txBody>
      </p:sp>
    </p:spTree>
    <p:extLst>
      <p:ext uri="{BB962C8B-B14F-4D97-AF65-F5344CB8AC3E}">
        <p14:creationId xmlns:p14="http://schemas.microsoft.com/office/powerpoint/2010/main" val="71112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2A27-3CF1-4D6F-9762-B83584C43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B76E2-E495-4ACD-A691-9202004B17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BB6B5-ED47-4BDE-A899-E7CFDD48004D}"/>
              </a:ext>
            </a:extLst>
          </p:cNvPr>
          <p:cNvSpPr>
            <a:spLocks noGrp="1"/>
          </p:cNvSpPr>
          <p:nvPr>
            <p:ph type="dt" sz="half" idx="10"/>
          </p:nvPr>
        </p:nvSpPr>
        <p:spPr/>
        <p:txBody>
          <a:bodyPr/>
          <a:lstStyle/>
          <a:p>
            <a:fld id="{010F186C-7238-48A7-B86F-8ED66B929BB8}" type="datetimeFigureOut">
              <a:rPr lang="en-US" smtClean="0"/>
              <a:t>1/16/2024</a:t>
            </a:fld>
            <a:endParaRPr lang="en-US"/>
          </a:p>
        </p:txBody>
      </p:sp>
      <p:sp>
        <p:nvSpPr>
          <p:cNvPr id="5" name="Footer Placeholder 4">
            <a:extLst>
              <a:ext uri="{FF2B5EF4-FFF2-40B4-BE49-F238E27FC236}">
                <a16:creationId xmlns:a16="http://schemas.microsoft.com/office/drawing/2014/main" id="{59D33189-B676-4107-B6AA-2BBA34F1C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7EC17-FAFB-41B0-BBD7-8D7100B7B872}"/>
              </a:ext>
            </a:extLst>
          </p:cNvPr>
          <p:cNvSpPr>
            <a:spLocks noGrp="1"/>
          </p:cNvSpPr>
          <p:nvPr>
            <p:ph type="sldNum" sz="quarter" idx="12"/>
          </p:nvPr>
        </p:nvSpPr>
        <p:spPr/>
        <p:txBody>
          <a:bodyPr/>
          <a:lstStyle/>
          <a:p>
            <a:fld id="{E01E314A-F9B4-4377-9384-449F02F01E49}" type="slidenum">
              <a:rPr lang="en-US" smtClean="0"/>
              <a:t>‹#›</a:t>
            </a:fld>
            <a:endParaRPr lang="en-US"/>
          </a:p>
        </p:txBody>
      </p:sp>
    </p:spTree>
    <p:extLst>
      <p:ext uri="{BB962C8B-B14F-4D97-AF65-F5344CB8AC3E}">
        <p14:creationId xmlns:p14="http://schemas.microsoft.com/office/powerpoint/2010/main" val="140893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A35-143E-48E1-81B1-250D1DBF2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2EB5CA-7131-4B69-8EB9-5E7DD0B3B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101FF9-4712-4204-896A-6466E27AF115}"/>
              </a:ext>
            </a:extLst>
          </p:cNvPr>
          <p:cNvSpPr>
            <a:spLocks noGrp="1"/>
          </p:cNvSpPr>
          <p:nvPr>
            <p:ph type="dt" sz="half" idx="10"/>
          </p:nvPr>
        </p:nvSpPr>
        <p:spPr/>
        <p:txBody>
          <a:bodyPr/>
          <a:lstStyle/>
          <a:p>
            <a:fld id="{010F186C-7238-48A7-B86F-8ED66B929BB8}" type="datetimeFigureOut">
              <a:rPr lang="en-US" smtClean="0"/>
              <a:t>1/16/2024</a:t>
            </a:fld>
            <a:endParaRPr lang="en-US"/>
          </a:p>
        </p:txBody>
      </p:sp>
      <p:sp>
        <p:nvSpPr>
          <p:cNvPr id="5" name="Footer Placeholder 4">
            <a:extLst>
              <a:ext uri="{FF2B5EF4-FFF2-40B4-BE49-F238E27FC236}">
                <a16:creationId xmlns:a16="http://schemas.microsoft.com/office/drawing/2014/main" id="{69FFFE4C-489A-4CB7-88DB-3C15DC5F4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38751-3FF1-4E81-A537-D3FFD2C60CBE}"/>
              </a:ext>
            </a:extLst>
          </p:cNvPr>
          <p:cNvSpPr>
            <a:spLocks noGrp="1"/>
          </p:cNvSpPr>
          <p:nvPr>
            <p:ph type="sldNum" sz="quarter" idx="12"/>
          </p:nvPr>
        </p:nvSpPr>
        <p:spPr/>
        <p:txBody>
          <a:bodyPr/>
          <a:lstStyle/>
          <a:p>
            <a:fld id="{E01E314A-F9B4-4377-9384-449F02F01E49}" type="slidenum">
              <a:rPr lang="en-US" smtClean="0"/>
              <a:t>‹#›</a:t>
            </a:fld>
            <a:endParaRPr lang="en-US"/>
          </a:p>
        </p:txBody>
      </p:sp>
    </p:spTree>
    <p:extLst>
      <p:ext uri="{BB962C8B-B14F-4D97-AF65-F5344CB8AC3E}">
        <p14:creationId xmlns:p14="http://schemas.microsoft.com/office/powerpoint/2010/main" val="56845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066F5-04EA-4066-AEC0-FAE824DB0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E3FB4B-1045-4E52-8B2A-222255118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2D77B-4F08-4796-91CB-8D907A2B6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F186C-7238-48A7-B86F-8ED66B929BB8}" type="datetimeFigureOut">
              <a:rPr lang="en-US" smtClean="0"/>
              <a:t>1/16/2024</a:t>
            </a:fld>
            <a:endParaRPr lang="en-US"/>
          </a:p>
        </p:txBody>
      </p:sp>
      <p:sp>
        <p:nvSpPr>
          <p:cNvPr id="5" name="Footer Placeholder 4">
            <a:extLst>
              <a:ext uri="{FF2B5EF4-FFF2-40B4-BE49-F238E27FC236}">
                <a16:creationId xmlns:a16="http://schemas.microsoft.com/office/drawing/2014/main" id="{669DF5B7-EFDF-4218-8B80-5EEF23EA4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745641-D1AD-4E12-BA4B-9BE00F698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E314A-F9B4-4377-9384-449F02F01E49}" type="slidenum">
              <a:rPr lang="en-US" smtClean="0"/>
              <a:t>‹#›</a:t>
            </a:fld>
            <a:endParaRPr lang="en-US"/>
          </a:p>
        </p:txBody>
      </p:sp>
    </p:spTree>
    <p:extLst>
      <p:ext uri="{BB962C8B-B14F-4D97-AF65-F5344CB8AC3E}">
        <p14:creationId xmlns:p14="http://schemas.microsoft.com/office/powerpoint/2010/main" val="2803481546"/>
      </p:ext>
    </p:extLst>
  </p:cSld>
  <p:clrMap bg1="lt1" tx1="dk1" bg2="lt2" tx2="dk2" accent1="accent1" accent2="accent2" accent3="accent3" accent4="accent4" accent5="accent5" accent6="accent6" hlink="hlink" folHlink="folHlink"/>
  <p:sldLayoutIdLst>
    <p:sldLayoutId id="2147483667" r:id="rId1"/>
    <p:sldLayoutId id="2147484558" r:id="rId2"/>
    <p:sldLayoutId id="2147483652" r:id="rId3"/>
    <p:sldLayoutId id="2147484457" r:id="rId4"/>
    <p:sldLayoutId id="214748364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aarp.org/money/scams-fraud/info-2020/ftc-top-scams.html" TargetMode="External"/><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4965" y="290842"/>
            <a:ext cx="11259127" cy="2883874"/>
          </a:xfrm>
        </p:spPr>
        <p:txBody>
          <a:bodyPr>
            <a:normAutofit/>
          </a:bodyPr>
          <a:lstStyle/>
          <a:p>
            <a:pPr algn="ctr"/>
            <a:r>
              <a:rPr lang="en-US" sz="6600" b="1" dirty="0">
                <a:latin typeface="Arial" panose="020B0604020202020204" pitchFamily="34" charset="0"/>
                <a:cs typeface="Arial" panose="020B0604020202020204" pitchFamily="34" charset="0"/>
              </a:rPr>
              <a:t>Successful Aging through Financial Empowerment</a:t>
            </a: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9" name="Picture 18">
            <a:extLst>
              <a:ext uri="{FF2B5EF4-FFF2-40B4-BE49-F238E27FC236}">
                <a16:creationId xmlns:a16="http://schemas.microsoft.com/office/drawing/2014/main" id="{FF002653-45B5-F742-BFA4-FA1828180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020" y="3174716"/>
            <a:ext cx="8204656" cy="296867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4989" y="5181125"/>
            <a:ext cx="1927985" cy="1444911"/>
          </a:xfrm>
          <a:prstGeom prst="rect">
            <a:avLst/>
          </a:prstGeom>
        </p:spPr>
      </p:pic>
    </p:spTree>
    <p:extLst>
      <p:ext uri="{BB962C8B-B14F-4D97-AF65-F5344CB8AC3E}">
        <p14:creationId xmlns:p14="http://schemas.microsoft.com/office/powerpoint/2010/main" val="425253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3914" y="201349"/>
            <a:ext cx="9521714" cy="1203770"/>
          </a:xfrm>
        </p:spPr>
        <p:txBody>
          <a:bodyPr>
            <a:normAutofit/>
          </a:bodyPr>
          <a:lstStyle/>
          <a:p>
            <a:r>
              <a:rPr lang="en-US" dirty="0">
                <a:latin typeface="Arial" panose="020B0604020202020204" pitchFamily="34" charset="0"/>
                <a:cs typeface="Arial" panose="020B0604020202020204" pitchFamily="34" charset="0"/>
              </a:rPr>
              <a:t>SAFE Scam Case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4" name="TextBox 3"/>
          <p:cNvSpPr txBox="1"/>
          <p:nvPr/>
        </p:nvSpPr>
        <p:spPr>
          <a:xfrm>
            <a:off x="318977" y="1589785"/>
            <a:ext cx="8984511" cy="4555093"/>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How SAFE helped</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Reported the crime: Local Police, FTC, AARP Fraud watch</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Counseled family and older adult on scam risks and how to monitor behavior for reflags.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Connected family to Universal Dementia Caregivers to receive some support on caregiving dynamics.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Unable to recover funds.  Older adult lost $50,000</a:t>
            </a:r>
          </a:p>
          <a:p>
            <a:endParaRPr lang="en-US" dirty="0"/>
          </a:p>
        </p:txBody>
      </p:sp>
    </p:spTree>
    <p:extLst>
      <p:ext uri="{BB962C8B-B14F-4D97-AF65-F5344CB8AC3E}">
        <p14:creationId xmlns:p14="http://schemas.microsoft.com/office/powerpoint/2010/main" val="15491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028" y="181449"/>
            <a:ext cx="8758670" cy="669851"/>
          </a:xfrm>
        </p:spPr>
        <p:txBody>
          <a:bodyPr>
            <a:noAutofit/>
          </a:bodyPr>
          <a:lstStyle/>
          <a:p>
            <a:r>
              <a:rPr lang="en-US" dirty="0">
                <a:latin typeface="Arial" panose="020B0604020202020204" pitchFamily="34" charset="0"/>
                <a:cs typeface="Arial" panose="020B0604020202020204" pitchFamily="34" charset="0"/>
              </a:rPr>
              <a:t>SAFE Identity Theft Case</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3" name="TextBox 2"/>
          <p:cNvSpPr txBox="1"/>
          <p:nvPr/>
        </p:nvSpPr>
        <p:spPr>
          <a:xfrm>
            <a:off x="151644" y="876247"/>
            <a:ext cx="8535156" cy="5324535"/>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63 Year Old Woman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Turned down for auto loan by her bank</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Was referred to SAFE by bank staff to look over her credit and investigate the drop in her credit score.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Uncovered many fraudulent accounts totaling approximately $5000 in debt.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Worked with client to contact creditors, complete police reports, complete fraud affidavits, completing creditors fraud resolution process, placed fraud alert on credit report.</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b="1" i="1"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Saved $5000 through resolving fraudulent debt.</a:t>
            </a:r>
            <a:endParaRPr lang="en-US" sz="2800" b="1" i="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410" y="446568"/>
            <a:ext cx="2950682" cy="28176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16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028" y="181449"/>
            <a:ext cx="8758670" cy="669851"/>
          </a:xfrm>
        </p:spPr>
        <p:txBody>
          <a:bodyPr>
            <a:noAutofit/>
          </a:bodyPr>
          <a:lstStyle/>
          <a:p>
            <a:pPr algn="ctr"/>
            <a:r>
              <a:rPr lang="en-US" dirty="0">
                <a:latin typeface="Arial" panose="020B0604020202020204" pitchFamily="34" charset="0"/>
                <a:cs typeface="Arial" panose="020B0604020202020204" pitchFamily="34" charset="0"/>
              </a:rPr>
              <a:t>Caregiver Case</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3" name="TextBox 2"/>
          <p:cNvSpPr txBox="1"/>
          <p:nvPr/>
        </p:nvSpPr>
        <p:spPr>
          <a:xfrm>
            <a:off x="151644" y="876247"/>
            <a:ext cx="8535156" cy="4955203"/>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Daughter had legal guardianship over mother after sister who formerly had guardianship had been found to be stealing money from mother.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Mother was in a nursing home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Sister, who was formerly guardian, had mother to cosign for $8000 in student loans for granddaughter.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Contacted the Dept of Education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Contacted the loan servicer.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Submitted guardianship paperwork, proving mother was not in a position to make decisions for herself.</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Blocked disbursement of student loans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Amount saved $8000</a:t>
            </a:r>
          </a:p>
        </p:txBody>
      </p:sp>
    </p:spTree>
    <p:extLst>
      <p:ext uri="{BB962C8B-B14F-4D97-AF65-F5344CB8AC3E}">
        <p14:creationId xmlns:p14="http://schemas.microsoft.com/office/powerpoint/2010/main" val="237112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4130F1D8-8F2D-E190-8EA5-9986F3A92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31" y="51919"/>
            <a:ext cx="8865109" cy="5539343"/>
          </a:xfrm>
          <a:prstGeom prst="rect">
            <a:avLst/>
          </a:prstGeom>
        </p:spPr>
      </p:pic>
    </p:spTree>
    <p:extLst>
      <p:ext uri="{BB962C8B-B14F-4D97-AF65-F5344CB8AC3E}">
        <p14:creationId xmlns:p14="http://schemas.microsoft.com/office/powerpoint/2010/main" val="275232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40242" y="1496686"/>
            <a:ext cx="9055627" cy="4764224"/>
          </a:xfrm>
        </p:spPr>
        <p:txBody>
          <a:bodyPr>
            <a:noAutofit/>
          </a:bodyPr>
          <a:lstStyle/>
          <a:p>
            <a:pPr>
              <a:lnSpc>
                <a:spcPts val="3360"/>
              </a:lnSpc>
            </a:pPr>
            <a:r>
              <a:rPr lang="en-US" sz="2800" dirty="0">
                <a:latin typeface="Arial" panose="020B0604020202020204" pitchFamily="34" charset="0"/>
                <a:cs typeface="Arial" panose="020B0604020202020204" pitchFamily="34" charset="0"/>
              </a:rPr>
              <a:t>Study used baseline data to describe the program and methodology and uses case examples and preliminary research to investigate the intersection of FE and physical and mental health functioning.</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42 Community Dwelling Older Adults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21 SAFE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21 Community Comparison Group</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803932"/>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ECE8FA61-D978-6D47-BE6D-4887773BF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385B0558-EF72-3D42-99C6-FDE7A7990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3" name="TextBox 2"/>
          <p:cNvSpPr txBox="1"/>
          <p:nvPr/>
        </p:nvSpPr>
        <p:spPr>
          <a:xfrm>
            <a:off x="414670" y="127591"/>
            <a:ext cx="8995144"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Lichtenberg et al (2019)</a:t>
            </a:r>
            <a:endParaRPr lang="en-US" sz="4400" dirty="0"/>
          </a:p>
        </p:txBody>
      </p:sp>
    </p:spTree>
    <p:extLst>
      <p:ext uri="{BB962C8B-B14F-4D97-AF65-F5344CB8AC3E}">
        <p14:creationId xmlns:p14="http://schemas.microsoft.com/office/powerpoint/2010/main" val="313627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04093" y="803932"/>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ECE8FA61-D978-6D47-BE6D-4887773BF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385B0558-EF72-3D42-99C6-FDE7A7990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4" name="Title 3"/>
          <p:cNvSpPr>
            <a:spLocks noGrp="1"/>
          </p:cNvSpPr>
          <p:nvPr>
            <p:ph type="title"/>
          </p:nvPr>
        </p:nvSpPr>
        <p:spPr>
          <a:xfrm>
            <a:off x="138223" y="141151"/>
            <a:ext cx="9356651" cy="922106"/>
          </a:xfrm>
        </p:spPr>
        <p:txBody>
          <a:bodyPr/>
          <a:lstStyle/>
          <a:p>
            <a:r>
              <a:rPr lang="en-US" dirty="0">
                <a:latin typeface="Arial" panose="020B0604020202020204" pitchFamily="34" charset="0"/>
                <a:cs typeface="Arial" panose="020B0604020202020204" pitchFamily="34" charset="0"/>
              </a:rPr>
              <a:t>Lichtenberg et al (2019)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endParaRPr lang="en-US" dirty="0"/>
          </a:p>
        </p:txBody>
      </p:sp>
      <p:sp>
        <p:nvSpPr>
          <p:cNvPr id="5" name="TextBox 4"/>
          <p:cNvSpPr txBox="1"/>
          <p:nvPr/>
        </p:nvSpPr>
        <p:spPr>
          <a:xfrm>
            <a:off x="233916" y="1063257"/>
            <a:ext cx="9494875" cy="5539978"/>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Results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SAFE Clients Compared to Older Adults with No Complaint of Scams and ID Theft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Less Education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Worse Health</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More Functional Deficits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More Cognitive Deficits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More Financial Hassles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Less Social Support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Higher Levels of Stress Anxiety and Depression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Higher LFDRS Risk Scores</a:t>
            </a:r>
          </a:p>
          <a:p>
            <a:endParaRPr lang="en-US" dirty="0"/>
          </a:p>
        </p:txBody>
      </p:sp>
    </p:spTree>
    <p:extLst>
      <p:ext uri="{BB962C8B-B14F-4D97-AF65-F5344CB8AC3E}">
        <p14:creationId xmlns:p14="http://schemas.microsoft.com/office/powerpoint/2010/main" val="295277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04093" y="803932"/>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ECE8FA61-D978-6D47-BE6D-4887773BF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385B0558-EF72-3D42-99C6-FDE7A7990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4" name="Title 3"/>
          <p:cNvSpPr>
            <a:spLocks noGrp="1"/>
          </p:cNvSpPr>
          <p:nvPr>
            <p:ph type="title"/>
          </p:nvPr>
        </p:nvSpPr>
        <p:spPr>
          <a:xfrm>
            <a:off x="354074" y="2751737"/>
            <a:ext cx="9356651" cy="922106"/>
          </a:xfrm>
        </p:spPr>
        <p:txBody>
          <a:bodyPr>
            <a:normAutofit fontScale="90000"/>
          </a:bodyPr>
          <a:lstStyle/>
          <a:p>
            <a:r>
              <a:rPr lang="en-US" sz="4400" b="1" dirty="0">
                <a:latin typeface="Arial" panose="020B0604020202020204" pitchFamily="34" charset="0"/>
                <a:cs typeface="Arial" panose="020B0604020202020204" pitchFamily="34" charset="0"/>
              </a:rPr>
              <a:t>Hall</a:t>
            </a:r>
            <a:r>
              <a:rPr lang="en-US" sz="4400" dirty="0">
                <a:latin typeface="Arial" panose="020B0604020202020204" pitchFamily="34" charset="0"/>
                <a:cs typeface="Arial" panose="020B0604020202020204" pitchFamily="34" charset="0"/>
              </a:rPr>
              <a:t>, L., Campbell, R., Gross, E. &amp; Lichtenberg, P. (2021). The Impact of Financial Coaching on Older Adult Victims of Financial Exploitation: A Quasi Experimental Research Study</a:t>
            </a:r>
            <a:r>
              <a:rPr lang="en-US" sz="4400" i="1" dirty="0">
                <a:latin typeface="Arial" panose="020B0604020202020204" pitchFamily="34" charset="0"/>
                <a:cs typeface="Arial" panose="020B0604020202020204" pitchFamily="34" charset="0"/>
              </a:rPr>
              <a:t>. Journal of Financial Counseling and Planning</a:t>
            </a:r>
            <a:r>
              <a:rPr lang="en-US" i="1" dirty="0">
                <a:latin typeface="Arial" panose="020B0604020202020204" pitchFamily="34" charset="0"/>
                <a:cs typeface="Arial" panose="020B0604020202020204" pitchFamily="34" charset="0"/>
              </a:rPr>
              <a:t>, 33</a:t>
            </a:r>
            <a:r>
              <a:rPr lang="en-US" dirty="0">
                <a:latin typeface="Arial" panose="020B0604020202020204" pitchFamily="34" charset="0"/>
                <a:cs typeface="Arial" panose="020B0604020202020204" pitchFamily="34" charset="0"/>
              </a:rPr>
              <a:t>(1),</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66-78.</a:t>
            </a:r>
            <a:br>
              <a:rPr lang="en-US" sz="4400"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41207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04093" y="803932"/>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ECE8FA61-D978-6D47-BE6D-4887773BF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385B0558-EF72-3D42-99C6-FDE7A7990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4" name="Title 3"/>
          <p:cNvSpPr>
            <a:spLocks noGrp="1"/>
          </p:cNvSpPr>
          <p:nvPr>
            <p:ph type="title"/>
          </p:nvPr>
        </p:nvSpPr>
        <p:spPr>
          <a:xfrm>
            <a:off x="138223" y="141151"/>
            <a:ext cx="9356651" cy="922106"/>
          </a:xfrm>
        </p:spPr>
        <p:txBody>
          <a:bodyPr/>
          <a:lstStyle/>
          <a:p>
            <a:r>
              <a:rPr lang="en-US" dirty="0">
                <a:latin typeface="Arial" panose="020B0604020202020204" pitchFamily="34" charset="0"/>
                <a:cs typeface="Arial" panose="020B0604020202020204" pitchFamily="34" charset="0"/>
              </a:rPr>
              <a:t>Hall et al., (2021)</a:t>
            </a:r>
            <a:endParaRPr lang="en-US" dirty="0"/>
          </a:p>
        </p:txBody>
      </p:sp>
      <p:sp>
        <p:nvSpPr>
          <p:cNvPr id="5" name="TextBox 4"/>
          <p:cNvSpPr txBox="1"/>
          <p:nvPr/>
        </p:nvSpPr>
        <p:spPr>
          <a:xfrm>
            <a:off x="233916" y="1063257"/>
            <a:ext cx="9494875" cy="569386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study used baseline and follow up assessment data to investigated the impacts of a financial coaching program on the financial, neurocognitive, physical, and emotional health of older adult victims of FE.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40 Community Dwelling Older Adults</a:t>
            </a:r>
          </a:p>
          <a:p>
            <a:r>
              <a:rPr lang="en-US" sz="2800" dirty="0">
                <a:latin typeface="Arial" panose="020B0604020202020204" pitchFamily="34" charset="0"/>
                <a:cs typeface="Arial" panose="020B0604020202020204" pitchFamily="34" charset="0"/>
              </a:rPr>
              <a:t> 	20 SAFE</a:t>
            </a:r>
          </a:p>
          <a:p>
            <a:r>
              <a:rPr lang="en-US" sz="2800" dirty="0">
                <a:latin typeface="Arial" panose="020B0604020202020204" pitchFamily="34" charset="0"/>
                <a:cs typeface="Arial" panose="020B0604020202020204" pitchFamily="34" charset="0"/>
              </a:rPr>
              <a:t>	20 Community Comparison Group</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Neither group experienced any further declines in cognition, physical health or mental health measures from baseline to follow up.</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SAFE group showed a significant decrease in stress. </a:t>
            </a:r>
            <a:endParaRPr lang="en-US" dirty="0"/>
          </a:p>
        </p:txBody>
      </p:sp>
    </p:spTree>
    <p:extLst>
      <p:ext uri="{BB962C8B-B14F-4D97-AF65-F5344CB8AC3E}">
        <p14:creationId xmlns:p14="http://schemas.microsoft.com/office/powerpoint/2010/main" val="119169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871" y="5266146"/>
            <a:ext cx="7885960" cy="1111914"/>
          </a:xfrm>
        </p:spPr>
        <p:txBody>
          <a:bodyPr>
            <a:normAutofit fontScale="90000"/>
          </a:bodyPr>
          <a:lstStyle/>
          <a:p>
            <a:r>
              <a:rPr lang="en-US" sz="2400" dirty="0">
                <a:latin typeface="Arial" panose="020B0604020202020204" pitchFamily="34" charset="0"/>
                <a:cs typeface="Arial" panose="020B0604020202020204" pitchFamily="34" charset="0"/>
              </a:rPr>
              <a:t>This study examined the associations described in our proposed conceptual framework to better understand older adults’ vulnerability to FE causing financial hardship. </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8" name="Picture 17">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715" y="4479029"/>
            <a:ext cx="1896173" cy="68608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pic>
        <p:nvPicPr>
          <p:cNvPr id="4" name="Picture 3" descr="Graphical user interface, text, application, email&#10;&#10;Description automatically generated with medium confidence">
            <a:extLst>
              <a:ext uri="{FF2B5EF4-FFF2-40B4-BE49-F238E27FC236}">
                <a16:creationId xmlns:a16="http://schemas.microsoft.com/office/drawing/2014/main" id="{DB5596DF-2BA0-EBC5-1567-BED362239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12" y="255899"/>
            <a:ext cx="9897479" cy="4764948"/>
          </a:xfrm>
          <a:prstGeom prst="rect">
            <a:avLst/>
          </a:prstGeom>
        </p:spPr>
      </p:pic>
    </p:spTree>
    <p:extLst>
      <p:ext uri="{BB962C8B-B14F-4D97-AF65-F5344CB8AC3E}">
        <p14:creationId xmlns:p14="http://schemas.microsoft.com/office/powerpoint/2010/main" val="376570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82772" y="100219"/>
            <a:ext cx="9654363" cy="1325563"/>
          </a:xfrm>
        </p:spPr>
        <p:txBody>
          <a:bodyPr>
            <a:normAutofit/>
          </a:bodyPr>
          <a:lstStyle/>
          <a:p>
            <a:pPr lvl="0"/>
            <a:endParaRPr lang="en-US" dirty="0">
              <a:latin typeface="+mn-lt"/>
            </a:endParaRP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6" y="26050"/>
            <a:ext cx="11797500" cy="6831950"/>
          </a:xfrm>
          <a:prstGeom prst="rect">
            <a:avLst/>
          </a:prstGeom>
        </p:spPr>
      </p:pic>
    </p:spTree>
    <p:extLst>
      <p:ext uri="{BB962C8B-B14F-4D97-AF65-F5344CB8AC3E}">
        <p14:creationId xmlns:p14="http://schemas.microsoft.com/office/powerpoint/2010/main" val="306524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2122" y="1018838"/>
            <a:ext cx="2919372" cy="658959"/>
          </a:xfrm>
        </p:spPr>
        <p:txBody>
          <a:bodyPr>
            <a:noAutofit/>
          </a:bodyPr>
          <a:lstStyle/>
          <a:p>
            <a:pPr algn="ctr"/>
            <a:r>
              <a:rPr lang="en-US" b="1" dirty="0">
                <a:latin typeface="Arial" panose="020B0604020202020204" pitchFamily="34" charset="0"/>
                <a:cs typeface="Arial" panose="020B0604020202020204" pitchFamily="34" charset="0"/>
              </a:rPr>
              <a:t>SAFE</a:t>
            </a:r>
          </a:p>
        </p:txBody>
      </p:sp>
      <p:grpSp>
        <p:nvGrpSpPr>
          <p:cNvPr id="10" name="Group 9"/>
          <p:cNvGrpSpPr/>
          <p:nvPr/>
        </p:nvGrpSpPr>
        <p:grpSpPr>
          <a:xfrm>
            <a:off x="563420" y="4050246"/>
            <a:ext cx="3527752"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895" y="4927749"/>
            <a:ext cx="1896173" cy="68608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sp>
        <p:nvSpPr>
          <p:cNvPr id="5" name="TextBox 4">
            <a:extLst>
              <a:ext uri="{FF2B5EF4-FFF2-40B4-BE49-F238E27FC236}">
                <a16:creationId xmlns:a16="http://schemas.microsoft.com/office/drawing/2014/main" id="{FF9FF7A0-B777-1C19-0B95-F93473453AF0}"/>
              </a:ext>
            </a:extLst>
          </p:cNvPr>
          <p:cNvSpPr txBox="1"/>
          <p:nvPr/>
        </p:nvSpPr>
        <p:spPr>
          <a:xfrm>
            <a:off x="822122" y="2172749"/>
            <a:ext cx="8835353"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Created in 2017</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Housed in the Wayne State University Institute of Gerontology in Detroit, MI</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no cost, virtual 1 on 1 services to caregivers and older adults to address financial exploitation and financial management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no cost presentations for older adults, caregivers and professionals</a:t>
            </a:r>
          </a:p>
          <a:p>
            <a:endParaRPr lang="en-US" dirty="0"/>
          </a:p>
        </p:txBody>
      </p:sp>
    </p:spTree>
    <p:extLst>
      <p:ext uri="{BB962C8B-B14F-4D97-AF65-F5344CB8AC3E}">
        <p14:creationId xmlns:p14="http://schemas.microsoft.com/office/powerpoint/2010/main" val="286783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19100" y="365125"/>
            <a:ext cx="11079634" cy="5456978"/>
          </a:xfrm>
        </p:spPr>
        <p:txBody>
          <a:bodyPr>
            <a:noAutofit/>
          </a:bodyPr>
          <a:lstStyle/>
          <a:p>
            <a:br>
              <a:rPr lang="en-US" sz="2400" dirty="0">
                <a:cs typeface="Arial" panose="020B0604020202020204" pitchFamily="34" charset="0"/>
              </a:rPr>
            </a:br>
            <a:r>
              <a:rPr lang="en-US" sz="2400" b="1" dirty="0">
                <a:latin typeface="+mn-lt"/>
                <a:cs typeface="Arial" panose="020B0604020202020204" pitchFamily="34" charset="0"/>
              </a:rPr>
              <a:t>142 Participants</a:t>
            </a:r>
            <a:br>
              <a:rPr lang="en-US" sz="2400" dirty="0">
                <a:latin typeface="+mn-lt"/>
                <a:cs typeface="Arial" panose="020B0604020202020204" pitchFamily="34" charset="0"/>
              </a:rPr>
            </a:br>
            <a:r>
              <a:rPr lang="en-US" sz="2400" dirty="0">
                <a:latin typeface="+mn-lt"/>
                <a:cs typeface="Arial" panose="020B0604020202020204" pitchFamily="34" charset="0"/>
              </a:rPr>
              <a:t>62 SAFE- History of FE causing financial hardship</a:t>
            </a:r>
            <a:br>
              <a:rPr lang="en-US" sz="2400" dirty="0">
                <a:latin typeface="+mn-lt"/>
                <a:cs typeface="Arial" panose="020B0604020202020204" pitchFamily="34" charset="0"/>
              </a:rPr>
            </a:br>
            <a:r>
              <a:rPr lang="en-US" sz="2400" dirty="0">
                <a:latin typeface="+mn-lt"/>
                <a:cs typeface="Arial" panose="020B0604020202020204" pitchFamily="34" charset="0"/>
              </a:rPr>
              <a:t>80 LFDRS - No history of FE</a:t>
            </a:r>
            <a:br>
              <a:rPr lang="en-US" sz="2400" dirty="0">
                <a:latin typeface="+mn-lt"/>
                <a:cs typeface="Arial" panose="020B0604020202020204" pitchFamily="34" charset="0"/>
              </a:rPr>
            </a:br>
            <a:br>
              <a:rPr lang="en-US" sz="2400" dirty="0">
                <a:latin typeface="+mn-lt"/>
                <a:cs typeface="Arial" panose="020B0604020202020204" pitchFamily="34" charset="0"/>
              </a:rPr>
            </a:br>
            <a:r>
              <a:rPr lang="en-US" sz="2400" b="1" dirty="0">
                <a:latin typeface="+mn-lt"/>
                <a:cs typeface="Arial" panose="020B0604020202020204" pitchFamily="34" charset="0"/>
              </a:rPr>
              <a:t>Sample Characteristics</a:t>
            </a:r>
            <a:br>
              <a:rPr lang="en-US" sz="2400" b="1" dirty="0">
                <a:latin typeface="+mn-lt"/>
                <a:cs typeface="Arial" panose="020B0604020202020204" pitchFamily="34" charset="0"/>
              </a:rPr>
            </a:br>
            <a:r>
              <a:rPr lang="en-US" sz="2400" dirty="0">
                <a:latin typeface="+mn-lt"/>
                <a:cs typeface="Arial" panose="020B0604020202020204" pitchFamily="34" charset="0"/>
              </a:rPr>
              <a:t>83% African American</a:t>
            </a:r>
            <a:br>
              <a:rPr lang="en-US" sz="2400" dirty="0">
                <a:latin typeface="+mn-lt"/>
                <a:cs typeface="Arial" panose="020B0604020202020204" pitchFamily="34" charset="0"/>
              </a:rPr>
            </a:br>
            <a:r>
              <a:rPr lang="en-US" sz="2400" dirty="0">
                <a:latin typeface="+mn-lt"/>
                <a:cs typeface="Arial" panose="020B0604020202020204" pitchFamily="34" charset="0"/>
              </a:rPr>
              <a:t>78.9% Female</a:t>
            </a:r>
            <a:br>
              <a:rPr lang="en-US" sz="2400" dirty="0">
                <a:latin typeface="+mn-lt"/>
                <a:cs typeface="Arial" panose="020B0604020202020204" pitchFamily="34" charset="0"/>
              </a:rPr>
            </a:br>
            <a:r>
              <a:rPr lang="en-US" sz="2400" dirty="0">
                <a:latin typeface="+mn-lt"/>
                <a:cs typeface="Arial" panose="020B0604020202020204" pitchFamily="34" charset="0"/>
              </a:rPr>
              <a:t>79.6% Unmarried</a:t>
            </a:r>
            <a:br>
              <a:rPr lang="en-US" sz="2400" dirty="0">
                <a:latin typeface="+mn-lt"/>
                <a:cs typeface="Arial" panose="020B0604020202020204" pitchFamily="34" charset="0"/>
              </a:rPr>
            </a:br>
            <a:r>
              <a:rPr lang="en-US" sz="2400" dirty="0">
                <a:latin typeface="+mn-lt"/>
                <a:cs typeface="Arial" panose="020B0604020202020204" pitchFamily="34" charset="0"/>
              </a:rPr>
              <a:t>Average Age 69.55</a:t>
            </a:r>
            <a:br>
              <a:rPr lang="en-US" sz="2400" dirty="0">
                <a:latin typeface="+mn-lt"/>
                <a:cs typeface="Arial" panose="020B0604020202020204" pitchFamily="34" charset="0"/>
              </a:rPr>
            </a:br>
            <a:r>
              <a:rPr lang="en-US" sz="2400" dirty="0">
                <a:latin typeface="+mn-lt"/>
                <a:cs typeface="Arial" panose="020B0604020202020204" pitchFamily="34" charset="0"/>
              </a:rPr>
              <a:t>Average Education 14.39 year</a:t>
            </a:r>
            <a:br>
              <a:rPr lang="en-US" sz="2400" dirty="0">
                <a:latin typeface="+mn-lt"/>
                <a:cs typeface="Arial" panose="020B0604020202020204" pitchFamily="34" charset="0"/>
              </a:rPr>
            </a:br>
            <a:br>
              <a:rPr lang="en-US" sz="2400" dirty="0">
                <a:latin typeface="+mn-lt"/>
                <a:cs typeface="Arial" panose="020B0604020202020204" pitchFamily="34" charset="0"/>
              </a:rPr>
            </a:br>
            <a:endParaRPr lang="en-US" sz="2400" dirty="0">
              <a:latin typeface="+mn-lt"/>
              <a:cs typeface="Arial" panose="020B0604020202020204" pitchFamily="34" charset="0"/>
            </a:endParaRPr>
          </a:p>
        </p:txBody>
      </p:sp>
      <p:grpSp>
        <p:nvGrpSpPr>
          <p:cNvPr id="10" name="Group 9"/>
          <p:cNvGrpSpPr/>
          <p:nvPr/>
        </p:nvGrpSpPr>
        <p:grpSpPr>
          <a:xfrm>
            <a:off x="8104093" y="803932"/>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3" name="TextBox 2"/>
          <p:cNvSpPr txBox="1"/>
          <p:nvPr/>
        </p:nvSpPr>
        <p:spPr>
          <a:xfrm>
            <a:off x="766916" y="1899729"/>
            <a:ext cx="10114444" cy="369332"/>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3816" y="4866033"/>
            <a:ext cx="1896173" cy="68608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spTree>
    <p:extLst>
      <p:ext uri="{BB962C8B-B14F-4D97-AF65-F5344CB8AC3E}">
        <p14:creationId xmlns:p14="http://schemas.microsoft.com/office/powerpoint/2010/main" val="397112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01" y="1"/>
            <a:ext cx="7154264" cy="6857999"/>
          </a:xfrm>
          <a:prstGeom prst="rect">
            <a:avLst/>
          </a:prstGeom>
        </p:spPr>
      </p:pic>
      <p:pic>
        <p:nvPicPr>
          <p:cNvPr id="17" name="Picture 16">
            <a:extLst>
              <a:ext uri="{FF2B5EF4-FFF2-40B4-BE49-F238E27FC236}">
                <a16:creationId xmlns:a16="http://schemas.microsoft.com/office/drawing/2014/main" id="{FF002653-45B5-F742-BFA4-FA1828180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7877" y="4894689"/>
            <a:ext cx="1896173" cy="68608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7102" y="5774504"/>
            <a:ext cx="1187245" cy="889770"/>
          </a:xfrm>
          <a:prstGeom prst="rect">
            <a:avLst/>
          </a:prstGeom>
        </p:spPr>
      </p:pic>
    </p:spTree>
    <p:extLst>
      <p:ext uri="{BB962C8B-B14F-4D97-AF65-F5344CB8AC3E}">
        <p14:creationId xmlns:p14="http://schemas.microsoft.com/office/powerpoint/2010/main" val="140014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3165" y="4586345"/>
            <a:ext cx="1896173" cy="68608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336" y="5620332"/>
            <a:ext cx="1187245" cy="8897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 y="162105"/>
            <a:ext cx="9144000" cy="6695895"/>
          </a:xfrm>
          <a:prstGeom prst="rect">
            <a:avLst/>
          </a:prstGeom>
        </p:spPr>
      </p:pic>
    </p:spTree>
    <p:extLst>
      <p:ext uri="{BB962C8B-B14F-4D97-AF65-F5344CB8AC3E}">
        <p14:creationId xmlns:p14="http://schemas.microsoft.com/office/powerpoint/2010/main" val="336796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3" name="TextBox 2">
            <a:extLst>
              <a:ext uri="{FF2B5EF4-FFF2-40B4-BE49-F238E27FC236}">
                <a16:creationId xmlns:a16="http://schemas.microsoft.com/office/drawing/2014/main" id="{4CF46616-6881-C777-991F-E4633378E1FC}"/>
              </a:ext>
            </a:extLst>
          </p:cNvPr>
          <p:cNvSpPr txBox="1"/>
          <p:nvPr/>
        </p:nvSpPr>
        <p:spPr>
          <a:xfrm>
            <a:off x="382017" y="178728"/>
            <a:ext cx="9510599" cy="6309420"/>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Hall, Gomez &amp; Lichtenberg (2023) Trust and Betrayal in Older Adult Financial Exploitation (Forthcoming: Aging and Mental Health)</a:t>
            </a:r>
          </a:p>
          <a:p>
            <a:endParaRPr lang="en-US" dirty="0"/>
          </a:p>
          <a:p>
            <a:r>
              <a:rPr lang="en-US" sz="2400" dirty="0">
                <a:latin typeface="Arial" panose="020B0604020202020204" pitchFamily="34" charset="0"/>
                <a:cs typeface="Arial" panose="020B0604020202020204" pitchFamily="34" charset="0"/>
              </a:rPr>
              <a:t>The purpose of this study is to use BTT (e.g., </a:t>
            </a:r>
            <a:r>
              <a:rPr lang="en-US" sz="2400" dirty="0" err="1">
                <a:latin typeface="Arial" panose="020B0604020202020204" pitchFamily="34" charset="0"/>
                <a:cs typeface="Arial" panose="020B0604020202020204" pitchFamily="34" charset="0"/>
              </a:rPr>
              <a:t>Freyd</a:t>
            </a:r>
            <a:r>
              <a:rPr lang="en-US" sz="2400" dirty="0">
                <a:latin typeface="Arial" panose="020B0604020202020204" pitchFamily="34" charset="0"/>
                <a:cs typeface="Arial" panose="020B0604020202020204" pitchFamily="34" charset="0"/>
              </a:rPr>
              <a:t>, 1996) to elucidate the impacts of elder family financial exploitation on older adult victims, given that elder family financial exploitation entails a close other who perpetrates the harm.  We examined the associations between mental health conditions and elder family financial exploitation (i.e., a form of high betrayal trauma) compared with the mental health conditions of older adults who have been financially exploited by strangers.</a:t>
            </a:r>
          </a:p>
          <a:p>
            <a:endParaRPr lang="en-US" dirty="0"/>
          </a:p>
        </p:txBody>
      </p:sp>
    </p:spTree>
    <p:extLst>
      <p:ext uri="{BB962C8B-B14F-4D97-AF65-F5344CB8AC3E}">
        <p14:creationId xmlns:p14="http://schemas.microsoft.com/office/powerpoint/2010/main" val="232831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graphicFrame>
        <p:nvGraphicFramePr>
          <p:cNvPr id="3" name="Chart 2">
            <a:extLst>
              <a:ext uri="{FF2B5EF4-FFF2-40B4-BE49-F238E27FC236}">
                <a16:creationId xmlns:a16="http://schemas.microsoft.com/office/drawing/2014/main" id="{8667710E-0388-0476-7D42-27AFCFA8F583}"/>
              </a:ext>
            </a:extLst>
          </p:cNvPr>
          <p:cNvGraphicFramePr/>
          <p:nvPr>
            <p:extLst>
              <p:ext uri="{D42A27DB-BD31-4B8C-83A1-F6EECF244321}">
                <p14:modId xmlns:p14="http://schemas.microsoft.com/office/powerpoint/2010/main" val="1263784622"/>
              </p:ext>
            </p:extLst>
          </p:nvPr>
        </p:nvGraphicFramePr>
        <p:xfrm>
          <a:off x="555860" y="967332"/>
          <a:ext cx="4788535" cy="2626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9CCAB6F8-017E-2C22-A3A7-C42380CE0A41}"/>
              </a:ext>
            </a:extLst>
          </p:cNvPr>
          <p:cNvGraphicFramePr/>
          <p:nvPr>
            <p:extLst>
              <p:ext uri="{D42A27DB-BD31-4B8C-83A1-F6EECF244321}">
                <p14:modId xmlns:p14="http://schemas.microsoft.com/office/powerpoint/2010/main" val="3620836776"/>
              </p:ext>
            </p:extLst>
          </p:nvPr>
        </p:nvGraphicFramePr>
        <p:xfrm>
          <a:off x="4699154" y="3861153"/>
          <a:ext cx="4788535" cy="262699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27C3F79-BE5B-9364-B523-A2388D22902E}"/>
              </a:ext>
            </a:extLst>
          </p:cNvPr>
          <p:cNvSpPr txBox="1"/>
          <p:nvPr/>
        </p:nvSpPr>
        <p:spPr>
          <a:xfrm>
            <a:off x="637563" y="134224"/>
            <a:ext cx="8372213"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Amount Lost and Stress</a:t>
            </a:r>
          </a:p>
        </p:txBody>
      </p:sp>
      <p:sp>
        <p:nvSpPr>
          <p:cNvPr id="15" name="TextBox 14">
            <a:extLst>
              <a:ext uri="{FF2B5EF4-FFF2-40B4-BE49-F238E27FC236}">
                <a16:creationId xmlns:a16="http://schemas.microsoft.com/office/drawing/2014/main" id="{F2B6F8AC-521B-2FF2-ACA3-024688869CF8}"/>
              </a:ext>
            </a:extLst>
          </p:cNvPr>
          <p:cNvSpPr txBox="1"/>
          <p:nvPr/>
        </p:nvSpPr>
        <p:spPr>
          <a:xfrm>
            <a:off x="6096001" y="1697704"/>
            <a:ext cx="3063414" cy="923330"/>
          </a:xfrm>
          <a:prstGeom prst="rect">
            <a:avLst/>
          </a:prstGeom>
          <a:noFill/>
          <a:ln>
            <a:solidFill>
              <a:schemeClr val="tx1"/>
            </a:solidFill>
          </a:ln>
        </p:spPr>
        <p:txBody>
          <a:bodyPr wrap="square" rtlCol="0">
            <a:spAutoFit/>
          </a:bodyPr>
          <a:lstStyle/>
          <a:p>
            <a:r>
              <a:rPr lang="en-US" dirty="0"/>
              <a:t>95 Participants</a:t>
            </a:r>
          </a:p>
          <a:p>
            <a:r>
              <a:rPr lang="en-US" dirty="0"/>
              <a:t>32 Exploited by Trusted Others</a:t>
            </a:r>
          </a:p>
          <a:p>
            <a:r>
              <a:rPr lang="en-US" dirty="0"/>
              <a:t>63 Exploited  by Strangers </a:t>
            </a:r>
          </a:p>
        </p:txBody>
      </p:sp>
    </p:spTree>
    <p:extLst>
      <p:ext uri="{BB962C8B-B14F-4D97-AF65-F5344CB8AC3E}">
        <p14:creationId xmlns:p14="http://schemas.microsoft.com/office/powerpoint/2010/main" val="219382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graphicFrame>
        <p:nvGraphicFramePr>
          <p:cNvPr id="3" name="Chart 2">
            <a:extLst>
              <a:ext uri="{FF2B5EF4-FFF2-40B4-BE49-F238E27FC236}">
                <a16:creationId xmlns:a16="http://schemas.microsoft.com/office/drawing/2014/main" id="{F9B3DF02-F802-7B60-6FF8-D59D90B8149F}"/>
              </a:ext>
            </a:extLst>
          </p:cNvPr>
          <p:cNvGraphicFramePr/>
          <p:nvPr>
            <p:extLst>
              <p:ext uri="{D42A27DB-BD31-4B8C-83A1-F6EECF244321}">
                <p14:modId xmlns:p14="http://schemas.microsoft.com/office/powerpoint/2010/main" val="2378139602"/>
              </p:ext>
            </p:extLst>
          </p:nvPr>
        </p:nvGraphicFramePr>
        <p:xfrm>
          <a:off x="382758" y="1151998"/>
          <a:ext cx="4788535" cy="2811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47998E0-B298-AA9D-6E45-23B23DE75399}"/>
              </a:ext>
            </a:extLst>
          </p:cNvPr>
          <p:cNvGraphicFramePr/>
          <p:nvPr>
            <p:extLst>
              <p:ext uri="{D42A27DB-BD31-4B8C-83A1-F6EECF244321}">
                <p14:modId xmlns:p14="http://schemas.microsoft.com/office/powerpoint/2010/main" val="1921734820"/>
              </p:ext>
            </p:extLst>
          </p:nvPr>
        </p:nvGraphicFramePr>
        <p:xfrm>
          <a:off x="4699154" y="3841937"/>
          <a:ext cx="4931407" cy="271825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748FC45B-B79E-2C14-6689-B76B0F93D70C}"/>
              </a:ext>
            </a:extLst>
          </p:cNvPr>
          <p:cNvSpPr txBox="1"/>
          <p:nvPr/>
        </p:nvSpPr>
        <p:spPr>
          <a:xfrm>
            <a:off x="813732" y="83890"/>
            <a:ext cx="8581938" cy="769441"/>
          </a:xfrm>
          <a:prstGeom prst="rect">
            <a:avLst/>
          </a:prstGeom>
          <a:noFill/>
        </p:spPr>
        <p:txBody>
          <a:bodyPr wrap="square" rtlCol="0">
            <a:spAutoFit/>
          </a:bodyPr>
          <a:lstStyle/>
          <a:p>
            <a:pPr algn="ctr"/>
            <a:r>
              <a:rPr lang="en-US" sz="4400" b="1" dirty="0"/>
              <a:t>FEVS and Functional Status</a:t>
            </a:r>
          </a:p>
        </p:txBody>
      </p:sp>
    </p:spTree>
    <p:extLst>
      <p:ext uri="{BB962C8B-B14F-4D97-AF65-F5344CB8AC3E}">
        <p14:creationId xmlns:p14="http://schemas.microsoft.com/office/powerpoint/2010/main" val="241708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pic>
        <p:nvPicPr>
          <p:cNvPr id="4" name="Picture 3" descr="Table&#10;&#10;Description automatically generated">
            <a:extLst>
              <a:ext uri="{FF2B5EF4-FFF2-40B4-BE49-F238E27FC236}">
                <a16:creationId xmlns:a16="http://schemas.microsoft.com/office/drawing/2014/main" id="{BFE3B6B7-CC73-31DF-1255-7D0DC460B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66" y="450646"/>
            <a:ext cx="8505825" cy="5772150"/>
          </a:xfrm>
          <a:prstGeom prst="rect">
            <a:avLst/>
          </a:prstGeom>
        </p:spPr>
      </p:pic>
    </p:spTree>
    <p:extLst>
      <p:ext uri="{BB962C8B-B14F-4D97-AF65-F5344CB8AC3E}">
        <p14:creationId xmlns:p14="http://schemas.microsoft.com/office/powerpoint/2010/main" val="244248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6922" y="879298"/>
            <a:ext cx="10515600" cy="2017591"/>
          </a:xfrm>
        </p:spPr>
        <p:txBody>
          <a:bodyPr>
            <a:normAutofit fontScale="90000"/>
          </a:bodyPr>
          <a:lstStyle/>
          <a:p>
            <a:pPr algn="ctr"/>
            <a:r>
              <a:rPr lang="en-US" sz="4900" b="1" dirty="0">
                <a:latin typeface="Arial" panose="020B0604020202020204" pitchFamily="34" charset="0"/>
                <a:cs typeface="Arial" panose="020B0604020202020204" pitchFamily="34" charset="0"/>
              </a:rPr>
              <a:t>SAFE Coaching Services</a:t>
            </a:r>
            <a:br>
              <a:rPr lang="en-US" sz="6000" b="1" dirty="0"/>
            </a:br>
            <a:br>
              <a:rPr lang="en-US" sz="6000" b="1" dirty="0"/>
            </a:br>
            <a:r>
              <a:rPr lang="en-US" sz="4000" b="1" dirty="0">
                <a:latin typeface="Arial" panose="020B0604020202020204" pitchFamily="34" charset="0"/>
                <a:cs typeface="Arial" panose="020B0604020202020204" pitchFamily="34" charset="0"/>
              </a:rPr>
              <a:t>Zoom and/or Telephone Coaching/Advocacy  Services for Older Adults</a:t>
            </a:r>
            <a:br>
              <a:rPr lang="en-US" sz="6000" b="1" dirty="0"/>
            </a:br>
            <a:endParaRPr lang="en-US" sz="5800" b="1" dirty="0">
              <a:solidFill>
                <a:schemeClr val="tx1">
                  <a:lumMod val="65000"/>
                  <a:lumOff val="35000"/>
                </a:schemeClr>
              </a:solidFill>
              <a:latin typeface="+mn-lt"/>
            </a:endParaRPr>
          </a:p>
        </p:txBody>
      </p:sp>
      <p:grpSp>
        <p:nvGrpSpPr>
          <p:cNvPr id="10" name="Group 9"/>
          <p:cNvGrpSpPr/>
          <p:nvPr/>
        </p:nvGrpSpPr>
        <p:grpSpPr>
          <a:xfrm>
            <a:off x="8104093" y="782665"/>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895" y="4916241"/>
            <a:ext cx="1896173" cy="68608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901" y="5781961"/>
            <a:ext cx="1124629" cy="84284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19" y="3111996"/>
            <a:ext cx="2505075" cy="177165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988" y="2775036"/>
            <a:ext cx="2762250" cy="1571625"/>
          </a:xfrm>
          <a:prstGeom prst="rect">
            <a:avLst/>
          </a:prstGeom>
        </p:spPr>
      </p:pic>
      <p:sp>
        <p:nvSpPr>
          <p:cNvPr id="4" name="Rectangle 3"/>
          <p:cNvSpPr/>
          <p:nvPr/>
        </p:nvSpPr>
        <p:spPr>
          <a:xfrm>
            <a:off x="10267481" y="793728"/>
            <a:ext cx="1673471" cy="646331"/>
          </a:xfrm>
          <a:prstGeom prst="rect">
            <a:avLst/>
          </a:prstGeom>
        </p:spPr>
        <p:txBody>
          <a:bodyPr wrap="none">
            <a:spAutoFit/>
          </a:bodyPr>
          <a:lstStyle/>
          <a:p>
            <a:pPr algn="ctr"/>
            <a:r>
              <a:rPr lang="en-US" sz="3600" b="1" dirty="0">
                <a:ln w="22225">
                  <a:solidFill>
                    <a:schemeClr val="accent2"/>
                  </a:solidFill>
                  <a:prstDash val="solid"/>
                </a:ln>
                <a:solidFill>
                  <a:srgbClr val="FF0000"/>
                </a:solidFill>
              </a:rPr>
              <a:t>No Cost</a:t>
            </a:r>
          </a:p>
        </p:txBody>
      </p:sp>
      <p:sp>
        <p:nvSpPr>
          <p:cNvPr id="5" name="Rectangle 4"/>
          <p:cNvSpPr/>
          <p:nvPr/>
        </p:nvSpPr>
        <p:spPr>
          <a:xfrm>
            <a:off x="385319" y="782665"/>
            <a:ext cx="1673471" cy="646331"/>
          </a:xfrm>
          <a:prstGeom prst="rect">
            <a:avLst/>
          </a:prstGeom>
        </p:spPr>
        <p:txBody>
          <a:bodyPr wrap="none">
            <a:spAutoFit/>
          </a:bodyPr>
          <a:lstStyle/>
          <a:p>
            <a:pPr algn="ctr"/>
            <a:r>
              <a:rPr lang="en-US" sz="3600" b="1" dirty="0">
                <a:ln w="22225">
                  <a:solidFill>
                    <a:schemeClr val="accent2"/>
                  </a:solidFill>
                  <a:prstDash val="solid"/>
                </a:ln>
                <a:solidFill>
                  <a:srgbClr val="FF0000"/>
                </a:solidFill>
              </a:rPr>
              <a:t>No Cost</a:t>
            </a:r>
          </a:p>
        </p:txBody>
      </p:sp>
      <p:sp>
        <p:nvSpPr>
          <p:cNvPr id="6" name="Rectangle 5"/>
          <p:cNvSpPr/>
          <p:nvPr/>
        </p:nvSpPr>
        <p:spPr>
          <a:xfrm>
            <a:off x="3518671" y="3246225"/>
            <a:ext cx="5104040" cy="2862322"/>
          </a:xfrm>
          <a:prstGeom prst="rect">
            <a:avLst/>
          </a:prstGeom>
          <a:ln w="76200">
            <a:solidFill>
              <a:schemeClr val="tx1"/>
            </a:solidFill>
          </a:ln>
        </p:spPr>
        <p:txBody>
          <a:bodyPr wrap="square">
            <a:spAutoFit/>
          </a:bodyPr>
          <a:lstStyle/>
          <a:p>
            <a:pPr algn="ctr"/>
            <a:r>
              <a:rPr lang="en-US" sz="3600" b="1" dirty="0">
                <a:latin typeface="Arial" panose="020B0604020202020204" pitchFamily="34" charset="0"/>
                <a:cs typeface="Arial" panose="020B0604020202020204" pitchFamily="34" charset="0"/>
              </a:rPr>
              <a:t>Contact</a:t>
            </a:r>
          </a:p>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LaToya Hall</a:t>
            </a:r>
          </a:p>
          <a:p>
            <a:pPr algn="ctr"/>
            <a:r>
              <a:rPr lang="en-US" sz="3600" b="1" dirty="0">
                <a:latin typeface="Arial" panose="020B0604020202020204" pitchFamily="34" charset="0"/>
                <a:cs typeface="Arial" panose="020B0604020202020204" pitchFamily="34" charset="0"/>
              </a:rPr>
              <a:t>313-664-2608</a:t>
            </a:r>
          </a:p>
          <a:p>
            <a:pPr algn="ctr"/>
            <a:r>
              <a:rPr lang="en-US" sz="3600" b="1" dirty="0">
                <a:latin typeface="Arial" panose="020B0604020202020204" pitchFamily="34" charset="0"/>
                <a:cs typeface="Arial" panose="020B0604020202020204" pitchFamily="34" charset="0"/>
              </a:rPr>
              <a:t>L.hall@wayne.ed</a:t>
            </a:r>
            <a:r>
              <a:rPr lang="en-US" sz="3600" b="1" dirty="0"/>
              <a:t>u</a:t>
            </a:r>
          </a:p>
        </p:txBody>
      </p:sp>
    </p:spTree>
    <p:extLst>
      <p:ext uri="{BB962C8B-B14F-4D97-AF65-F5344CB8AC3E}">
        <p14:creationId xmlns:p14="http://schemas.microsoft.com/office/powerpoint/2010/main" val="29648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graphicFrame>
        <p:nvGraphicFramePr>
          <p:cNvPr id="4" name="Chart 3">
            <a:extLst>
              <a:ext uri="{FF2B5EF4-FFF2-40B4-BE49-F238E27FC236}">
                <a16:creationId xmlns:a16="http://schemas.microsoft.com/office/drawing/2014/main" id="{C47998E0-B298-AA9D-6E45-23B23DE75399}"/>
              </a:ext>
            </a:extLst>
          </p:cNvPr>
          <p:cNvGraphicFramePr/>
          <p:nvPr/>
        </p:nvGraphicFramePr>
        <p:xfrm>
          <a:off x="4699154" y="3841937"/>
          <a:ext cx="4931407" cy="271825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48FC45B-B79E-2C14-6689-B76B0F93D70C}"/>
              </a:ext>
            </a:extLst>
          </p:cNvPr>
          <p:cNvSpPr txBox="1"/>
          <p:nvPr/>
        </p:nvSpPr>
        <p:spPr>
          <a:xfrm>
            <a:off x="570760" y="750366"/>
            <a:ext cx="8581938" cy="769441"/>
          </a:xfrm>
          <a:prstGeom prst="rect">
            <a:avLst/>
          </a:prstGeom>
          <a:noFill/>
        </p:spPr>
        <p:txBody>
          <a:bodyPr wrap="square" rtlCol="0">
            <a:spAutoFit/>
          </a:bodyPr>
          <a:lstStyle/>
          <a:p>
            <a:pPr algn="ctr"/>
            <a:r>
              <a:rPr lang="en-US" sz="4400" b="1" dirty="0"/>
              <a:t>Who to Refer</a:t>
            </a:r>
          </a:p>
        </p:txBody>
      </p:sp>
      <p:sp>
        <p:nvSpPr>
          <p:cNvPr id="6" name="TextBox 5">
            <a:extLst>
              <a:ext uri="{FF2B5EF4-FFF2-40B4-BE49-F238E27FC236}">
                <a16:creationId xmlns:a16="http://schemas.microsoft.com/office/drawing/2014/main" id="{8B3D93ED-20D8-1D9F-3181-B095150299C9}"/>
              </a:ext>
            </a:extLst>
          </p:cNvPr>
          <p:cNvSpPr txBox="1"/>
          <p:nvPr/>
        </p:nvSpPr>
        <p:spPr>
          <a:xfrm>
            <a:off x="712269" y="2175309"/>
            <a:ext cx="9009247"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55 and Over</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Victim  of Financial Exploitation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Individuals with Local Advocates who can work with them through the process</a:t>
            </a:r>
          </a:p>
        </p:txBody>
      </p:sp>
    </p:spTree>
    <p:extLst>
      <p:ext uri="{BB962C8B-B14F-4D97-AF65-F5344CB8AC3E}">
        <p14:creationId xmlns:p14="http://schemas.microsoft.com/office/powerpoint/2010/main" val="214707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6732" y="1294666"/>
            <a:ext cx="4483492" cy="1118925"/>
          </a:xfrm>
        </p:spPr>
        <p:txBody>
          <a:bodyPr>
            <a:normAutofit/>
          </a:bodyPr>
          <a:lstStyle/>
          <a:p>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graphicFrame>
        <p:nvGraphicFramePr>
          <p:cNvPr id="4" name="Chart 3">
            <a:extLst>
              <a:ext uri="{FF2B5EF4-FFF2-40B4-BE49-F238E27FC236}">
                <a16:creationId xmlns:a16="http://schemas.microsoft.com/office/drawing/2014/main" id="{C47998E0-B298-AA9D-6E45-23B23DE75399}"/>
              </a:ext>
            </a:extLst>
          </p:cNvPr>
          <p:cNvGraphicFramePr/>
          <p:nvPr/>
        </p:nvGraphicFramePr>
        <p:xfrm>
          <a:off x="4699154" y="3841937"/>
          <a:ext cx="4931407" cy="271825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48FC45B-B79E-2C14-6689-B76B0F93D70C}"/>
              </a:ext>
            </a:extLst>
          </p:cNvPr>
          <p:cNvSpPr txBox="1"/>
          <p:nvPr/>
        </p:nvSpPr>
        <p:spPr>
          <a:xfrm>
            <a:off x="526957" y="1548915"/>
            <a:ext cx="8581938" cy="3046988"/>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Thank </a:t>
            </a:r>
          </a:p>
          <a:p>
            <a:pPr algn="ctr"/>
            <a:r>
              <a:rPr lang="en-US" sz="9600" b="1" dirty="0">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150713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4066" y="660461"/>
            <a:ext cx="6769915" cy="658959"/>
          </a:xfrm>
        </p:spPr>
        <p:txBody>
          <a:bodyPr>
            <a:noAutofit/>
          </a:bodyPr>
          <a:lstStyle/>
          <a:p>
            <a:pPr algn="ctr"/>
            <a:r>
              <a:rPr lang="en-US" b="1" dirty="0">
                <a:latin typeface="Arial" panose="020B0604020202020204" pitchFamily="34" charset="0"/>
                <a:cs typeface="Arial" panose="020B0604020202020204" pitchFamily="34" charset="0"/>
              </a:rPr>
              <a:t>SAFE Program Goals</a:t>
            </a:r>
          </a:p>
        </p:txBody>
      </p:sp>
      <p:grpSp>
        <p:nvGrpSpPr>
          <p:cNvPr id="10" name="Group 9"/>
          <p:cNvGrpSpPr/>
          <p:nvPr/>
        </p:nvGrpSpPr>
        <p:grpSpPr>
          <a:xfrm>
            <a:off x="563420" y="4050246"/>
            <a:ext cx="3527752"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895" y="4927749"/>
            <a:ext cx="1896173" cy="68608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sp>
        <p:nvSpPr>
          <p:cNvPr id="3" name="TextBox 2">
            <a:extLst>
              <a:ext uri="{FF2B5EF4-FFF2-40B4-BE49-F238E27FC236}">
                <a16:creationId xmlns:a16="http://schemas.microsoft.com/office/drawing/2014/main" id="{9F65FB18-00E6-1D89-A89A-E6C9D52437EB}"/>
              </a:ext>
            </a:extLst>
          </p:cNvPr>
          <p:cNvSpPr txBox="1"/>
          <p:nvPr/>
        </p:nvSpPr>
        <p:spPr>
          <a:xfrm>
            <a:off x="394283" y="1568741"/>
            <a:ext cx="885038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help victims recover their financial footing after being victims of scams and identity theft.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Assist caregivers in proper financial management of their charge's assets and finances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Enhance public education around scams and identity theft through public presentations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Enhance caregiver education on Managing the Finances of their charges</a:t>
            </a:r>
          </a:p>
        </p:txBody>
      </p:sp>
    </p:spTree>
    <p:extLst>
      <p:ext uri="{BB962C8B-B14F-4D97-AF65-F5344CB8AC3E}">
        <p14:creationId xmlns:p14="http://schemas.microsoft.com/office/powerpoint/2010/main" val="278318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63420" y="365125"/>
            <a:ext cx="4598515" cy="1325563"/>
          </a:xfrm>
        </p:spPr>
        <p:txBody>
          <a:bodyPr>
            <a:normAutofit/>
          </a:bodyPr>
          <a:lstStyle/>
          <a:p>
            <a:pPr algn="ctr"/>
            <a:r>
              <a:rPr lang="en-US" b="1" dirty="0">
                <a:latin typeface="Arial" panose="020B0604020202020204" pitchFamily="34" charset="0"/>
                <a:cs typeface="Arial" panose="020B0604020202020204" pitchFamily="34" charset="0"/>
              </a:rPr>
              <a:t>What We Do!!!</a:t>
            </a:r>
          </a:p>
        </p:txBody>
      </p:sp>
      <p:grpSp>
        <p:nvGrpSpPr>
          <p:cNvPr id="10" name="Group 9"/>
          <p:cNvGrpSpPr/>
          <p:nvPr/>
        </p:nvGrpSpPr>
        <p:grpSpPr>
          <a:xfrm>
            <a:off x="563420" y="4050246"/>
            <a:ext cx="3527752"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980" y="1502628"/>
            <a:ext cx="4289141" cy="3216856"/>
          </a:xfrm>
          <a:prstGeom prst="rect">
            <a:avLst/>
          </a:prstGeom>
        </p:spPr>
      </p:pic>
      <p:sp>
        <p:nvSpPr>
          <p:cNvPr id="3" name="TextBox 2"/>
          <p:cNvSpPr txBox="1"/>
          <p:nvPr/>
        </p:nvSpPr>
        <p:spPr>
          <a:xfrm>
            <a:off x="119061" y="1131530"/>
            <a:ext cx="5874327" cy="4832092"/>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Help older adults recover financially and emotionally after being victimized by financial scams or identity theft.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Educate older adults, and the people who care for them, about scamming and identity theft techniques, identification, protection and reporting.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Offer one-on-one support and education to caregivers on financial management issues</a:t>
            </a:r>
          </a:p>
        </p:txBody>
      </p:sp>
      <p:sp>
        <p:nvSpPr>
          <p:cNvPr id="4" name="TextBox 3"/>
          <p:cNvSpPr txBox="1"/>
          <p:nvPr/>
        </p:nvSpPr>
        <p:spPr>
          <a:xfrm>
            <a:off x="5851628" y="302299"/>
            <a:ext cx="5532582" cy="1200329"/>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NO COST </a:t>
            </a:r>
          </a:p>
          <a:p>
            <a:pPr algn="ctr"/>
            <a:r>
              <a:rPr lang="en-US" sz="2400" b="1" dirty="0">
                <a:latin typeface="Arial" panose="020B0604020202020204" pitchFamily="34" charset="0"/>
                <a:cs typeface="Arial" panose="020B0604020202020204" pitchFamily="34" charset="0"/>
              </a:rPr>
              <a:t>Phone and Virtual Coaching/Advocacy sessions</a:t>
            </a: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F002653-45B5-F742-BFA4-FA1828180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895" y="4927749"/>
            <a:ext cx="1896173" cy="68608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spTree>
    <p:extLst>
      <p:ext uri="{BB962C8B-B14F-4D97-AF65-F5344CB8AC3E}">
        <p14:creationId xmlns:p14="http://schemas.microsoft.com/office/powerpoint/2010/main" val="125424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06208" y="127819"/>
            <a:ext cx="6183082" cy="1562869"/>
          </a:xfrm>
        </p:spPr>
        <p:txBody>
          <a:bodyPr>
            <a:normAutofit/>
          </a:bodyPr>
          <a:lstStyle/>
          <a:p>
            <a:pPr algn="ctr"/>
            <a:r>
              <a:rPr lang="en-US" b="1" dirty="0">
                <a:latin typeface="Arial" panose="020B0604020202020204" pitchFamily="34" charset="0"/>
                <a:cs typeface="Arial" panose="020B0604020202020204" pitchFamily="34" charset="0"/>
              </a:rPr>
              <a:t>How We Help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Older Adults</a:t>
            </a: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FF002653-45B5-F742-BFA4-FA182818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895" y="4894250"/>
            <a:ext cx="1896173" cy="68608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839" y="5807144"/>
            <a:ext cx="1049369" cy="786440"/>
          </a:xfrm>
          <a:prstGeom prst="rect">
            <a:avLst/>
          </a:prstGeom>
        </p:spPr>
      </p:pic>
      <p:pic>
        <p:nvPicPr>
          <p:cNvPr id="15"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721" y="439740"/>
            <a:ext cx="4284356" cy="2844236"/>
          </a:xfrm>
          <a:prstGeom prst="rect">
            <a:avLst/>
          </a:prstGeom>
        </p:spPr>
      </p:pic>
      <p:sp>
        <p:nvSpPr>
          <p:cNvPr id="6" name="TextBox 5"/>
          <p:cNvSpPr txBox="1"/>
          <p:nvPr/>
        </p:nvSpPr>
        <p:spPr>
          <a:xfrm>
            <a:off x="359253" y="1559827"/>
            <a:ext cx="6066503" cy="4247317"/>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We can help with</a:t>
            </a:r>
          </a:p>
          <a:p>
            <a:pPr>
              <a:lnSpc>
                <a:spcPct val="150000"/>
              </a:lnSpc>
            </a:pPr>
            <a:r>
              <a:rPr lang="en-US" sz="2400" dirty="0">
                <a:latin typeface="Arial" panose="020B0604020202020204" pitchFamily="34" charset="0"/>
                <a:cs typeface="Arial" panose="020B0604020202020204" pitchFamily="34" charset="0"/>
              </a:rPr>
              <a:t>•Filing police and consumer reports</a:t>
            </a:r>
          </a:p>
          <a:p>
            <a:pPr>
              <a:lnSpc>
                <a:spcPct val="150000"/>
              </a:lnSpc>
            </a:pPr>
            <a:r>
              <a:rPr lang="en-US" sz="2400" dirty="0">
                <a:latin typeface="Arial" panose="020B0604020202020204" pitchFamily="34" charset="0"/>
                <a:cs typeface="Arial" panose="020B0604020202020204" pitchFamily="34" charset="0"/>
              </a:rPr>
              <a:t>•Contacting credit report agencies</a:t>
            </a:r>
          </a:p>
          <a:p>
            <a:pPr>
              <a:lnSpc>
                <a:spcPct val="150000"/>
              </a:lnSpc>
            </a:pPr>
            <a:r>
              <a:rPr lang="en-US" sz="2400" dirty="0">
                <a:latin typeface="Arial" panose="020B0604020202020204" pitchFamily="34" charset="0"/>
                <a:cs typeface="Arial" panose="020B0604020202020204" pitchFamily="34" charset="0"/>
              </a:rPr>
              <a:t>•Disputing information on your credit report</a:t>
            </a:r>
          </a:p>
          <a:p>
            <a:pPr>
              <a:lnSpc>
                <a:spcPct val="150000"/>
              </a:lnSpc>
            </a:pPr>
            <a:r>
              <a:rPr lang="en-US" sz="2400" dirty="0">
                <a:latin typeface="Arial" panose="020B0604020202020204" pitchFamily="34" charset="0"/>
                <a:cs typeface="Arial" panose="020B0604020202020204" pitchFamily="34" charset="0"/>
              </a:rPr>
              <a:t>•Contacting creditors and closing accounts</a:t>
            </a:r>
          </a:p>
          <a:p>
            <a:pPr>
              <a:lnSpc>
                <a:spcPct val="150000"/>
              </a:lnSpc>
            </a:pPr>
            <a:r>
              <a:rPr lang="en-US" sz="2400" dirty="0">
                <a:latin typeface="Arial" panose="020B0604020202020204" pitchFamily="34" charset="0"/>
                <a:cs typeface="Arial" panose="020B0604020202020204" pitchFamily="34" charset="0"/>
              </a:rPr>
              <a:t>•Placing fraud alerts on your credit report</a:t>
            </a:r>
          </a:p>
          <a:p>
            <a:pPr>
              <a:lnSpc>
                <a:spcPct val="150000"/>
              </a:lnSpc>
            </a:pPr>
            <a:r>
              <a:rPr lang="en-US" sz="2400" dirty="0">
                <a:latin typeface="Arial" panose="020B0604020202020204" pitchFamily="34" charset="0"/>
                <a:cs typeface="Arial" panose="020B0604020202020204" pitchFamily="34" charset="0"/>
              </a:rPr>
              <a:t>•And more...</a:t>
            </a:r>
          </a:p>
          <a:p>
            <a:endParaRPr lang="en-US" dirty="0"/>
          </a:p>
        </p:txBody>
      </p:sp>
    </p:spTree>
    <p:extLst>
      <p:ext uri="{BB962C8B-B14F-4D97-AF65-F5344CB8AC3E}">
        <p14:creationId xmlns:p14="http://schemas.microsoft.com/office/powerpoint/2010/main" val="45959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74643" y="698531"/>
            <a:ext cx="9443848" cy="1004514"/>
          </a:xfrm>
        </p:spPr>
        <p:txBody>
          <a:bodyPr>
            <a:normAutofit/>
          </a:bodyPr>
          <a:lstStyle/>
          <a:p>
            <a:r>
              <a:rPr lang="en-US" dirty="0">
                <a:latin typeface="Arial" panose="020B0604020202020204" pitchFamily="34" charset="0"/>
                <a:cs typeface="Arial" panose="020B0604020202020204" pitchFamily="34" charset="0"/>
              </a:rPr>
              <a:t>How We Help Caregivers</a:t>
            </a:r>
          </a:p>
        </p:txBody>
      </p:sp>
      <p:grpSp>
        <p:nvGrpSpPr>
          <p:cNvPr id="10" name="Group 9"/>
          <p:cNvGrpSpPr/>
          <p:nvPr/>
        </p:nvGrpSpPr>
        <p:grpSpPr>
          <a:xfrm>
            <a:off x="8104093" y="763001"/>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6" name="TextBox 5"/>
          <p:cNvSpPr txBox="1"/>
          <p:nvPr/>
        </p:nvSpPr>
        <p:spPr>
          <a:xfrm>
            <a:off x="874643" y="1570120"/>
            <a:ext cx="8795549" cy="4616648"/>
          </a:xfrm>
          <a:prstGeom prst="rect">
            <a:avLst/>
          </a:prstGeom>
          <a:noFill/>
        </p:spPr>
        <p:txBody>
          <a:bodyPr wrap="square" rtlCol="0">
            <a:spAutoFit/>
          </a:bodyPr>
          <a:lstStyle/>
          <a:p>
            <a:pPr>
              <a:lnSpc>
                <a:spcPct val="150000"/>
              </a:lnSpc>
            </a:pPr>
            <a:r>
              <a:rPr lang="en-US" sz="2800" b="1" dirty="0">
                <a:latin typeface="Arial" panose="020B0604020202020204" pitchFamily="34" charset="0"/>
                <a:cs typeface="Arial" panose="020B0604020202020204" pitchFamily="34" charset="0"/>
              </a:rPr>
              <a:t>We can help with</a:t>
            </a:r>
          </a:p>
          <a:p>
            <a:pPr marL="342900" indent="-342900">
              <a:buFont typeface="Arial" panose="020B0604020202020204" pitchFamily="34" charset="0"/>
              <a:buChar char="•"/>
            </a:pPr>
            <a:r>
              <a:rPr lang="en-US" sz="2800" dirty="0"/>
              <a:t>Obtaining the necessary legal documents and designations to manage a friend or relative’s finances.</a:t>
            </a:r>
          </a:p>
          <a:p>
            <a:pPr marL="342900" indent="-342900">
              <a:buFont typeface="Arial" panose="020B0604020202020204" pitchFamily="34" charset="0"/>
              <a:buChar char="•"/>
            </a:pPr>
            <a:r>
              <a:rPr lang="en-US" sz="2800" dirty="0"/>
              <a:t>Proper record-keeping.</a:t>
            </a:r>
          </a:p>
          <a:p>
            <a:pPr marL="342900" indent="-342900">
              <a:buFont typeface="Arial" panose="020B0604020202020204" pitchFamily="34" charset="0"/>
              <a:buChar char="•"/>
            </a:pPr>
            <a:r>
              <a:rPr lang="en-US" sz="2800" dirty="0"/>
              <a:t>Filing consumer complaints and crime reports</a:t>
            </a:r>
          </a:p>
          <a:p>
            <a:pPr marL="342900" indent="-342900">
              <a:buFont typeface="Arial" panose="020B0604020202020204" pitchFamily="34" charset="0"/>
              <a:buChar char="•"/>
            </a:pPr>
            <a:r>
              <a:rPr lang="en-US" sz="2800" dirty="0"/>
              <a:t>Reviewing credit reports and addressing credit issues</a:t>
            </a:r>
          </a:p>
          <a:p>
            <a:pPr marL="342900" indent="-342900">
              <a:buFont typeface="Arial" panose="020B0604020202020204" pitchFamily="34" charset="0"/>
              <a:buChar char="•"/>
            </a:pPr>
            <a:r>
              <a:rPr lang="en-US" sz="2800" dirty="0"/>
              <a:t>Preparing personal budgets and care recipient budgets</a:t>
            </a:r>
          </a:p>
          <a:p>
            <a:pPr marL="342900" indent="-342900">
              <a:buFont typeface="Arial" panose="020B0604020202020204" pitchFamily="34" charset="0"/>
              <a:buChar char="•"/>
            </a:pPr>
            <a:r>
              <a:rPr lang="en-US" sz="2800" dirty="0"/>
              <a:t>Coaching on difficult conversations </a:t>
            </a:r>
          </a:p>
          <a:p>
            <a:pPr marL="342900" indent="-342900">
              <a:buFont typeface="Arial" panose="020B0604020202020204" pitchFamily="34" charset="0"/>
              <a:buChar char="•"/>
            </a:pPr>
            <a:r>
              <a:rPr lang="en-US" sz="2800" dirty="0"/>
              <a:t>Financial coaching services for caregiver financial issues</a:t>
            </a:r>
          </a:p>
          <a:p>
            <a:pPr marL="342900" indent="-342900">
              <a:buFont typeface="Arial" panose="020B0604020202020204" pitchFamily="34" charset="0"/>
              <a:buChar char="•"/>
            </a:pPr>
            <a:r>
              <a:rPr lang="en-US" sz="2800" dirty="0"/>
              <a:t>And more….</a:t>
            </a:r>
          </a:p>
        </p:txBody>
      </p:sp>
      <p:pic>
        <p:nvPicPr>
          <p:cNvPr id="3" name="Picture 2"/>
          <p:cNvPicPr>
            <a:picLocks noChangeAspect="1"/>
          </p:cNvPicPr>
          <p:nvPr/>
        </p:nvPicPr>
        <p:blipFill rotWithShape="1">
          <a:blip r:embed="rId3"/>
          <a:srcRect l="4084" r="11246"/>
          <a:stretch/>
        </p:blipFill>
        <p:spPr>
          <a:xfrm>
            <a:off x="8651279" y="173417"/>
            <a:ext cx="3567426" cy="2424074"/>
          </a:xfrm>
          <a:prstGeom prst="rect">
            <a:avLst/>
          </a:prstGeom>
        </p:spPr>
      </p:pic>
      <p:pic>
        <p:nvPicPr>
          <p:cNvPr id="15" name="Picture 14">
            <a:extLst>
              <a:ext uri="{FF2B5EF4-FFF2-40B4-BE49-F238E27FC236}">
                <a16:creationId xmlns:a16="http://schemas.microsoft.com/office/drawing/2014/main" id="{722692BB-6663-DE42-AFB8-5BBAEA415D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91E023FE-77CF-0743-B2BE-E2DDDA1B3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Tree>
    <p:extLst>
      <p:ext uri="{BB962C8B-B14F-4D97-AF65-F5344CB8AC3E}">
        <p14:creationId xmlns:p14="http://schemas.microsoft.com/office/powerpoint/2010/main" val="317414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038168" y="186813"/>
            <a:ext cx="9005518" cy="1799303"/>
          </a:xfrm>
        </p:spPr>
        <p:txBody>
          <a:bodyPr>
            <a:normAutofit/>
          </a:bodyPr>
          <a:lstStyle/>
          <a:p>
            <a:pPr algn="ctr"/>
            <a:r>
              <a:rPr lang="en-US" b="1" dirty="0">
                <a:latin typeface="Arial" panose="020B0604020202020204" pitchFamily="34" charset="0"/>
                <a:cs typeface="Arial" panose="020B0604020202020204" pitchFamily="34" charset="0"/>
              </a:rPr>
              <a:t>Ten Most Costly Scams for Older Adults</a:t>
            </a:r>
            <a:br>
              <a:rPr lang="en-US" b="1" dirty="0">
                <a:solidFill>
                  <a:schemeClr val="tx1">
                    <a:lumMod val="65000"/>
                    <a:lumOff val="35000"/>
                  </a:schemeClr>
                </a:solidFill>
                <a:latin typeface="+mn-lt"/>
              </a:rPr>
            </a:br>
            <a:r>
              <a:rPr lang="en-US" sz="1600" dirty="0">
                <a:solidFill>
                  <a:schemeClr val="tx1">
                    <a:lumMod val="65000"/>
                    <a:lumOff val="35000"/>
                  </a:schemeClr>
                </a:solidFill>
                <a:latin typeface="+mn-lt"/>
              </a:rPr>
              <a:t>(AARP, 2020)</a:t>
            </a:r>
          </a:p>
        </p:txBody>
      </p:sp>
      <p:pic>
        <p:nvPicPr>
          <p:cNvPr id="11" name="Picture 16" descr="Image result for sweepstake sca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6813"/>
            <a:ext cx="2880852" cy="15555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8065" y="6302477"/>
            <a:ext cx="7010400" cy="646331"/>
          </a:xfrm>
          <a:prstGeom prst="rect">
            <a:avLst/>
          </a:prstGeom>
          <a:noFill/>
        </p:spPr>
        <p:txBody>
          <a:bodyPr wrap="square" rtlCol="0">
            <a:spAutoFit/>
          </a:bodyPr>
          <a:lstStyle/>
          <a:p>
            <a:r>
              <a:rPr lang="en-US" dirty="0">
                <a:hlinkClick r:id="rId3"/>
              </a:rPr>
              <a:t>https://www.aarp.org/money/scams-fraud/info-2020/ftc-top-scams.html</a:t>
            </a:r>
            <a:endParaRPr lang="en-US" dirty="0"/>
          </a:p>
          <a:p>
            <a:endParaRPr lang="en-US" dirty="0"/>
          </a:p>
        </p:txBody>
      </p:sp>
      <p:sp>
        <p:nvSpPr>
          <p:cNvPr id="5" name="TextBox 4"/>
          <p:cNvSpPr txBox="1"/>
          <p:nvPr/>
        </p:nvSpPr>
        <p:spPr>
          <a:xfrm>
            <a:off x="252671" y="1890318"/>
            <a:ext cx="8927691"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Romance Scams </a:t>
            </a:r>
            <a:r>
              <a:rPr lang="en-US" sz="2400" b="1" i="1" dirty="0">
                <a:latin typeface="Arial" panose="020B0604020202020204" pitchFamily="34" charset="0"/>
                <a:cs typeface="Arial" panose="020B0604020202020204" pitchFamily="34" charset="0"/>
              </a:rPr>
              <a:t>$83.7 million</a:t>
            </a:r>
          </a:p>
          <a:p>
            <a:r>
              <a:rPr lang="en-US" sz="2400" dirty="0">
                <a:latin typeface="Arial" panose="020B0604020202020204" pitchFamily="34" charset="0"/>
                <a:cs typeface="Arial" panose="020B0604020202020204" pitchFamily="34" charset="0"/>
              </a:rPr>
              <a:t>2. Impostor: Government: </a:t>
            </a:r>
            <a:r>
              <a:rPr lang="en-US" sz="2400" b="1" i="1" dirty="0">
                <a:latin typeface="Arial" panose="020B0604020202020204" pitchFamily="34" charset="0"/>
                <a:cs typeface="Arial" panose="020B0604020202020204" pitchFamily="34" charset="0"/>
              </a:rPr>
              <a:t>$61 million</a:t>
            </a:r>
          </a:p>
          <a:p>
            <a:r>
              <a:rPr lang="en-US" sz="2400" dirty="0">
                <a:latin typeface="Arial" panose="020B0604020202020204" pitchFamily="34" charset="0"/>
                <a:cs typeface="Arial" panose="020B0604020202020204" pitchFamily="34" charset="0"/>
              </a:rPr>
              <a:t>3. Prizes, Sweepstakes and Lotteries: </a:t>
            </a:r>
            <a:r>
              <a:rPr lang="en-US" sz="2400" b="1" i="1" dirty="0">
                <a:latin typeface="Arial" panose="020B0604020202020204" pitchFamily="34" charset="0"/>
                <a:cs typeface="Arial" panose="020B0604020202020204" pitchFamily="34" charset="0"/>
              </a:rPr>
              <a:t>$51.4 million</a:t>
            </a:r>
          </a:p>
          <a:p>
            <a:r>
              <a:rPr lang="en-US" sz="2400" dirty="0">
                <a:latin typeface="Arial" panose="020B0604020202020204" pitchFamily="34" charset="0"/>
                <a:cs typeface="Arial" panose="020B0604020202020204" pitchFamily="34" charset="0"/>
              </a:rPr>
              <a:t>4. Impostor: Business </a:t>
            </a:r>
            <a:r>
              <a:rPr lang="en-US" sz="2400" b="1" i="1" dirty="0">
                <a:latin typeface="Arial" panose="020B0604020202020204" pitchFamily="34" charset="0"/>
                <a:cs typeface="Arial" panose="020B0604020202020204" pitchFamily="34" charset="0"/>
              </a:rPr>
              <a:t>$34.3 million</a:t>
            </a:r>
          </a:p>
          <a:p>
            <a:r>
              <a:rPr lang="en-US" sz="2400" dirty="0">
                <a:latin typeface="Arial" panose="020B0604020202020204" pitchFamily="34" charset="0"/>
                <a:cs typeface="Arial" panose="020B0604020202020204" pitchFamily="34" charset="0"/>
              </a:rPr>
              <a:t>5. Investments </a:t>
            </a:r>
            <a:r>
              <a:rPr lang="en-US" sz="2400" b="1" i="1" dirty="0">
                <a:latin typeface="Arial" panose="020B0604020202020204" pitchFamily="34" charset="0"/>
                <a:cs typeface="Arial" panose="020B0604020202020204" pitchFamily="34" charset="0"/>
              </a:rPr>
              <a:t>$25.4 million</a:t>
            </a:r>
          </a:p>
          <a:p>
            <a:r>
              <a:rPr lang="en-US" sz="2400" dirty="0">
                <a:latin typeface="Arial" panose="020B0604020202020204" pitchFamily="34" charset="0"/>
                <a:cs typeface="Arial" panose="020B0604020202020204" pitchFamily="34" charset="0"/>
              </a:rPr>
              <a:t>6. Computer Tech Support Scams </a:t>
            </a:r>
            <a:r>
              <a:rPr lang="en-US" sz="2400" b="1" i="1" dirty="0">
                <a:latin typeface="Arial" panose="020B0604020202020204" pitchFamily="34" charset="0"/>
                <a:cs typeface="Arial" panose="020B0604020202020204" pitchFamily="34" charset="0"/>
              </a:rPr>
              <a:t>$24.1 million</a:t>
            </a:r>
          </a:p>
          <a:p>
            <a:r>
              <a:rPr lang="en-US" sz="2400" dirty="0">
                <a:latin typeface="Arial" panose="020B0604020202020204" pitchFamily="34" charset="0"/>
                <a:cs typeface="Arial" panose="020B0604020202020204" pitchFamily="34" charset="0"/>
              </a:rPr>
              <a:t>7. Timeshare Sales </a:t>
            </a:r>
            <a:r>
              <a:rPr lang="en-US" sz="2400" b="1" i="1" dirty="0">
                <a:latin typeface="Arial" panose="020B0604020202020204" pitchFamily="34" charset="0"/>
                <a:cs typeface="Arial" panose="020B0604020202020204" pitchFamily="34" charset="0"/>
              </a:rPr>
              <a:t>$17.4 million</a:t>
            </a:r>
          </a:p>
          <a:p>
            <a:r>
              <a:rPr lang="en-US" sz="2400" dirty="0">
                <a:latin typeface="Arial" panose="020B0604020202020204" pitchFamily="34" charset="0"/>
                <a:cs typeface="Arial" panose="020B0604020202020204" pitchFamily="34" charset="0"/>
              </a:rPr>
              <a:t>8. Impostor: Family/Friends </a:t>
            </a:r>
            <a:r>
              <a:rPr lang="en-US" sz="2400" b="1" i="1" dirty="0">
                <a:latin typeface="Arial" panose="020B0604020202020204" pitchFamily="34" charset="0"/>
                <a:cs typeface="Arial" panose="020B0604020202020204" pitchFamily="34" charset="0"/>
              </a:rPr>
              <a:t>$17.1 million</a:t>
            </a:r>
          </a:p>
          <a:p>
            <a:r>
              <a:rPr lang="en-US" sz="2400" dirty="0">
                <a:latin typeface="Arial" panose="020B0604020202020204" pitchFamily="34" charset="0"/>
                <a:cs typeface="Arial" panose="020B0604020202020204" pitchFamily="34" charset="0"/>
              </a:rPr>
              <a:t>9. Online Shopping </a:t>
            </a:r>
            <a:r>
              <a:rPr lang="en-US" sz="2400" b="1" i="1" dirty="0">
                <a:latin typeface="Arial" panose="020B0604020202020204" pitchFamily="34" charset="0"/>
                <a:cs typeface="Arial" panose="020B0604020202020204" pitchFamily="34" charset="0"/>
              </a:rPr>
              <a:t>$14.2 million</a:t>
            </a:r>
          </a:p>
          <a:p>
            <a:r>
              <a:rPr lang="en-US" sz="2400" dirty="0">
                <a:latin typeface="Arial" panose="020B0604020202020204" pitchFamily="34" charset="0"/>
                <a:cs typeface="Arial" panose="020B0604020202020204" pitchFamily="34" charset="0"/>
              </a:rPr>
              <a:t>10. Timeshare Resales </a:t>
            </a:r>
            <a:r>
              <a:rPr lang="en-US" sz="2400" b="1" i="1" dirty="0">
                <a:latin typeface="Arial" panose="020B0604020202020204" pitchFamily="34" charset="0"/>
                <a:cs typeface="Arial" panose="020B0604020202020204" pitchFamily="34" charset="0"/>
              </a:rPr>
              <a:t>$12.5 million</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429" y="1890318"/>
            <a:ext cx="1737432" cy="1620403"/>
          </a:xfrm>
          <a:prstGeom prst="rect">
            <a:avLst/>
          </a:prstGeom>
        </p:spPr>
      </p:pic>
      <p:pic>
        <p:nvPicPr>
          <p:cNvPr id="16" name="Picture 18" descr="Image result for sweepstake sca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8963" y="5107295"/>
            <a:ext cx="2581780" cy="1032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135" y="5675970"/>
            <a:ext cx="1606448" cy="110285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4376" y="3716660"/>
            <a:ext cx="1885986" cy="1228165"/>
          </a:xfrm>
          <a:prstGeom prst="rect">
            <a:avLst/>
          </a:prstGeom>
        </p:spPr>
      </p:pic>
      <p:pic>
        <p:nvPicPr>
          <p:cNvPr id="19" name="Picture 18">
            <a:extLst>
              <a:ext uri="{FF2B5EF4-FFF2-40B4-BE49-F238E27FC236}">
                <a16:creationId xmlns:a16="http://schemas.microsoft.com/office/drawing/2014/main" id="{FF002653-45B5-F742-BFA4-FA1828180C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0895" y="4848316"/>
            <a:ext cx="1896173" cy="68608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40180" y="5822103"/>
            <a:ext cx="1187245" cy="889770"/>
          </a:xfrm>
          <a:prstGeom prst="rect">
            <a:avLst/>
          </a:prstGeom>
        </p:spPr>
      </p:pic>
    </p:spTree>
    <p:extLst>
      <p:ext uri="{BB962C8B-B14F-4D97-AF65-F5344CB8AC3E}">
        <p14:creationId xmlns:p14="http://schemas.microsoft.com/office/powerpoint/2010/main" val="5771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0102" y="256354"/>
            <a:ext cx="9062173" cy="1052623"/>
          </a:xfrm>
        </p:spPr>
        <p:txBody>
          <a:bodyPr>
            <a:normAutofit/>
          </a:bodyPr>
          <a:lstStyle/>
          <a:p>
            <a:pPr algn="ctr"/>
            <a:r>
              <a:rPr lang="en-US" sz="5400" dirty="0">
                <a:latin typeface="Arial" panose="020B0604020202020204" pitchFamily="34" charset="0"/>
                <a:cs typeface="Arial" panose="020B0604020202020204" pitchFamily="34" charset="0"/>
              </a:rPr>
              <a:t>SAFE Metrics</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3" name="TextBox 2"/>
          <p:cNvSpPr txBox="1"/>
          <p:nvPr/>
        </p:nvSpPr>
        <p:spPr>
          <a:xfrm>
            <a:off x="343689" y="1405119"/>
            <a:ext cx="9144000" cy="3970318"/>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Saved or Recovered </a:t>
            </a:r>
          </a:p>
          <a:p>
            <a:pPr algn="ctr"/>
            <a:r>
              <a:rPr lang="en-US" sz="2800" dirty="0">
                <a:latin typeface="Arial" panose="020B0604020202020204" pitchFamily="34" charset="0"/>
                <a:cs typeface="Arial" panose="020B0604020202020204" pitchFamily="34" charset="0"/>
              </a:rPr>
              <a:t>Approximately $135,000</a:t>
            </a:r>
          </a:p>
          <a:p>
            <a:pPr algn="ctr"/>
            <a:endParaRPr lang="en-US" sz="2800" dirty="0">
              <a:latin typeface="Arial" panose="020B0604020202020204" pitchFamily="34" charset="0"/>
              <a:cs typeface="Arial" panose="020B0604020202020204" pitchFamily="34" charset="0"/>
            </a:endParaRPr>
          </a:p>
          <a:p>
            <a:pPr algn="ctr"/>
            <a:r>
              <a:rPr lang="en-US" sz="2800" b="1" i="1" dirty="0">
                <a:latin typeface="Arial" panose="020B0604020202020204" pitchFamily="34" charset="0"/>
                <a:cs typeface="Arial" panose="020B0604020202020204" pitchFamily="34" charset="0"/>
              </a:rPr>
              <a:t>Provided </a:t>
            </a:r>
            <a:r>
              <a:rPr lang="en-US" sz="2800" b="1" i="1" dirty="0">
                <a:solidFill>
                  <a:schemeClr val="accent6">
                    <a:lumMod val="75000"/>
                  </a:schemeClr>
                </a:solidFill>
                <a:latin typeface="Arial" panose="020B0604020202020204" pitchFamily="34" charset="0"/>
                <a:cs typeface="Arial" panose="020B0604020202020204" pitchFamily="34" charset="0"/>
              </a:rPr>
              <a:t>NO COST</a:t>
            </a:r>
            <a:r>
              <a:rPr lang="en-US" sz="2800" b="1" i="1" dirty="0">
                <a:latin typeface="Arial" panose="020B0604020202020204" pitchFamily="34" charset="0"/>
                <a:cs typeface="Arial" panose="020B0604020202020204" pitchFamily="34" charset="0"/>
              </a:rPr>
              <a:t>, One on One Services</a:t>
            </a:r>
          </a:p>
          <a:p>
            <a:pPr algn="ctr"/>
            <a:r>
              <a:rPr lang="en-US" sz="2800" dirty="0">
                <a:latin typeface="Arial" panose="020B0604020202020204" pitchFamily="34" charset="0"/>
                <a:cs typeface="Arial" panose="020B0604020202020204" pitchFamily="34" charset="0"/>
              </a:rPr>
              <a:t>135 Older Adults</a:t>
            </a:r>
          </a:p>
          <a:p>
            <a:pPr algn="ctr"/>
            <a:r>
              <a:rPr lang="en-US" sz="2800" dirty="0">
                <a:latin typeface="Arial" panose="020B0604020202020204" pitchFamily="34" charset="0"/>
                <a:cs typeface="Arial" panose="020B0604020202020204" pitchFamily="34" charset="0"/>
              </a:rPr>
              <a:t>45 Caregivers</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Educated over 10,000 Older Adults,</a:t>
            </a:r>
          </a:p>
          <a:p>
            <a:pPr algn="ctr"/>
            <a:r>
              <a:rPr lang="en-US" sz="2800" dirty="0">
                <a:latin typeface="Arial" panose="020B0604020202020204" pitchFamily="34" charset="0"/>
                <a:cs typeface="Arial" panose="020B0604020202020204" pitchFamily="34" charset="0"/>
              </a:rPr>
              <a:t>Caregivers and Professionals</a:t>
            </a:r>
          </a:p>
        </p:txBody>
      </p:sp>
      <p:pic>
        <p:nvPicPr>
          <p:cNvPr id="15" name="Picture 14">
            <a:extLst>
              <a:ext uri="{FF2B5EF4-FFF2-40B4-BE49-F238E27FC236}">
                <a16:creationId xmlns:a16="http://schemas.microsoft.com/office/drawing/2014/main" id="{7E2A5462-8761-6348-815E-FB1827F20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6" name="Picture 15">
            <a:extLst>
              <a:ext uri="{FF2B5EF4-FFF2-40B4-BE49-F238E27FC236}">
                <a16:creationId xmlns:a16="http://schemas.microsoft.com/office/drawing/2014/main" id="{45950DE4-68F3-C340-8F27-358EE1400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Tree>
    <p:extLst>
      <p:ext uri="{BB962C8B-B14F-4D97-AF65-F5344CB8AC3E}">
        <p14:creationId xmlns:p14="http://schemas.microsoft.com/office/powerpoint/2010/main" val="12825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34D01-B0CF-47FA-BA83-B3BB4F6AF17A}"/>
              </a:ext>
            </a:extLst>
          </p:cNvPr>
          <p:cNvSpPr/>
          <p:nvPr/>
        </p:nvSpPr>
        <p:spPr>
          <a:xfrm>
            <a:off x="9845964" y="1"/>
            <a:ext cx="2346036" cy="6857999"/>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028" y="181449"/>
            <a:ext cx="8758670" cy="669851"/>
          </a:xfrm>
        </p:spPr>
        <p:txBody>
          <a:bodyPr>
            <a:noAutofit/>
          </a:bodyPr>
          <a:lstStyle/>
          <a:p>
            <a:r>
              <a:rPr lang="en-US" dirty="0">
                <a:latin typeface="Arial" panose="020B0604020202020204" pitchFamily="34" charset="0"/>
                <a:cs typeface="Arial" panose="020B0604020202020204" pitchFamily="34" charset="0"/>
              </a:rPr>
              <a:t>SAFE Scam Case</a:t>
            </a:r>
          </a:p>
        </p:txBody>
      </p:sp>
      <p:grpSp>
        <p:nvGrpSpPr>
          <p:cNvPr id="10" name="Group 9"/>
          <p:cNvGrpSpPr/>
          <p:nvPr/>
        </p:nvGrpSpPr>
        <p:grpSpPr>
          <a:xfrm>
            <a:off x="8104093" y="782666"/>
            <a:ext cx="3394641" cy="807119"/>
            <a:chOff x="6386037" y="283899"/>
            <a:chExt cx="3394641" cy="807119"/>
          </a:xfrm>
        </p:grpSpPr>
        <p:sp>
          <p:nvSpPr>
            <p:cNvPr id="13" name="TextBox 12"/>
            <p:cNvSpPr txBox="1"/>
            <p:nvPr/>
          </p:nvSpPr>
          <p:spPr>
            <a:xfrm>
              <a:off x="7050843" y="283899"/>
              <a:ext cx="27298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6386037" y="721686"/>
              <a:ext cx="3213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C07AE398-15CE-1146-8827-9E92C75CB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239" y="4433490"/>
            <a:ext cx="1629486" cy="589594"/>
          </a:xfrm>
          <a:prstGeom prst="rect">
            <a:avLst/>
          </a:prstGeom>
        </p:spPr>
      </p:pic>
      <p:pic>
        <p:nvPicPr>
          <p:cNvPr id="12" name="Picture 11">
            <a:extLst>
              <a:ext uri="{FF2B5EF4-FFF2-40B4-BE49-F238E27FC236}">
                <a16:creationId xmlns:a16="http://schemas.microsoft.com/office/drawing/2014/main" id="{17B1FC5D-B3BF-AE42-AF43-090BD6ED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205" y="5249917"/>
            <a:ext cx="1652206" cy="1238231"/>
          </a:xfrm>
          <a:prstGeom prst="rect">
            <a:avLst/>
          </a:prstGeom>
        </p:spPr>
      </p:pic>
      <p:sp>
        <p:nvSpPr>
          <p:cNvPr id="3" name="TextBox 2"/>
          <p:cNvSpPr txBox="1"/>
          <p:nvPr/>
        </p:nvSpPr>
        <p:spPr>
          <a:xfrm>
            <a:off x="151644" y="876247"/>
            <a:ext cx="9729006" cy="4708981"/>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Relative in Distress Scam</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83 year old woman contacted by phone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Attempted a $20,000 wire transfer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Teller denied a second wire transfer of $10,000</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Went to another bank and wired the funds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Made a $20000 withdrawal and mailed in a magazine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Made a $15000 withdrawal and was going to have the scammers pick it up.</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Caregiver found out and told family. </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Older adult did not hand over the funds after family intervened.</a:t>
            </a:r>
          </a:p>
          <a:p>
            <a:endParaRPr lang="en-US" sz="2800" dirty="0">
              <a:latin typeface="Arial" panose="020B0604020202020204" pitchFamily="34" charset="0"/>
              <a:cs typeface="Arial" panose="020B0604020202020204" pitchFamily="34" charset="0"/>
            </a:endParaRPr>
          </a:p>
        </p:txBody>
      </p:sp>
      <p:pic>
        <p:nvPicPr>
          <p:cNvPr id="15" name="Picture 2" descr="Image result for Photo representation of Phone sc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851" y="514957"/>
            <a:ext cx="3970883" cy="264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17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2544</TotalTime>
  <Words>1333</Words>
  <Application>Microsoft Office PowerPoint</Application>
  <PresentationFormat>Widescreen</PresentationFormat>
  <Paragraphs>179</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Successful Aging through Financial Empowerment</vt:lpstr>
      <vt:lpstr>SAFE</vt:lpstr>
      <vt:lpstr>SAFE Program Goals</vt:lpstr>
      <vt:lpstr>What We Do!!!</vt:lpstr>
      <vt:lpstr>How We Help  Older Adults</vt:lpstr>
      <vt:lpstr>How We Help Caregivers</vt:lpstr>
      <vt:lpstr>Ten Most Costly Scams for Older Adults (AARP, 2020)</vt:lpstr>
      <vt:lpstr>SAFE Metrics</vt:lpstr>
      <vt:lpstr>SAFE Scam Case</vt:lpstr>
      <vt:lpstr>SAFE Scam Case Cont….</vt:lpstr>
      <vt:lpstr>SAFE Identity Theft Case</vt:lpstr>
      <vt:lpstr>Caregiver Case</vt:lpstr>
      <vt:lpstr> </vt:lpstr>
      <vt:lpstr>Study used baseline data to describe the program and methodology and uses case examples and preliminary research to investigate the intersection of FE and physical and mental health functioning.  42 Community Dwelling Older Adults  21 SAFE  21 Community Comparison Group    </vt:lpstr>
      <vt:lpstr>Lichtenberg et al (2019) (Cont…)</vt:lpstr>
      <vt:lpstr>Hall, L., Campbell, R., Gross, E. &amp; Lichtenberg, P. (2021). The Impact of Financial Coaching on Older Adult Victims of Financial Exploitation: A Quasi Experimental Research Study. Journal of Financial Counseling and Planning, 33(1), 66-78. </vt:lpstr>
      <vt:lpstr>Hall et al., (2021)</vt:lpstr>
      <vt:lpstr>This study examined the associations described in our proposed conceptual framework to better understand older adults’ vulnerability to FE causing financial hardship. </vt:lpstr>
      <vt:lpstr>PowerPoint Presentation</vt:lpstr>
      <vt:lpstr> 142 Participants 62 SAFE- History of FE causing financial hardship 80 LFDRS - No history of FE  Sample Characteristics 83% African American 78.9% Female 79.6% Unmarried Average Age 69.55 Average Education 14.39 year  </vt:lpstr>
      <vt:lpstr>PowerPoint Presentation</vt:lpstr>
      <vt:lpstr>PowerPoint Presentation</vt:lpstr>
      <vt:lpstr> </vt:lpstr>
      <vt:lpstr> </vt:lpstr>
      <vt:lpstr> </vt:lpstr>
      <vt:lpstr> </vt:lpstr>
      <vt:lpstr>SAFE Coaching Services  Zoom and/or Telephone Coaching/Advocacy  Services for Older Adults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Domains of Financial Capacity: A Person Centered Approach to Avoiding Fraud</dc:title>
  <dc:creator>Peter Lichtenberg</dc:creator>
  <cp:lastModifiedBy>Sheila Cote</cp:lastModifiedBy>
  <cp:revision>15</cp:revision>
  <dcterms:created xsi:type="dcterms:W3CDTF">2022-07-26T16:24:56Z</dcterms:created>
  <dcterms:modified xsi:type="dcterms:W3CDTF">2024-01-16T15:06:28Z</dcterms:modified>
</cp:coreProperties>
</file>