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media/image3.jpg" ContentType="image/jpeg"/>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media/image7.jpg" ContentType="image/jpeg"/>
  <Override PartName="/ppt/notesSlides/notesSlide3.xml" ContentType="application/vnd.openxmlformats-officedocument.presentationml.notesSlide+xml"/>
  <Override PartName="/ppt/media/image8.jpg" ContentType="image/jpeg"/>
  <Override PartName="/ppt/notesSlides/notesSlide4.xml" ContentType="application/vnd.openxmlformats-officedocument.presentationml.notesSlide+xml"/>
  <Override PartName="/ppt/media/image9.jpg" ContentType="image/jpeg"/>
  <Override PartName="/ppt/media/image10.jpg" ContentType="image/jpe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media/image41.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3.jpg" ContentType="image/jpeg"/>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media/image44.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1.jpg" ContentType="image/jpeg"/>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59" r:id="rId1"/>
    <p:sldMasterId id="2147484560" r:id="rId2"/>
    <p:sldMasterId id="2147484439" r:id="rId3"/>
    <p:sldMasterId id="2147484455" r:id="rId4"/>
    <p:sldMasterId id="2147484556" r:id="rId5"/>
    <p:sldMasterId id="2147484552" r:id="rId6"/>
    <p:sldMasterId id="2147484458" r:id="rId7"/>
    <p:sldMasterId id="2147484563" r:id="rId8"/>
    <p:sldMasterId id="2147483648" r:id="rId9"/>
    <p:sldMasterId id="2147484579" r:id="rId10"/>
  </p:sldMasterIdLst>
  <p:notesMasterIdLst>
    <p:notesMasterId r:id="rId75"/>
  </p:notesMasterIdLst>
  <p:sldIdLst>
    <p:sldId id="257" r:id="rId11"/>
    <p:sldId id="388" r:id="rId12"/>
    <p:sldId id="258" r:id="rId13"/>
    <p:sldId id="311" r:id="rId14"/>
    <p:sldId id="261" r:id="rId15"/>
    <p:sldId id="365" r:id="rId16"/>
    <p:sldId id="367" r:id="rId17"/>
    <p:sldId id="368" r:id="rId18"/>
    <p:sldId id="262" r:id="rId19"/>
    <p:sldId id="369" r:id="rId20"/>
    <p:sldId id="269" r:id="rId21"/>
    <p:sldId id="265" r:id="rId22"/>
    <p:sldId id="266" r:id="rId23"/>
    <p:sldId id="351" r:id="rId24"/>
    <p:sldId id="267" r:id="rId25"/>
    <p:sldId id="353" r:id="rId26"/>
    <p:sldId id="268" r:id="rId27"/>
    <p:sldId id="356" r:id="rId28"/>
    <p:sldId id="273" r:id="rId29"/>
    <p:sldId id="393" r:id="rId30"/>
    <p:sldId id="276" r:id="rId31"/>
    <p:sldId id="370" r:id="rId32"/>
    <p:sldId id="357" r:id="rId33"/>
    <p:sldId id="277" r:id="rId34"/>
    <p:sldId id="371" r:id="rId35"/>
    <p:sldId id="283" r:id="rId36"/>
    <p:sldId id="358" r:id="rId37"/>
    <p:sldId id="391" r:id="rId38"/>
    <p:sldId id="392" r:id="rId39"/>
    <p:sldId id="313" r:id="rId40"/>
    <p:sldId id="359" r:id="rId41"/>
    <p:sldId id="285" r:id="rId42"/>
    <p:sldId id="372" r:id="rId43"/>
    <p:sldId id="360" r:id="rId44"/>
    <p:sldId id="373" r:id="rId45"/>
    <p:sldId id="374" r:id="rId46"/>
    <p:sldId id="375" r:id="rId47"/>
    <p:sldId id="376" r:id="rId48"/>
    <p:sldId id="377" r:id="rId49"/>
    <p:sldId id="378" r:id="rId50"/>
    <p:sldId id="387" r:id="rId51"/>
    <p:sldId id="384" r:id="rId52"/>
    <p:sldId id="385" r:id="rId53"/>
    <p:sldId id="386" r:id="rId54"/>
    <p:sldId id="315" r:id="rId55"/>
    <p:sldId id="316" r:id="rId56"/>
    <p:sldId id="331" r:id="rId57"/>
    <p:sldId id="332" r:id="rId58"/>
    <p:sldId id="333" r:id="rId59"/>
    <p:sldId id="290" r:id="rId60"/>
    <p:sldId id="291" r:id="rId61"/>
    <p:sldId id="292" r:id="rId62"/>
    <p:sldId id="293" r:id="rId63"/>
    <p:sldId id="294" r:id="rId64"/>
    <p:sldId id="295" r:id="rId65"/>
    <p:sldId id="296" r:id="rId66"/>
    <p:sldId id="297" r:id="rId67"/>
    <p:sldId id="298" r:id="rId68"/>
    <p:sldId id="299" r:id="rId69"/>
    <p:sldId id="336" r:id="rId70"/>
    <p:sldId id="394" r:id="rId71"/>
    <p:sldId id="287" r:id="rId72"/>
    <p:sldId id="362" r:id="rId73"/>
    <p:sldId id="364"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14" autoAdjust="0"/>
    <p:restoredTop sz="94027" autoAdjust="0"/>
  </p:normalViewPr>
  <p:slideViewPr>
    <p:cSldViewPr snapToGrid="0">
      <p:cViewPr varScale="1">
        <p:scale>
          <a:sx n="107" d="100"/>
          <a:sy n="107" d="100"/>
        </p:scale>
        <p:origin x="1344" y="1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4F84EC-CF81-455A-921E-C239E509CAB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85931C0D-376D-412D-B0D7-A01CA917A987}">
      <dgm:prSet/>
      <dgm:spPr/>
      <dgm:t>
        <a:bodyPr/>
        <a:lstStyle/>
        <a:p>
          <a:r>
            <a:rPr lang="en-US"/>
            <a:t>Introduce</a:t>
          </a:r>
        </a:p>
      </dgm:t>
    </dgm:pt>
    <dgm:pt modelId="{A04386EF-56C2-4BE9-8C70-A84B8628DB44}" type="parTrans" cxnId="{3B0ADA32-B6FC-47ED-A1C6-A897BE9D2434}">
      <dgm:prSet/>
      <dgm:spPr/>
      <dgm:t>
        <a:bodyPr/>
        <a:lstStyle/>
        <a:p>
          <a:endParaRPr lang="en-US"/>
        </a:p>
      </dgm:t>
    </dgm:pt>
    <dgm:pt modelId="{D5D87315-D349-425E-98E9-EA44BEF0EB3F}" type="sibTrans" cxnId="{3B0ADA32-B6FC-47ED-A1C6-A897BE9D2434}">
      <dgm:prSet/>
      <dgm:spPr/>
      <dgm:t>
        <a:bodyPr/>
        <a:lstStyle/>
        <a:p>
          <a:endParaRPr lang="en-US"/>
        </a:p>
      </dgm:t>
    </dgm:pt>
    <dgm:pt modelId="{37BAE264-CF2F-40D7-B0EF-A5CEC6CC7261}">
      <dgm:prSet/>
      <dgm:spPr/>
      <dgm:t>
        <a:bodyPr/>
        <a:lstStyle/>
        <a:p>
          <a:r>
            <a:rPr lang="en-US"/>
            <a:t>Introduce a “real world” approach to financial capacity assessment and financial exploitation investigation</a:t>
          </a:r>
        </a:p>
      </dgm:t>
    </dgm:pt>
    <dgm:pt modelId="{315EF816-0748-47F7-9796-6B0167ECEF9A}" type="parTrans" cxnId="{6A201F8B-7E9C-42EB-A679-B3F1C80520B3}">
      <dgm:prSet/>
      <dgm:spPr/>
      <dgm:t>
        <a:bodyPr/>
        <a:lstStyle/>
        <a:p>
          <a:endParaRPr lang="en-US"/>
        </a:p>
      </dgm:t>
    </dgm:pt>
    <dgm:pt modelId="{888DAC82-595B-4D82-BC74-E2F1E79379B6}" type="sibTrans" cxnId="{6A201F8B-7E9C-42EB-A679-B3F1C80520B3}">
      <dgm:prSet/>
      <dgm:spPr/>
      <dgm:t>
        <a:bodyPr/>
        <a:lstStyle/>
        <a:p>
          <a:endParaRPr lang="en-US"/>
        </a:p>
      </dgm:t>
    </dgm:pt>
    <dgm:pt modelId="{DFF578F2-61C5-47DF-9D86-D0FAF9C10FB8}">
      <dgm:prSet/>
      <dgm:spPr/>
      <dgm:t>
        <a:bodyPr/>
        <a:lstStyle/>
        <a:p>
          <a:r>
            <a:rPr lang="en-US" dirty="0"/>
            <a:t>Examine</a:t>
          </a:r>
        </a:p>
      </dgm:t>
    </dgm:pt>
    <dgm:pt modelId="{55DA0522-A740-487A-9595-DF0EE556C018}" type="parTrans" cxnId="{A6562DA4-166F-48E1-A9B1-1BA54CF8EE9E}">
      <dgm:prSet/>
      <dgm:spPr/>
      <dgm:t>
        <a:bodyPr/>
        <a:lstStyle/>
        <a:p>
          <a:endParaRPr lang="en-US"/>
        </a:p>
      </dgm:t>
    </dgm:pt>
    <dgm:pt modelId="{C24506E6-D9D0-4940-AD9C-2BA5E6E07E28}" type="sibTrans" cxnId="{A6562DA4-166F-48E1-A9B1-1BA54CF8EE9E}">
      <dgm:prSet/>
      <dgm:spPr/>
      <dgm:t>
        <a:bodyPr/>
        <a:lstStyle/>
        <a:p>
          <a:endParaRPr lang="en-US"/>
        </a:p>
      </dgm:t>
    </dgm:pt>
    <dgm:pt modelId="{0C307089-0983-48F0-B4AE-20E9CBB36B9F}">
      <dgm:prSet/>
      <dgm:spPr/>
      <dgm:t>
        <a:bodyPr/>
        <a:lstStyle/>
        <a:p>
          <a:r>
            <a:rPr lang="en-US" dirty="0"/>
            <a:t>Examine our evidence-based person-centered decision-making and vulnerability tools</a:t>
          </a:r>
        </a:p>
      </dgm:t>
    </dgm:pt>
    <dgm:pt modelId="{30FB81A6-3ADE-4B0A-91C9-1C1BE82C1F76}" type="parTrans" cxnId="{7BE3944B-D492-429A-B96F-D2D7C95D7218}">
      <dgm:prSet/>
      <dgm:spPr/>
      <dgm:t>
        <a:bodyPr/>
        <a:lstStyle/>
        <a:p>
          <a:endParaRPr lang="en-US"/>
        </a:p>
      </dgm:t>
    </dgm:pt>
    <dgm:pt modelId="{92571850-077B-4E97-A7DF-8B6D998EED84}" type="sibTrans" cxnId="{7BE3944B-D492-429A-B96F-D2D7C95D7218}">
      <dgm:prSet/>
      <dgm:spPr/>
      <dgm:t>
        <a:bodyPr/>
        <a:lstStyle/>
        <a:p>
          <a:endParaRPr lang="en-US"/>
        </a:p>
      </dgm:t>
    </dgm:pt>
    <dgm:pt modelId="{64295921-41C2-42FC-B87D-18CA40058F5F}">
      <dgm:prSet/>
      <dgm:spPr/>
      <dgm:t>
        <a:bodyPr/>
        <a:lstStyle/>
        <a:p>
          <a:r>
            <a:rPr lang="en-US" dirty="0"/>
            <a:t>Describe</a:t>
          </a:r>
        </a:p>
      </dgm:t>
    </dgm:pt>
    <dgm:pt modelId="{D7520732-0830-4878-9D46-047152075DF8}" type="parTrans" cxnId="{BADA2EB2-68C6-4ED9-ABB1-010DCE34E735}">
      <dgm:prSet/>
      <dgm:spPr/>
      <dgm:t>
        <a:bodyPr/>
        <a:lstStyle/>
        <a:p>
          <a:endParaRPr lang="en-US"/>
        </a:p>
      </dgm:t>
    </dgm:pt>
    <dgm:pt modelId="{90E64555-735D-4533-9ACE-AFF7394C55E7}" type="sibTrans" cxnId="{BADA2EB2-68C6-4ED9-ABB1-010DCE34E735}">
      <dgm:prSet/>
      <dgm:spPr/>
      <dgm:t>
        <a:bodyPr/>
        <a:lstStyle/>
        <a:p>
          <a:endParaRPr lang="en-US"/>
        </a:p>
      </dgm:t>
    </dgm:pt>
    <dgm:pt modelId="{26D6DD91-96B6-456B-8F9E-6741C69806AF}">
      <dgm:prSet/>
      <dgm:spPr/>
      <dgm:t>
        <a:bodyPr/>
        <a:lstStyle/>
        <a:p>
          <a:r>
            <a:rPr lang="en-US" dirty="0"/>
            <a:t>Describe our website https://olderadultnestegg.com for professionals, caregivers and older adults.</a:t>
          </a:r>
        </a:p>
      </dgm:t>
    </dgm:pt>
    <dgm:pt modelId="{134A8EE1-3F44-43A5-B782-86FE765D55B8}" type="parTrans" cxnId="{ACEE476C-45B1-4F7B-AF40-4775B64CBCBB}">
      <dgm:prSet/>
      <dgm:spPr/>
      <dgm:t>
        <a:bodyPr/>
        <a:lstStyle/>
        <a:p>
          <a:endParaRPr lang="en-US"/>
        </a:p>
      </dgm:t>
    </dgm:pt>
    <dgm:pt modelId="{13FD3784-6B3F-41EC-A908-67B8B943498A}" type="sibTrans" cxnId="{ACEE476C-45B1-4F7B-AF40-4775B64CBCBB}">
      <dgm:prSet/>
      <dgm:spPr/>
      <dgm:t>
        <a:bodyPr/>
        <a:lstStyle/>
        <a:p>
          <a:endParaRPr lang="en-US"/>
        </a:p>
      </dgm:t>
    </dgm:pt>
    <dgm:pt modelId="{89652B39-CF1C-4246-8B3D-C5E9DBA974AB}">
      <dgm:prSet/>
      <dgm:spPr/>
      <dgm:t>
        <a:bodyPr/>
        <a:lstStyle/>
        <a:p>
          <a:r>
            <a:rPr lang="en-US"/>
            <a:t>Call</a:t>
          </a:r>
        </a:p>
      </dgm:t>
    </dgm:pt>
    <dgm:pt modelId="{5C8E7819-B0BF-4956-9AD9-0C3C76C169F7}" type="parTrans" cxnId="{1E1E375D-9405-463F-A3B6-1D043CFFD8ED}">
      <dgm:prSet/>
      <dgm:spPr/>
      <dgm:t>
        <a:bodyPr/>
        <a:lstStyle/>
        <a:p>
          <a:endParaRPr lang="en-US"/>
        </a:p>
      </dgm:t>
    </dgm:pt>
    <dgm:pt modelId="{B11CA437-A2F6-4B54-B774-5A96C81F1869}" type="sibTrans" cxnId="{1E1E375D-9405-463F-A3B6-1D043CFFD8ED}">
      <dgm:prSet/>
      <dgm:spPr/>
      <dgm:t>
        <a:bodyPr/>
        <a:lstStyle/>
        <a:p>
          <a:endParaRPr lang="en-US"/>
        </a:p>
      </dgm:t>
    </dgm:pt>
    <dgm:pt modelId="{DCE40A40-134A-4459-AFA7-FEEF80EF2CBD}">
      <dgm:prSet/>
      <dgm:spPr/>
      <dgm:t>
        <a:bodyPr/>
        <a:lstStyle/>
        <a:p>
          <a:r>
            <a:rPr lang="en-US"/>
            <a:t>Call to Action!</a:t>
          </a:r>
        </a:p>
      </dgm:t>
    </dgm:pt>
    <dgm:pt modelId="{4256ADD8-5D43-441D-A3F8-D3A8E00F6FCA}" type="parTrans" cxnId="{AC933C48-2FA8-4F63-B7FD-00C971626AB1}">
      <dgm:prSet/>
      <dgm:spPr/>
      <dgm:t>
        <a:bodyPr/>
        <a:lstStyle/>
        <a:p>
          <a:endParaRPr lang="en-US"/>
        </a:p>
      </dgm:t>
    </dgm:pt>
    <dgm:pt modelId="{A74E5AD3-6810-494A-BF3C-1C3A76C508FF}" type="sibTrans" cxnId="{AC933C48-2FA8-4F63-B7FD-00C971626AB1}">
      <dgm:prSet/>
      <dgm:spPr/>
      <dgm:t>
        <a:bodyPr/>
        <a:lstStyle/>
        <a:p>
          <a:endParaRPr lang="en-US"/>
        </a:p>
      </dgm:t>
    </dgm:pt>
    <dgm:pt modelId="{C2DADAE8-09AC-4F4B-B3BE-7BE53D96F772}" type="pres">
      <dgm:prSet presAssocID="{1F4F84EC-CF81-455A-921E-C239E509CAB6}" presName="Name0" presStyleCnt="0">
        <dgm:presLayoutVars>
          <dgm:dir/>
          <dgm:animLvl val="lvl"/>
          <dgm:resizeHandles val="exact"/>
        </dgm:presLayoutVars>
      </dgm:prSet>
      <dgm:spPr/>
    </dgm:pt>
    <dgm:pt modelId="{AF8B31DD-6503-4D40-9A35-154ECD5ABE01}" type="pres">
      <dgm:prSet presAssocID="{85931C0D-376D-412D-B0D7-A01CA917A987}" presName="linNode" presStyleCnt="0"/>
      <dgm:spPr/>
    </dgm:pt>
    <dgm:pt modelId="{32579F0A-7AB1-4699-8828-8C614C9AF89E}" type="pres">
      <dgm:prSet presAssocID="{85931C0D-376D-412D-B0D7-A01CA917A987}" presName="parentText" presStyleLbl="alignNode1" presStyleIdx="0" presStyleCnt="4">
        <dgm:presLayoutVars>
          <dgm:chMax val="1"/>
          <dgm:bulletEnabled/>
        </dgm:presLayoutVars>
      </dgm:prSet>
      <dgm:spPr/>
    </dgm:pt>
    <dgm:pt modelId="{F59C4386-2B60-436C-907B-92A82F47AAB9}" type="pres">
      <dgm:prSet presAssocID="{85931C0D-376D-412D-B0D7-A01CA917A987}" presName="descendantText" presStyleLbl="alignAccFollowNode1" presStyleIdx="0" presStyleCnt="4">
        <dgm:presLayoutVars>
          <dgm:bulletEnabled/>
        </dgm:presLayoutVars>
      </dgm:prSet>
      <dgm:spPr/>
    </dgm:pt>
    <dgm:pt modelId="{44DFBFBE-1AC8-4D9D-907D-B739133AB8CA}" type="pres">
      <dgm:prSet presAssocID="{D5D87315-D349-425E-98E9-EA44BEF0EB3F}" presName="sp" presStyleCnt="0"/>
      <dgm:spPr/>
    </dgm:pt>
    <dgm:pt modelId="{4EBB78F0-1C8F-4459-AA51-C80B769F9451}" type="pres">
      <dgm:prSet presAssocID="{DFF578F2-61C5-47DF-9D86-D0FAF9C10FB8}" presName="linNode" presStyleCnt="0"/>
      <dgm:spPr/>
    </dgm:pt>
    <dgm:pt modelId="{F8623456-1824-40E5-8B1E-DF6D26B0D03F}" type="pres">
      <dgm:prSet presAssocID="{DFF578F2-61C5-47DF-9D86-D0FAF9C10FB8}" presName="parentText" presStyleLbl="alignNode1" presStyleIdx="1" presStyleCnt="4">
        <dgm:presLayoutVars>
          <dgm:chMax val="1"/>
          <dgm:bulletEnabled/>
        </dgm:presLayoutVars>
      </dgm:prSet>
      <dgm:spPr/>
    </dgm:pt>
    <dgm:pt modelId="{5AAF3EC0-5B96-49F4-B5C3-D719D0BFA4F6}" type="pres">
      <dgm:prSet presAssocID="{DFF578F2-61C5-47DF-9D86-D0FAF9C10FB8}" presName="descendantText" presStyleLbl="alignAccFollowNode1" presStyleIdx="1" presStyleCnt="4">
        <dgm:presLayoutVars>
          <dgm:bulletEnabled/>
        </dgm:presLayoutVars>
      </dgm:prSet>
      <dgm:spPr/>
    </dgm:pt>
    <dgm:pt modelId="{EF7A8D27-BB47-4135-9409-B7B88B4BC35F}" type="pres">
      <dgm:prSet presAssocID="{C24506E6-D9D0-4940-AD9C-2BA5E6E07E28}" presName="sp" presStyleCnt="0"/>
      <dgm:spPr/>
    </dgm:pt>
    <dgm:pt modelId="{B73E9F7E-CC69-4ADC-A03B-075F1E3B48E0}" type="pres">
      <dgm:prSet presAssocID="{64295921-41C2-42FC-B87D-18CA40058F5F}" presName="linNode" presStyleCnt="0"/>
      <dgm:spPr/>
    </dgm:pt>
    <dgm:pt modelId="{626D03AF-306D-466F-819F-703358EE0BD8}" type="pres">
      <dgm:prSet presAssocID="{64295921-41C2-42FC-B87D-18CA40058F5F}" presName="parentText" presStyleLbl="alignNode1" presStyleIdx="2" presStyleCnt="4">
        <dgm:presLayoutVars>
          <dgm:chMax val="1"/>
          <dgm:bulletEnabled/>
        </dgm:presLayoutVars>
      </dgm:prSet>
      <dgm:spPr/>
    </dgm:pt>
    <dgm:pt modelId="{23453A2C-E212-4F7B-8143-62001BCC9A18}" type="pres">
      <dgm:prSet presAssocID="{64295921-41C2-42FC-B87D-18CA40058F5F}" presName="descendantText" presStyleLbl="alignAccFollowNode1" presStyleIdx="2" presStyleCnt="4">
        <dgm:presLayoutVars>
          <dgm:bulletEnabled/>
        </dgm:presLayoutVars>
      </dgm:prSet>
      <dgm:spPr/>
    </dgm:pt>
    <dgm:pt modelId="{EC856861-7951-4E66-A79A-ED7F9B9180B8}" type="pres">
      <dgm:prSet presAssocID="{90E64555-735D-4533-9ACE-AFF7394C55E7}" presName="sp" presStyleCnt="0"/>
      <dgm:spPr/>
    </dgm:pt>
    <dgm:pt modelId="{07F5B8AB-4D09-4107-8FA4-515E3DE43D58}" type="pres">
      <dgm:prSet presAssocID="{89652B39-CF1C-4246-8B3D-C5E9DBA974AB}" presName="linNode" presStyleCnt="0"/>
      <dgm:spPr/>
    </dgm:pt>
    <dgm:pt modelId="{98A40E49-8BE7-45B2-9B04-3A486C4F0463}" type="pres">
      <dgm:prSet presAssocID="{89652B39-CF1C-4246-8B3D-C5E9DBA974AB}" presName="parentText" presStyleLbl="alignNode1" presStyleIdx="3" presStyleCnt="4">
        <dgm:presLayoutVars>
          <dgm:chMax val="1"/>
          <dgm:bulletEnabled/>
        </dgm:presLayoutVars>
      </dgm:prSet>
      <dgm:spPr/>
    </dgm:pt>
    <dgm:pt modelId="{A17EDBAC-1418-4C3A-A08B-8C7C7F31E617}" type="pres">
      <dgm:prSet presAssocID="{89652B39-CF1C-4246-8B3D-C5E9DBA974AB}" presName="descendantText" presStyleLbl="alignAccFollowNode1" presStyleIdx="3" presStyleCnt="4">
        <dgm:presLayoutVars>
          <dgm:bulletEnabled/>
        </dgm:presLayoutVars>
      </dgm:prSet>
      <dgm:spPr/>
    </dgm:pt>
  </dgm:ptLst>
  <dgm:cxnLst>
    <dgm:cxn modelId="{BFFB7E06-8A97-4414-A2AA-33586E60A07A}" type="presOf" srcId="{1F4F84EC-CF81-455A-921E-C239E509CAB6}" destId="{C2DADAE8-09AC-4F4B-B3BE-7BE53D96F772}" srcOrd="0" destOrd="0" presId="urn:microsoft.com/office/officeart/2016/7/layout/VerticalSolidActionList"/>
    <dgm:cxn modelId="{DAC1DF0A-94BF-42B7-B728-6C939AE305CC}" type="presOf" srcId="{DCE40A40-134A-4459-AFA7-FEEF80EF2CBD}" destId="{A17EDBAC-1418-4C3A-A08B-8C7C7F31E617}" srcOrd="0" destOrd="0" presId="urn:microsoft.com/office/officeart/2016/7/layout/VerticalSolidActionList"/>
    <dgm:cxn modelId="{892C4316-F253-4611-822F-506B5DBF2CC8}" type="presOf" srcId="{DFF578F2-61C5-47DF-9D86-D0FAF9C10FB8}" destId="{F8623456-1824-40E5-8B1E-DF6D26B0D03F}" srcOrd="0" destOrd="0" presId="urn:microsoft.com/office/officeart/2016/7/layout/VerticalSolidActionList"/>
    <dgm:cxn modelId="{37F6BD26-1146-484D-B93D-8FD5D1BB71EC}" type="presOf" srcId="{37BAE264-CF2F-40D7-B0EF-A5CEC6CC7261}" destId="{F59C4386-2B60-436C-907B-92A82F47AAB9}" srcOrd="0" destOrd="0" presId="urn:microsoft.com/office/officeart/2016/7/layout/VerticalSolidActionList"/>
    <dgm:cxn modelId="{3B0ADA32-B6FC-47ED-A1C6-A897BE9D2434}" srcId="{1F4F84EC-CF81-455A-921E-C239E509CAB6}" destId="{85931C0D-376D-412D-B0D7-A01CA917A987}" srcOrd="0" destOrd="0" parTransId="{A04386EF-56C2-4BE9-8C70-A84B8628DB44}" sibTransId="{D5D87315-D349-425E-98E9-EA44BEF0EB3F}"/>
    <dgm:cxn modelId="{1E1E375D-9405-463F-A3B6-1D043CFFD8ED}" srcId="{1F4F84EC-CF81-455A-921E-C239E509CAB6}" destId="{89652B39-CF1C-4246-8B3D-C5E9DBA974AB}" srcOrd="3" destOrd="0" parTransId="{5C8E7819-B0BF-4956-9AD9-0C3C76C169F7}" sibTransId="{B11CA437-A2F6-4B54-B774-5A96C81F1869}"/>
    <dgm:cxn modelId="{6E1CBD45-6D2A-4983-8EE2-9F42FEE40819}" type="presOf" srcId="{26D6DD91-96B6-456B-8F9E-6741C69806AF}" destId="{23453A2C-E212-4F7B-8143-62001BCC9A18}" srcOrd="0" destOrd="0" presId="urn:microsoft.com/office/officeart/2016/7/layout/VerticalSolidActionList"/>
    <dgm:cxn modelId="{AC933C48-2FA8-4F63-B7FD-00C971626AB1}" srcId="{89652B39-CF1C-4246-8B3D-C5E9DBA974AB}" destId="{DCE40A40-134A-4459-AFA7-FEEF80EF2CBD}" srcOrd="0" destOrd="0" parTransId="{4256ADD8-5D43-441D-A3F8-D3A8E00F6FCA}" sibTransId="{A74E5AD3-6810-494A-BF3C-1C3A76C508FF}"/>
    <dgm:cxn modelId="{7BE3944B-D492-429A-B96F-D2D7C95D7218}" srcId="{DFF578F2-61C5-47DF-9D86-D0FAF9C10FB8}" destId="{0C307089-0983-48F0-B4AE-20E9CBB36B9F}" srcOrd="0" destOrd="0" parTransId="{30FB81A6-3ADE-4B0A-91C9-1C1BE82C1F76}" sibTransId="{92571850-077B-4E97-A7DF-8B6D998EED84}"/>
    <dgm:cxn modelId="{ACEE476C-45B1-4F7B-AF40-4775B64CBCBB}" srcId="{64295921-41C2-42FC-B87D-18CA40058F5F}" destId="{26D6DD91-96B6-456B-8F9E-6741C69806AF}" srcOrd="0" destOrd="0" parTransId="{134A8EE1-3F44-43A5-B782-86FE765D55B8}" sibTransId="{13FD3784-6B3F-41EC-A908-67B8B943498A}"/>
    <dgm:cxn modelId="{05FEBB88-1059-4263-89B6-6837A389351E}" type="presOf" srcId="{89652B39-CF1C-4246-8B3D-C5E9DBA974AB}" destId="{98A40E49-8BE7-45B2-9B04-3A486C4F0463}" srcOrd="0" destOrd="0" presId="urn:microsoft.com/office/officeart/2016/7/layout/VerticalSolidActionList"/>
    <dgm:cxn modelId="{6A201F8B-7E9C-42EB-A679-B3F1C80520B3}" srcId="{85931C0D-376D-412D-B0D7-A01CA917A987}" destId="{37BAE264-CF2F-40D7-B0EF-A5CEC6CC7261}" srcOrd="0" destOrd="0" parTransId="{315EF816-0748-47F7-9796-6B0167ECEF9A}" sibTransId="{888DAC82-595B-4D82-BC74-E2F1E79379B6}"/>
    <dgm:cxn modelId="{A6562DA4-166F-48E1-A9B1-1BA54CF8EE9E}" srcId="{1F4F84EC-CF81-455A-921E-C239E509CAB6}" destId="{DFF578F2-61C5-47DF-9D86-D0FAF9C10FB8}" srcOrd="1" destOrd="0" parTransId="{55DA0522-A740-487A-9595-DF0EE556C018}" sibTransId="{C24506E6-D9D0-4940-AD9C-2BA5E6E07E28}"/>
    <dgm:cxn modelId="{BADA2EB2-68C6-4ED9-ABB1-010DCE34E735}" srcId="{1F4F84EC-CF81-455A-921E-C239E509CAB6}" destId="{64295921-41C2-42FC-B87D-18CA40058F5F}" srcOrd="2" destOrd="0" parTransId="{D7520732-0830-4878-9D46-047152075DF8}" sibTransId="{90E64555-735D-4533-9ACE-AFF7394C55E7}"/>
    <dgm:cxn modelId="{39466CBB-FC52-4090-BEE4-34026D7A4491}" type="presOf" srcId="{64295921-41C2-42FC-B87D-18CA40058F5F}" destId="{626D03AF-306D-466F-819F-703358EE0BD8}" srcOrd="0" destOrd="0" presId="urn:microsoft.com/office/officeart/2016/7/layout/VerticalSolidActionList"/>
    <dgm:cxn modelId="{2898E3BD-A9D1-4F7F-A1FF-31DBBEDD74E9}" type="presOf" srcId="{0C307089-0983-48F0-B4AE-20E9CBB36B9F}" destId="{5AAF3EC0-5B96-49F4-B5C3-D719D0BFA4F6}" srcOrd="0" destOrd="0" presId="urn:microsoft.com/office/officeart/2016/7/layout/VerticalSolidActionList"/>
    <dgm:cxn modelId="{5F4834E8-BB7C-49D4-AE8B-87E1C9363B22}" type="presOf" srcId="{85931C0D-376D-412D-B0D7-A01CA917A987}" destId="{32579F0A-7AB1-4699-8828-8C614C9AF89E}" srcOrd="0" destOrd="0" presId="urn:microsoft.com/office/officeart/2016/7/layout/VerticalSolidActionList"/>
    <dgm:cxn modelId="{8AB7260E-9CF2-4D7F-8DD0-2C6C307E9660}" type="presParOf" srcId="{C2DADAE8-09AC-4F4B-B3BE-7BE53D96F772}" destId="{AF8B31DD-6503-4D40-9A35-154ECD5ABE01}" srcOrd="0" destOrd="0" presId="urn:microsoft.com/office/officeart/2016/7/layout/VerticalSolidActionList"/>
    <dgm:cxn modelId="{77FF50C9-38C3-4E75-A2F5-7B779C4B905D}" type="presParOf" srcId="{AF8B31DD-6503-4D40-9A35-154ECD5ABE01}" destId="{32579F0A-7AB1-4699-8828-8C614C9AF89E}" srcOrd="0" destOrd="0" presId="urn:microsoft.com/office/officeart/2016/7/layout/VerticalSolidActionList"/>
    <dgm:cxn modelId="{CC6C2A0D-8595-4CA6-A85E-964B649F2CBB}" type="presParOf" srcId="{AF8B31DD-6503-4D40-9A35-154ECD5ABE01}" destId="{F59C4386-2B60-436C-907B-92A82F47AAB9}" srcOrd="1" destOrd="0" presId="urn:microsoft.com/office/officeart/2016/7/layout/VerticalSolidActionList"/>
    <dgm:cxn modelId="{C880AED7-F4E7-4D60-A72E-EF57ACF564C9}" type="presParOf" srcId="{C2DADAE8-09AC-4F4B-B3BE-7BE53D96F772}" destId="{44DFBFBE-1AC8-4D9D-907D-B739133AB8CA}" srcOrd="1" destOrd="0" presId="urn:microsoft.com/office/officeart/2016/7/layout/VerticalSolidActionList"/>
    <dgm:cxn modelId="{EFF3FF98-3A42-43F3-9BDA-D77FA93B78F2}" type="presParOf" srcId="{C2DADAE8-09AC-4F4B-B3BE-7BE53D96F772}" destId="{4EBB78F0-1C8F-4459-AA51-C80B769F9451}" srcOrd="2" destOrd="0" presId="urn:microsoft.com/office/officeart/2016/7/layout/VerticalSolidActionList"/>
    <dgm:cxn modelId="{85D40B29-27E9-4BFC-AE3B-D328B8755FB0}" type="presParOf" srcId="{4EBB78F0-1C8F-4459-AA51-C80B769F9451}" destId="{F8623456-1824-40E5-8B1E-DF6D26B0D03F}" srcOrd="0" destOrd="0" presId="urn:microsoft.com/office/officeart/2016/7/layout/VerticalSolidActionList"/>
    <dgm:cxn modelId="{C7217F8F-6383-4827-A6AC-FD607DC8D652}" type="presParOf" srcId="{4EBB78F0-1C8F-4459-AA51-C80B769F9451}" destId="{5AAF3EC0-5B96-49F4-B5C3-D719D0BFA4F6}" srcOrd="1" destOrd="0" presId="urn:microsoft.com/office/officeart/2016/7/layout/VerticalSolidActionList"/>
    <dgm:cxn modelId="{2A0A5F8E-FF7D-4DC5-9B26-55A64CA8635F}" type="presParOf" srcId="{C2DADAE8-09AC-4F4B-B3BE-7BE53D96F772}" destId="{EF7A8D27-BB47-4135-9409-B7B88B4BC35F}" srcOrd="3" destOrd="0" presId="urn:microsoft.com/office/officeart/2016/7/layout/VerticalSolidActionList"/>
    <dgm:cxn modelId="{1BF64AA8-B522-4E42-9AAC-29B88AC169F7}" type="presParOf" srcId="{C2DADAE8-09AC-4F4B-B3BE-7BE53D96F772}" destId="{B73E9F7E-CC69-4ADC-A03B-075F1E3B48E0}" srcOrd="4" destOrd="0" presId="urn:microsoft.com/office/officeart/2016/7/layout/VerticalSolidActionList"/>
    <dgm:cxn modelId="{807B5623-DF42-4D19-BE5D-A71BCE0E9322}" type="presParOf" srcId="{B73E9F7E-CC69-4ADC-A03B-075F1E3B48E0}" destId="{626D03AF-306D-466F-819F-703358EE0BD8}" srcOrd="0" destOrd="0" presId="urn:microsoft.com/office/officeart/2016/7/layout/VerticalSolidActionList"/>
    <dgm:cxn modelId="{E5787A8E-579C-4AA7-B642-DA5CB37B0DF9}" type="presParOf" srcId="{B73E9F7E-CC69-4ADC-A03B-075F1E3B48E0}" destId="{23453A2C-E212-4F7B-8143-62001BCC9A18}" srcOrd="1" destOrd="0" presId="urn:microsoft.com/office/officeart/2016/7/layout/VerticalSolidActionList"/>
    <dgm:cxn modelId="{6B0C66FD-86AF-46A7-A403-A63F17AE1280}" type="presParOf" srcId="{C2DADAE8-09AC-4F4B-B3BE-7BE53D96F772}" destId="{EC856861-7951-4E66-A79A-ED7F9B9180B8}" srcOrd="5" destOrd="0" presId="urn:microsoft.com/office/officeart/2016/7/layout/VerticalSolidActionList"/>
    <dgm:cxn modelId="{CC4133A5-65BF-4E58-8FFF-28D7F54E9E20}" type="presParOf" srcId="{C2DADAE8-09AC-4F4B-B3BE-7BE53D96F772}" destId="{07F5B8AB-4D09-4107-8FA4-515E3DE43D58}" srcOrd="6" destOrd="0" presId="urn:microsoft.com/office/officeart/2016/7/layout/VerticalSolidActionList"/>
    <dgm:cxn modelId="{C8128DA0-7F34-4225-8115-4BA4F2149055}" type="presParOf" srcId="{07F5B8AB-4D09-4107-8FA4-515E3DE43D58}" destId="{98A40E49-8BE7-45B2-9B04-3A486C4F0463}" srcOrd="0" destOrd="0" presId="urn:microsoft.com/office/officeart/2016/7/layout/VerticalSolidActionList"/>
    <dgm:cxn modelId="{410D53E0-9DA9-42BC-BF4C-135CFC9D0FA9}" type="presParOf" srcId="{07F5B8AB-4D09-4107-8FA4-515E3DE43D58}" destId="{A17EDBAC-1418-4C3A-A08B-8C7C7F31E617}"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6113B44-8667-419B-8E5A-4EB64B99B0D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E64A4BD-FACA-47CC-9207-A68409AAE969}">
      <dgm:prSet phldrT="[Text]"/>
      <dgm:spPr/>
      <dgm:t>
        <a:bodyPr/>
        <a:lstStyle/>
        <a:p>
          <a:r>
            <a:rPr lang="en-US" dirty="0"/>
            <a:t>Decision Tree to identify when to use the FDT.</a:t>
          </a:r>
        </a:p>
      </dgm:t>
    </dgm:pt>
    <dgm:pt modelId="{9EDAB325-4FB4-4DB5-A97B-5DB01215E93A}" type="parTrans" cxnId="{7BFEC665-8502-4D6F-B74B-5D4536D1BEB5}">
      <dgm:prSet/>
      <dgm:spPr/>
      <dgm:t>
        <a:bodyPr/>
        <a:lstStyle/>
        <a:p>
          <a:endParaRPr lang="en-US"/>
        </a:p>
      </dgm:t>
    </dgm:pt>
    <dgm:pt modelId="{5047396E-EE69-4F91-A710-8D8C50EF5535}" type="sibTrans" cxnId="{7BFEC665-8502-4D6F-B74B-5D4536D1BEB5}">
      <dgm:prSet/>
      <dgm:spPr/>
      <dgm:t>
        <a:bodyPr/>
        <a:lstStyle/>
        <a:p>
          <a:endParaRPr lang="en-US"/>
        </a:p>
      </dgm:t>
    </dgm:pt>
    <dgm:pt modelId="{D9F85F95-3011-413C-A8D1-A410F3F4D24B}">
      <dgm:prSet phldrT="[Text]"/>
      <dgm:spPr/>
      <dgm:t>
        <a:bodyPr/>
        <a:lstStyle/>
        <a:p>
          <a:r>
            <a:rPr lang="en-US" dirty="0"/>
            <a:t>Optional rephrased questions to use when needed.</a:t>
          </a:r>
        </a:p>
      </dgm:t>
    </dgm:pt>
    <dgm:pt modelId="{3820847A-0EDB-4A9D-9538-8739626EDBFA}" type="parTrans" cxnId="{85CBF1C2-0E2C-4FCE-8506-50FA7B5A5DBA}">
      <dgm:prSet/>
      <dgm:spPr/>
      <dgm:t>
        <a:bodyPr/>
        <a:lstStyle/>
        <a:p>
          <a:endParaRPr lang="en-US"/>
        </a:p>
      </dgm:t>
    </dgm:pt>
    <dgm:pt modelId="{3CD6BD3E-7219-4158-BD87-4EC0F6D52446}" type="sibTrans" cxnId="{85CBF1C2-0E2C-4FCE-8506-50FA7B5A5DBA}">
      <dgm:prSet/>
      <dgm:spPr/>
      <dgm:t>
        <a:bodyPr/>
        <a:lstStyle/>
        <a:p>
          <a:endParaRPr lang="en-US"/>
        </a:p>
      </dgm:t>
    </dgm:pt>
    <dgm:pt modelId="{51FCAEDA-30FE-4620-8158-FE49D1D34825}">
      <dgm:prSet phldrT="[Text]"/>
      <dgm:spPr/>
      <dgm:t>
        <a:bodyPr/>
        <a:lstStyle/>
        <a:p>
          <a:r>
            <a:rPr lang="en-US" dirty="0"/>
            <a:t>How to use the FDT results in the APS investigation.</a:t>
          </a:r>
        </a:p>
      </dgm:t>
    </dgm:pt>
    <dgm:pt modelId="{9D52A880-397B-42F7-81D6-6B996574BDB9}" type="parTrans" cxnId="{90F41165-3DAB-47F4-A8DE-F1AEE7758CC2}">
      <dgm:prSet/>
      <dgm:spPr/>
      <dgm:t>
        <a:bodyPr/>
        <a:lstStyle/>
        <a:p>
          <a:endParaRPr lang="en-US"/>
        </a:p>
      </dgm:t>
    </dgm:pt>
    <dgm:pt modelId="{FE70300C-3D60-4089-9F5E-8B98E1CBD1BA}" type="sibTrans" cxnId="{90F41165-3DAB-47F4-A8DE-F1AEE7758CC2}">
      <dgm:prSet/>
      <dgm:spPr/>
      <dgm:t>
        <a:bodyPr/>
        <a:lstStyle/>
        <a:p>
          <a:endParaRPr lang="en-US"/>
        </a:p>
      </dgm:t>
    </dgm:pt>
    <dgm:pt modelId="{B5790B7F-F9C4-424D-96ED-17782CC306B2}" type="pres">
      <dgm:prSet presAssocID="{86113B44-8667-419B-8E5A-4EB64B99B0D8}" presName="linear" presStyleCnt="0">
        <dgm:presLayoutVars>
          <dgm:dir/>
          <dgm:animLvl val="lvl"/>
          <dgm:resizeHandles val="exact"/>
        </dgm:presLayoutVars>
      </dgm:prSet>
      <dgm:spPr/>
    </dgm:pt>
    <dgm:pt modelId="{6901CB83-FCA1-436F-AA23-3E9F265261AB}" type="pres">
      <dgm:prSet presAssocID="{8E64A4BD-FACA-47CC-9207-A68409AAE969}" presName="parentLin" presStyleCnt="0"/>
      <dgm:spPr/>
    </dgm:pt>
    <dgm:pt modelId="{32F63D3F-FC66-4D8E-9D19-978B03127DB3}" type="pres">
      <dgm:prSet presAssocID="{8E64A4BD-FACA-47CC-9207-A68409AAE969}" presName="parentLeftMargin" presStyleLbl="node1" presStyleIdx="0" presStyleCnt="3"/>
      <dgm:spPr/>
    </dgm:pt>
    <dgm:pt modelId="{91270DF6-0A4D-4160-A2B9-C85D2F5C8FCC}" type="pres">
      <dgm:prSet presAssocID="{8E64A4BD-FACA-47CC-9207-A68409AAE969}" presName="parentText" presStyleLbl="node1" presStyleIdx="0" presStyleCnt="3">
        <dgm:presLayoutVars>
          <dgm:chMax val="0"/>
          <dgm:bulletEnabled val="1"/>
        </dgm:presLayoutVars>
      </dgm:prSet>
      <dgm:spPr/>
    </dgm:pt>
    <dgm:pt modelId="{1D5B12A7-BFF2-47EF-9A0C-2A92F1C7EA44}" type="pres">
      <dgm:prSet presAssocID="{8E64A4BD-FACA-47CC-9207-A68409AAE969}" presName="negativeSpace" presStyleCnt="0"/>
      <dgm:spPr/>
    </dgm:pt>
    <dgm:pt modelId="{9C4F2994-804F-408C-98F2-FAE83D434D44}" type="pres">
      <dgm:prSet presAssocID="{8E64A4BD-FACA-47CC-9207-A68409AAE969}" presName="childText" presStyleLbl="conFgAcc1" presStyleIdx="0" presStyleCnt="3">
        <dgm:presLayoutVars>
          <dgm:bulletEnabled val="1"/>
        </dgm:presLayoutVars>
      </dgm:prSet>
      <dgm:spPr/>
    </dgm:pt>
    <dgm:pt modelId="{098C7336-FC0F-47F9-A01E-FA31E10BF9EB}" type="pres">
      <dgm:prSet presAssocID="{5047396E-EE69-4F91-A710-8D8C50EF5535}" presName="spaceBetweenRectangles" presStyleCnt="0"/>
      <dgm:spPr/>
    </dgm:pt>
    <dgm:pt modelId="{2A478AB3-09CA-4363-97B1-9C64F55B7E05}" type="pres">
      <dgm:prSet presAssocID="{D9F85F95-3011-413C-A8D1-A410F3F4D24B}" presName="parentLin" presStyleCnt="0"/>
      <dgm:spPr/>
    </dgm:pt>
    <dgm:pt modelId="{0B158797-61B8-4811-8804-059F32B22584}" type="pres">
      <dgm:prSet presAssocID="{D9F85F95-3011-413C-A8D1-A410F3F4D24B}" presName="parentLeftMargin" presStyleLbl="node1" presStyleIdx="0" presStyleCnt="3"/>
      <dgm:spPr/>
    </dgm:pt>
    <dgm:pt modelId="{75396AFC-D416-44DD-80C8-54028CBFF444}" type="pres">
      <dgm:prSet presAssocID="{D9F85F95-3011-413C-A8D1-A410F3F4D24B}" presName="parentText" presStyleLbl="node1" presStyleIdx="1" presStyleCnt="3">
        <dgm:presLayoutVars>
          <dgm:chMax val="0"/>
          <dgm:bulletEnabled val="1"/>
        </dgm:presLayoutVars>
      </dgm:prSet>
      <dgm:spPr/>
    </dgm:pt>
    <dgm:pt modelId="{9B64ADB7-DC7E-446B-A4FD-FCCD02628901}" type="pres">
      <dgm:prSet presAssocID="{D9F85F95-3011-413C-A8D1-A410F3F4D24B}" presName="negativeSpace" presStyleCnt="0"/>
      <dgm:spPr/>
    </dgm:pt>
    <dgm:pt modelId="{FFFB2A5C-543F-42C3-8456-F9F3BD574B28}" type="pres">
      <dgm:prSet presAssocID="{D9F85F95-3011-413C-A8D1-A410F3F4D24B}" presName="childText" presStyleLbl="conFgAcc1" presStyleIdx="1" presStyleCnt="3">
        <dgm:presLayoutVars>
          <dgm:bulletEnabled val="1"/>
        </dgm:presLayoutVars>
      </dgm:prSet>
      <dgm:spPr/>
    </dgm:pt>
    <dgm:pt modelId="{AB53F575-5D6A-42EE-BCAF-C7CB9BC0BB87}" type="pres">
      <dgm:prSet presAssocID="{3CD6BD3E-7219-4158-BD87-4EC0F6D52446}" presName="spaceBetweenRectangles" presStyleCnt="0"/>
      <dgm:spPr/>
    </dgm:pt>
    <dgm:pt modelId="{2A963C61-4685-4872-AEC6-9BBBFF6DBE4E}" type="pres">
      <dgm:prSet presAssocID="{51FCAEDA-30FE-4620-8158-FE49D1D34825}" presName="parentLin" presStyleCnt="0"/>
      <dgm:spPr/>
    </dgm:pt>
    <dgm:pt modelId="{DACD1D29-C01A-491C-A009-2813B84039CB}" type="pres">
      <dgm:prSet presAssocID="{51FCAEDA-30FE-4620-8158-FE49D1D34825}" presName="parentLeftMargin" presStyleLbl="node1" presStyleIdx="1" presStyleCnt="3"/>
      <dgm:spPr/>
    </dgm:pt>
    <dgm:pt modelId="{10685F90-5D3E-44D0-817B-0DE039CBB4D7}" type="pres">
      <dgm:prSet presAssocID="{51FCAEDA-30FE-4620-8158-FE49D1D34825}" presName="parentText" presStyleLbl="node1" presStyleIdx="2" presStyleCnt="3">
        <dgm:presLayoutVars>
          <dgm:chMax val="0"/>
          <dgm:bulletEnabled val="1"/>
        </dgm:presLayoutVars>
      </dgm:prSet>
      <dgm:spPr/>
    </dgm:pt>
    <dgm:pt modelId="{89BEFC19-37EF-4627-83FC-EA98290F744E}" type="pres">
      <dgm:prSet presAssocID="{51FCAEDA-30FE-4620-8158-FE49D1D34825}" presName="negativeSpace" presStyleCnt="0"/>
      <dgm:spPr/>
    </dgm:pt>
    <dgm:pt modelId="{E877185D-E93B-462E-972E-1119F724A602}" type="pres">
      <dgm:prSet presAssocID="{51FCAEDA-30FE-4620-8158-FE49D1D34825}" presName="childText" presStyleLbl="conFgAcc1" presStyleIdx="2" presStyleCnt="3">
        <dgm:presLayoutVars>
          <dgm:bulletEnabled val="1"/>
        </dgm:presLayoutVars>
      </dgm:prSet>
      <dgm:spPr/>
    </dgm:pt>
  </dgm:ptLst>
  <dgm:cxnLst>
    <dgm:cxn modelId="{B842301A-A394-45F7-BDC2-A457354C4BCB}" type="presOf" srcId="{51FCAEDA-30FE-4620-8158-FE49D1D34825}" destId="{DACD1D29-C01A-491C-A009-2813B84039CB}" srcOrd="0" destOrd="0" presId="urn:microsoft.com/office/officeart/2005/8/layout/list1"/>
    <dgm:cxn modelId="{90F41165-3DAB-47F4-A8DE-F1AEE7758CC2}" srcId="{86113B44-8667-419B-8E5A-4EB64B99B0D8}" destId="{51FCAEDA-30FE-4620-8158-FE49D1D34825}" srcOrd="2" destOrd="0" parTransId="{9D52A880-397B-42F7-81D6-6B996574BDB9}" sibTransId="{FE70300C-3D60-4089-9F5E-8B98E1CBD1BA}"/>
    <dgm:cxn modelId="{7BFEC665-8502-4D6F-B74B-5D4536D1BEB5}" srcId="{86113B44-8667-419B-8E5A-4EB64B99B0D8}" destId="{8E64A4BD-FACA-47CC-9207-A68409AAE969}" srcOrd="0" destOrd="0" parTransId="{9EDAB325-4FB4-4DB5-A97B-5DB01215E93A}" sibTransId="{5047396E-EE69-4F91-A710-8D8C50EF5535}"/>
    <dgm:cxn modelId="{AF0E0767-4305-47A0-A69A-1C4CD3FEE543}" type="presOf" srcId="{8E64A4BD-FACA-47CC-9207-A68409AAE969}" destId="{32F63D3F-FC66-4D8E-9D19-978B03127DB3}" srcOrd="0" destOrd="0" presId="urn:microsoft.com/office/officeart/2005/8/layout/list1"/>
    <dgm:cxn modelId="{9E85D54F-ADD3-4703-8A41-360EF9CC13F1}" type="presOf" srcId="{D9F85F95-3011-413C-A8D1-A410F3F4D24B}" destId="{75396AFC-D416-44DD-80C8-54028CBFF444}" srcOrd="1" destOrd="0" presId="urn:microsoft.com/office/officeart/2005/8/layout/list1"/>
    <dgm:cxn modelId="{04182898-DC71-482D-8B12-06998CF80593}" type="presOf" srcId="{D9F85F95-3011-413C-A8D1-A410F3F4D24B}" destId="{0B158797-61B8-4811-8804-059F32B22584}" srcOrd="0" destOrd="0" presId="urn:microsoft.com/office/officeart/2005/8/layout/list1"/>
    <dgm:cxn modelId="{85CBF1C2-0E2C-4FCE-8506-50FA7B5A5DBA}" srcId="{86113B44-8667-419B-8E5A-4EB64B99B0D8}" destId="{D9F85F95-3011-413C-A8D1-A410F3F4D24B}" srcOrd="1" destOrd="0" parTransId="{3820847A-0EDB-4A9D-9538-8739626EDBFA}" sibTransId="{3CD6BD3E-7219-4158-BD87-4EC0F6D52446}"/>
    <dgm:cxn modelId="{58A0FFC6-79FD-4B99-8C5F-404FD21EF429}" type="presOf" srcId="{8E64A4BD-FACA-47CC-9207-A68409AAE969}" destId="{91270DF6-0A4D-4160-A2B9-C85D2F5C8FCC}" srcOrd="1" destOrd="0" presId="urn:microsoft.com/office/officeart/2005/8/layout/list1"/>
    <dgm:cxn modelId="{0EF2D1ED-1045-4B86-A6AB-D5B83DB52FD4}" type="presOf" srcId="{86113B44-8667-419B-8E5A-4EB64B99B0D8}" destId="{B5790B7F-F9C4-424D-96ED-17782CC306B2}" srcOrd="0" destOrd="0" presId="urn:microsoft.com/office/officeart/2005/8/layout/list1"/>
    <dgm:cxn modelId="{4C47CFF9-BD0B-45A4-A5ED-138F9E4285FC}" type="presOf" srcId="{51FCAEDA-30FE-4620-8158-FE49D1D34825}" destId="{10685F90-5D3E-44D0-817B-0DE039CBB4D7}" srcOrd="1" destOrd="0" presId="urn:microsoft.com/office/officeart/2005/8/layout/list1"/>
    <dgm:cxn modelId="{5BF806B1-78E7-46DC-B55A-56A858442CC8}" type="presParOf" srcId="{B5790B7F-F9C4-424D-96ED-17782CC306B2}" destId="{6901CB83-FCA1-436F-AA23-3E9F265261AB}" srcOrd="0" destOrd="0" presId="urn:microsoft.com/office/officeart/2005/8/layout/list1"/>
    <dgm:cxn modelId="{6E4274DE-EE69-42ED-B1D2-EA94B2CBB9D9}" type="presParOf" srcId="{6901CB83-FCA1-436F-AA23-3E9F265261AB}" destId="{32F63D3F-FC66-4D8E-9D19-978B03127DB3}" srcOrd="0" destOrd="0" presId="urn:microsoft.com/office/officeart/2005/8/layout/list1"/>
    <dgm:cxn modelId="{79953001-EF31-4B42-93AA-A556BEEDFD86}" type="presParOf" srcId="{6901CB83-FCA1-436F-AA23-3E9F265261AB}" destId="{91270DF6-0A4D-4160-A2B9-C85D2F5C8FCC}" srcOrd="1" destOrd="0" presId="urn:microsoft.com/office/officeart/2005/8/layout/list1"/>
    <dgm:cxn modelId="{061D478A-8C10-4E8A-B260-735F21D82C2D}" type="presParOf" srcId="{B5790B7F-F9C4-424D-96ED-17782CC306B2}" destId="{1D5B12A7-BFF2-47EF-9A0C-2A92F1C7EA44}" srcOrd="1" destOrd="0" presId="urn:microsoft.com/office/officeart/2005/8/layout/list1"/>
    <dgm:cxn modelId="{F793B147-7A7A-4AAD-8120-59E95E76649D}" type="presParOf" srcId="{B5790B7F-F9C4-424D-96ED-17782CC306B2}" destId="{9C4F2994-804F-408C-98F2-FAE83D434D44}" srcOrd="2" destOrd="0" presId="urn:microsoft.com/office/officeart/2005/8/layout/list1"/>
    <dgm:cxn modelId="{9721BCF9-69F1-4AAE-B283-348340F07E5E}" type="presParOf" srcId="{B5790B7F-F9C4-424D-96ED-17782CC306B2}" destId="{098C7336-FC0F-47F9-A01E-FA31E10BF9EB}" srcOrd="3" destOrd="0" presId="urn:microsoft.com/office/officeart/2005/8/layout/list1"/>
    <dgm:cxn modelId="{7A2D2A78-353A-43FC-B36B-1B291255E619}" type="presParOf" srcId="{B5790B7F-F9C4-424D-96ED-17782CC306B2}" destId="{2A478AB3-09CA-4363-97B1-9C64F55B7E05}" srcOrd="4" destOrd="0" presId="urn:microsoft.com/office/officeart/2005/8/layout/list1"/>
    <dgm:cxn modelId="{C1BBD363-4DE0-4067-B6E8-26D4ABA81D82}" type="presParOf" srcId="{2A478AB3-09CA-4363-97B1-9C64F55B7E05}" destId="{0B158797-61B8-4811-8804-059F32B22584}" srcOrd="0" destOrd="0" presId="urn:microsoft.com/office/officeart/2005/8/layout/list1"/>
    <dgm:cxn modelId="{D74165B0-D523-4CD6-8865-F128BF722860}" type="presParOf" srcId="{2A478AB3-09CA-4363-97B1-9C64F55B7E05}" destId="{75396AFC-D416-44DD-80C8-54028CBFF444}" srcOrd="1" destOrd="0" presId="urn:microsoft.com/office/officeart/2005/8/layout/list1"/>
    <dgm:cxn modelId="{42270F55-5B3F-468D-8650-E5B0E51322D0}" type="presParOf" srcId="{B5790B7F-F9C4-424D-96ED-17782CC306B2}" destId="{9B64ADB7-DC7E-446B-A4FD-FCCD02628901}" srcOrd="5" destOrd="0" presId="urn:microsoft.com/office/officeart/2005/8/layout/list1"/>
    <dgm:cxn modelId="{2C4E4960-EF19-4456-923B-C2CFBE81DED0}" type="presParOf" srcId="{B5790B7F-F9C4-424D-96ED-17782CC306B2}" destId="{FFFB2A5C-543F-42C3-8456-F9F3BD574B28}" srcOrd="6" destOrd="0" presId="urn:microsoft.com/office/officeart/2005/8/layout/list1"/>
    <dgm:cxn modelId="{DD845CBE-2C07-423D-BACC-8E542B5B19C3}" type="presParOf" srcId="{B5790B7F-F9C4-424D-96ED-17782CC306B2}" destId="{AB53F575-5D6A-42EE-BCAF-C7CB9BC0BB87}" srcOrd="7" destOrd="0" presId="urn:microsoft.com/office/officeart/2005/8/layout/list1"/>
    <dgm:cxn modelId="{94372B14-BECD-4967-98A7-58B79CE40A0F}" type="presParOf" srcId="{B5790B7F-F9C4-424D-96ED-17782CC306B2}" destId="{2A963C61-4685-4872-AEC6-9BBBFF6DBE4E}" srcOrd="8" destOrd="0" presId="urn:microsoft.com/office/officeart/2005/8/layout/list1"/>
    <dgm:cxn modelId="{CE6F4639-30C5-4E2E-881D-7CCCFA1E900C}" type="presParOf" srcId="{2A963C61-4685-4872-AEC6-9BBBFF6DBE4E}" destId="{DACD1D29-C01A-491C-A009-2813B84039CB}" srcOrd="0" destOrd="0" presId="urn:microsoft.com/office/officeart/2005/8/layout/list1"/>
    <dgm:cxn modelId="{E0771548-CBDE-4B84-BA51-742460CA06EB}" type="presParOf" srcId="{2A963C61-4685-4872-AEC6-9BBBFF6DBE4E}" destId="{10685F90-5D3E-44D0-817B-0DE039CBB4D7}" srcOrd="1" destOrd="0" presId="urn:microsoft.com/office/officeart/2005/8/layout/list1"/>
    <dgm:cxn modelId="{C8C26DB0-E973-47BF-8CA4-A92346388D61}" type="presParOf" srcId="{B5790B7F-F9C4-424D-96ED-17782CC306B2}" destId="{89BEFC19-37EF-4627-83FC-EA98290F744E}" srcOrd="9" destOrd="0" presId="urn:microsoft.com/office/officeart/2005/8/layout/list1"/>
    <dgm:cxn modelId="{CEA1EBDD-8093-4906-84A8-ECDF77508EDF}" type="presParOf" srcId="{B5790B7F-F9C4-424D-96ED-17782CC306B2}" destId="{E877185D-E93B-462E-972E-1119F724A60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645699C-D7C1-4390-813A-13B8FF90A3FA}" type="doc">
      <dgm:prSet loTypeId="urn:microsoft.com/office/officeart/2005/8/layout/hProcess9" loCatId="process" qsTypeId="urn:microsoft.com/office/officeart/2005/8/quickstyle/simple2" qsCatId="simple" csTypeId="urn:microsoft.com/office/officeart/2005/8/colors/accent5_2" csCatId="accent5" phldr="1"/>
      <dgm:spPr/>
    </dgm:pt>
    <dgm:pt modelId="{ACE6F611-9A18-4BE4-BBE1-1C189A402E89}">
      <dgm:prSet phldrT="[Text]"/>
      <dgm:spPr/>
      <dgm:t>
        <a:bodyPr/>
        <a:lstStyle/>
        <a:p>
          <a:r>
            <a:rPr lang="en-US" dirty="0"/>
            <a:t>      </a:t>
          </a:r>
        </a:p>
        <a:p>
          <a:r>
            <a:rPr lang="en-US" dirty="0"/>
            <a:t>   Low		</a:t>
          </a:r>
        </a:p>
      </dgm:t>
    </dgm:pt>
    <dgm:pt modelId="{8772BCEC-33F9-48FF-8506-AA3C2CC0D2DE}" type="parTrans" cxnId="{4A4AEC1A-24A0-4155-8CF7-256D348DFA62}">
      <dgm:prSet/>
      <dgm:spPr/>
      <dgm:t>
        <a:bodyPr/>
        <a:lstStyle/>
        <a:p>
          <a:endParaRPr lang="en-US"/>
        </a:p>
      </dgm:t>
    </dgm:pt>
    <dgm:pt modelId="{7FC14F50-AC93-490D-A5AF-BEFD01D64D8D}" type="sibTrans" cxnId="{4A4AEC1A-24A0-4155-8CF7-256D348DFA62}">
      <dgm:prSet/>
      <dgm:spPr/>
      <dgm:t>
        <a:bodyPr/>
        <a:lstStyle/>
        <a:p>
          <a:endParaRPr lang="en-US"/>
        </a:p>
      </dgm:t>
    </dgm:pt>
    <dgm:pt modelId="{31F934E4-1F67-46B5-9FDA-737668F02CFE}">
      <dgm:prSet phldrT="[Text]"/>
      <dgm:spPr/>
      <dgm:t>
        <a:bodyPr/>
        <a:lstStyle/>
        <a:p>
          <a:r>
            <a:rPr lang="en-US" dirty="0"/>
            <a:t>Moderate</a:t>
          </a:r>
        </a:p>
      </dgm:t>
    </dgm:pt>
    <dgm:pt modelId="{AE50F780-405A-4416-87EB-205217E420F0}" type="parTrans" cxnId="{DA5E0262-3C5D-4801-9B5B-302A30CF323C}">
      <dgm:prSet/>
      <dgm:spPr/>
      <dgm:t>
        <a:bodyPr/>
        <a:lstStyle/>
        <a:p>
          <a:endParaRPr lang="en-US"/>
        </a:p>
      </dgm:t>
    </dgm:pt>
    <dgm:pt modelId="{09B179DD-ADE6-4714-B15D-9971AACD4C78}" type="sibTrans" cxnId="{DA5E0262-3C5D-4801-9B5B-302A30CF323C}">
      <dgm:prSet/>
      <dgm:spPr/>
      <dgm:t>
        <a:bodyPr/>
        <a:lstStyle/>
        <a:p>
          <a:endParaRPr lang="en-US"/>
        </a:p>
      </dgm:t>
    </dgm:pt>
    <dgm:pt modelId="{248FE84E-E626-481E-A909-F1EB94F316B7}">
      <dgm:prSet phldrT="[Text]"/>
      <dgm:spPr/>
      <dgm:t>
        <a:bodyPr/>
        <a:lstStyle/>
        <a:p>
          <a:r>
            <a:rPr lang="en-US" dirty="0"/>
            <a:t>High</a:t>
          </a:r>
        </a:p>
      </dgm:t>
    </dgm:pt>
    <dgm:pt modelId="{58A78815-998E-4FA9-ADB9-90C529F34E2A}" type="parTrans" cxnId="{EA04C64B-8381-4A81-ACBB-E432443274EF}">
      <dgm:prSet/>
      <dgm:spPr/>
      <dgm:t>
        <a:bodyPr/>
        <a:lstStyle/>
        <a:p>
          <a:endParaRPr lang="en-US"/>
        </a:p>
      </dgm:t>
    </dgm:pt>
    <dgm:pt modelId="{06A86B2A-FFC9-4058-A851-6709F2A9CBE7}" type="sibTrans" cxnId="{EA04C64B-8381-4A81-ACBB-E432443274EF}">
      <dgm:prSet/>
      <dgm:spPr/>
      <dgm:t>
        <a:bodyPr/>
        <a:lstStyle/>
        <a:p>
          <a:endParaRPr lang="en-US"/>
        </a:p>
      </dgm:t>
    </dgm:pt>
    <dgm:pt modelId="{6D663163-B30D-4454-9662-36640B09AEFC}" type="pres">
      <dgm:prSet presAssocID="{1645699C-D7C1-4390-813A-13B8FF90A3FA}" presName="CompostProcess" presStyleCnt="0">
        <dgm:presLayoutVars>
          <dgm:dir/>
          <dgm:resizeHandles val="exact"/>
        </dgm:presLayoutVars>
      </dgm:prSet>
      <dgm:spPr/>
    </dgm:pt>
    <dgm:pt modelId="{3FD93BFA-6E82-42C9-B6B8-8DAC105C69EC}" type="pres">
      <dgm:prSet presAssocID="{1645699C-D7C1-4390-813A-13B8FF90A3FA}" presName="arrow" presStyleLbl="bgShp" presStyleIdx="0" presStyleCnt="1"/>
      <dgm:spPr/>
    </dgm:pt>
    <dgm:pt modelId="{737841F0-9A11-46A9-88AA-49D7E933D7B0}" type="pres">
      <dgm:prSet presAssocID="{1645699C-D7C1-4390-813A-13B8FF90A3FA}" presName="linearProcess" presStyleCnt="0"/>
      <dgm:spPr/>
    </dgm:pt>
    <dgm:pt modelId="{85DF9032-A862-43DA-A3D5-CFDF0B9C5013}" type="pres">
      <dgm:prSet presAssocID="{ACE6F611-9A18-4BE4-BBE1-1C189A402E89}" presName="textNode" presStyleLbl="node1" presStyleIdx="0" presStyleCnt="3">
        <dgm:presLayoutVars>
          <dgm:bulletEnabled val="1"/>
        </dgm:presLayoutVars>
      </dgm:prSet>
      <dgm:spPr/>
    </dgm:pt>
    <dgm:pt modelId="{018FA2CE-161E-49B9-9C46-99BDBAEAEED5}" type="pres">
      <dgm:prSet presAssocID="{7FC14F50-AC93-490D-A5AF-BEFD01D64D8D}" presName="sibTrans" presStyleCnt="0"/>
      <dgm:spPr/>
    </dgm:pt>
    <dgm:pt modelId="{65232070-18FB-45F4-B965-C660E7DD3955}" type="pres">
      <dgm:prSet presAssocID="{31F934E4-1F67-46B5-9FDA-737668F02CFE}" presName="textNode" presStyleLbl="node1" presStyleIdx="1" presStyleCnt="3">
        <dgm:presLayoutVars>
          <dgm:bulletEnabled val="1"/>
        </dgm:presLayoutVars>
      </dgm:prSet>
      <dgm:spPr/>
    </dgm:pt>
    <dgm:pt modelId="{32BF57D2-048B-46FD-99AA-2495A7BB4C39}" type="pres">
      <dgm:prSet presAssocID="{09B179DD-ADE6-4714-B15D-9971AACD4C78}" presName="sibTrans" presStyleCnt="0"/>
      <dgm:spPr/>
    </dgm:pt>
    <dgm:pt modelId="{F29166CB-71C3-4507-9AB5-2A5DECDBF614}" type="pres">
      <dgm:prSet presAssocID="{248FE84E-E626-481E-A909-F1EB94F316B7}" presName="textNode" presStyleLbl="node1" presStyleIdx="2" presStyleCnt="3">
        <dgm:presLayoutVars>
          <dgm:bulletEnabled val="1"/>
        </dgm:presLayoutVars>
      </dgm:prSet>
      <dgm:spPr/>
    </dgm:pt>
  </dgm:ptLst>
  <dgm:cxnLst>
    <dgm:cxn modelId="{4A4AEC1A-24A0-4155-8CF7-256D348DFA62}" srcId="{1645699C-D7C1-4390-813A-13B8FF90A3FA}" destId="{ACE6F611-9A18-4BE4-BBE1-1C189A402E89}" srcOrd="0" destOrd="0" parTransId="{8772BCEC-33F9-48FF-8506-AA3C2CC0D2DE}" sibTransId="{7FC14F50-AC93-490D-A5AF-BEFD01D64D8D}"/>
    <dgm:cxn modelId="{944E791F-38B9-4DDD-8812-D5DDB0A28347}" type="presOf" srcId="{31F934E4-1F67-46B5-9FDA-737668F02CFE}" destId="{65232070-18FB-45F4-B965-C660E7DD3955}" srcOrd="0" destOrd="0" presId="urn:microsoft.com/office/officeart/2005/8/layout/hProcess9"/>
    <dgm:cxn modelId="{DA5E0262-3C5D-4801-9B5B-302A30CF323C}" srcId="{1645699C-D7C1-4390-813A-13B8FF90A3FA}" destId="{31F934E4-1F67-46B5-9FDA-737668F02CFE}" srcOrd="1" destOrd="0" parTransId="{AE50F780-405A-4416-87EB-205217E420F0}" sibTransId="{09B179DD-ADE6-4714-B15D-9971AACD4C78}"/>
    <dgm:cxn modelId="{EA04C64B-8381-4A81-ACBB-E432443274EF}" srcId="{1645699C-D7C1-4390-813A-13B8FF90A3FA}" destId="{248FE84E-E626-481E-A909-F1EB94F316B7}" srcOrd="2" destOrd="0" parTransId="{58A78815-998E-4FA9-ADB9-90C529F34E2A}" sibTransId="{06A86B2A-FFC9-4058-A851-6709F2A9CBE7}"/>
    <dgm:cxn modelId="{ED796E72-FF55-4E20-9898-D0E53671344F}" type="presOf" srcId="{ACE6F611-9A18-4BE4-BBE1-1C189A402E89}" destId="{85DF9032-A862-43DA-A3D5-CFDF0B9C5013}" srcOrd="0" destOrd="0" presId="urn:microsoft.com/office/officeart/2005/8/layout/hProcess9"/>
    <dgm:cxn modelId="{10B0DB7B-A240-4F31-9E9D-2AA15D54F464}" type="presOf" srcId="{1645699C-D7C1-4390-813A-13B8FF90A3FA}" destId="{6D663163-B30D-4454-9662-36640B09AEFC}" srcOrd="0" destOrd="0" presId="urn:microsoft.com/office/officeart/2005/8/layout/hProcess9"/>
    <dgm:cxn modelId="{CB0067BE-DEAD-4252-B74F-1C563D0E304E}" type="presOf" srcId="{248FE84E-E626-481E-A909-F1EB94F316B7}" destId="{F29166CB-71C3-4507-9AB5-2A5DECDBF614}" srcOrd="0" destOrd="0" presId="urn:microsoft.com/office/officeart/2005/8/layout/hProcess9"/>
    <dgm:cxn modelId="{5F0FD90D-4A2B-4C65-9868-4C0BE06F3E75}" type="presParOf" srcId="{6D663163-B30D-4454-9662-36640B09AEFC}" destId="{3FD93BFA-6E82-42C9-B6B8-8DAC105C69EC}" srcOrd="0" destOrd="0" presId="urn:microsoft.com/office/officeart/2005/8/layout/hProcess9"/>
    <dgm:cxn modelId="{19257AFE-C6B5-4ACF-81C1-4AE1928E206C}" type="presParOf" srcId="{6D663163-B30D-4454-9662-36640B09AEFC}" destId="{737841F0-9A11-46A9-88AA-49D7E933D7B0}" srcOrd="1" destOrd="0" presId="urn:microsoft.com/office/officeart/2005/8/layout/hProcess9"/>
    <dgm:cxn modelId="{35D519F3-CC7C-43F3-B966-05F5AB3DE734}" type="presParOf" srcId="{737841F0-9A11-46A9-88AA-49D7E933D7B0}" destId="{85DF9032-A862-43DA-A3D5-CFDF0B9C5013}" srcOrd="0" destOrd="0" presId="urn:microsoft.com/office/officeart/2005/8/layout/hProcess9"/>
    <dgm:cxn modelId="{F49AAE07-F893-40F5-A86D-8964A71AD7D0}" type="presParOf" srcId="{737841F0-9A11-46A9-88AA-49D7E933D7B0}" destId="{018FA2CE-161E-49B9-9C46-99BDBAEAEED5}" srcOrd="1" destOrd="0" presId="urn:microsoft.com/office/officeart/2005/8/layout/hProcess9"/>
    <dgm:cxn modelId="{9DD5F777-66A4-498F-826E-0B5C9E8DDF7B}" type="presParOf" srcId="{737841F0-9A11-46A9-88AA-49D7E933D7B0}" destId="{65232070-18FB-45F4-B965-C660E7DD3955}" srcOrd="2" destOrd="0" presId="urn:microsoft.com/office/officeart/2005/8/layout/hProcess9"/>
    <dgm:cxn modelId="{EA4B59D8-6551-49EF-9873-560D416640AB}" type="presParOf" srcId="{737841F0-9A11-46A9-88AA-49D7E933D7B0}" destId="{32BF57D2-048B-46FD-99AA-2495A7BB4C39}" srcOrd="3" destOrd="0" presId="urn:microsoft.com/office/officeart/2005/8/layout/hProcess9"/>
    <dgm:cxn modelId="{1FDFCA8D-2126-46A9-AD9C-49A090BF5D33}" type="presParOf" srcId="{737841F0-9A11-46A9-88AA-49D7E933D7B0}" destId="{F29166CB-71C3-4507-9AB5-2A5DECDBF614}"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6CAF240-44A0-4130-9369-F8CADF2D0B9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6C74641-CB9A-43C5-8E0A-0D60B609E899}">
      <dgm:prSet/>
      <dgm:spPr/>
      <dgm:t>
        <a:bodyPr/>
        <a:lstStyle/>
        <a:p>
          <a:r>
            <a:rPr lang="en-US"/>
            <a:t>N=248 anonymous surveys who reported being over age 60.</a:t>
          </a:r>
        </a:p>
      </dgm:t>
    </dgm:pt>
    <dgm:pt modelId="{B4E74DF7-D9FB-40C2-9079-9C1BBDBCB25C}" type="parTrans" cxnId="{C7D2F588-C6A6-484A-8344-ED6A02217CE4}">
      <dgm:prSet/>
      <dgm:spPr/>
      <dgm:t>
        <a:bodyPr/>
        <a:lstStyle/>
        <a:p>
          <a:endParaRPr lang="en-US"/>
        </a:p>
      </dgm:t>
    </dgm:pt>
    <dgm:pt modelId="{3E289E76-4462-4B1C-BB34-3293194E81C7}" type="sibTrans" cxnId="{C7D2F588-C6A6-484A-8344-ED6A02217CE4}">
      <dgm:prSet/>
      <dgm:spPr/>
      <dgm:t>
        <a:bodyPr/>
        <a:lstStyle/>
        <a:p>
          <a:endParaRPr lang="en-US"/>
        </a:p>
      </dgm:t>
    </dgm:pt>
    <dgm:pt modelId="{D1AFB48B-28A2-44F5-9273-4288C77BFEFF}">
      <dgm:prSet/>
      <dgm:spPr/>
      <dgm:t>
        <a:bodyPr/>
        <a:lstStyle/>
        <a:p>
          <a:r>
            <a:rPr lang="en-US"/>
            <a:t>Those who reported to have a less reliable memory than one-year ago had significantly higher scores (risk for FE).</a:t>
          </a:r>
        </a:p>
      </dgm:t>
    </dgm:pt>
    <dgm:pt modelId="{858CD932-4E38-4F15-8DBE-96039CB1E9EA}" type="parTrans" cxnId="{E6507599-6C4D-4DAF-973E-641D93B67E03}">
      <dgm:prSet/>
      <dgm:spPr/>
      <dgm:t>
        <a:bodyPr/>
        <a:lstStyle/>
        <a:p>
          <a:endParaRPr lang="en-US"/>
        </a:p>
      </dgm:t>
    </dgm:pt>
    <dgm:pt modelId="{AA9FCAA1-ABB5-4511-B9A7-D86679149BB3}" type="sibTrans" cxnId="{E6507599-6C4D-4DAF-973E-641D93B67E03}">
      <dgm:prSet/>
      <dgm:spPr/>
      <dgm:t>
        <a:bodyPr/>
        <a:lstStyle/>
        <a:p>
          <a:endParaRPr lang="en-US"/>
        </a:p>
      </dgm:t>
    </dgm:pt>
    <dgm:pt modelId="{01CA0B00-2730-4DC9-A23E-7D3EB4E9BB34}">
      <dgm:prSet/>
      <dgm:spPr/>
      <dgm:t>
        <a:bodyPr/>
        <a:lstStyle/>
        <a:p>
          <a:r>
            <a:rPr lang="en-US"/>
            <a:t>Those who lived alone had significantly higher scores (risk for FE).</a:t>
          </a:r>
        </a:p>
      </dgm:t>
    </dgm:pt>
    <dgm:pt modelId="{BD29A26D-4F00-4C7D-929B-5EED4E2816A4}" type="parTrans" cxnId="{04EB40F7-C715-402C-BCE4-4837A8DCED4B}">
      <dgm:prSet/>
      <dgm:spPr/>
      <dgm:t>
        <a:bodyPr/>
        <a:lstStyle/>
        <a:p>
          <a:endParaRPr lang="en-US"/>
        </a:p>
      </dgm:t>
    </dgm:pt>
    <dgm:pt modelId="{52EEAFBA-206B-4D58-8B7E-0744FD474FF3}" type="sibTrans" cxnId="{04EB40F7-C715-402C-BCE4-4837A8DCED4B}">
      <dgm:prSet/>
      <dgm:spPr/>
      <dgm:t>
        <a:bodyPr/>
        <a:lstStyle/>
        <a:p>
          <a:endParaRPr lang="en-US"/>
        </a:p>
      </dgm:t>
    </dgm:pt>
    <dgm:pt modelId="{3DA97EEB-F62E-4D7E-83C1-45AF84EECBEC}">
      <dgm:prSet/>
      <dgm:spPr/>
      <dgm:t>
        <a:bodyPr/>
        <a:lstStyle/>
        <a:p>
          <a:r>
            <a:rPr lang="en-US" b="1"/>
            <a:t>Those who reported memory problems and lived alone were the highest risk for FE group.</a:t>
          </a:r>
          <a:endParaRPr lang="en-US"/>
        </a:p>
      </dgm:t>
    </dgm:pt>
    <dgm:pt modelId="{B5EC3D78-712A-4B0A-9986-AE046334D7AA}" type="parTrans" cxnId="{D9CAE7F6-DD26-42D1-AC22-0B99B605A0D3}">
      <dgm:prSet/>
      <dgm:spPr/>
      <dgm:t>
        <a:bodyPr/>
        <a:lstStyle/>
        <a:p>
          <a:endParaRPr lang="en-US"/>
        </a:p>
      </dgm:t>
    </dgm:pt>
    <dgm:pt modelId="{51F3464A-BF34-45CC-BB91-F59E8E1C7B63}" type="sibTrans" cxnId="{D9CAE7F6-DD26-42D1-AC22-0B99B605A0D3}">
      <dgm:prSet/>
      <dgm:spPr/>
      <dgm:t>
        <a:bodyPr/>
        <a:lstStyle/>
        <a:p>
          <a:endParaRPr lang="en-US"/>
        </a:p>
      </dgm:t>
    </dgm:pt>
    <dgm:pt modelId="{6E1A3DF1-CD10-42BF-989F-96DDCD11F63A}" type="pres">
      <dgm:prSet presAssocID="{06CAF240-44A0-4130-9369-F8CADF2D0B97}" presName="linear" presStyleCnt="0">
        <dgm:presLayoutVars>
          <dgm:animLvl val="lvl"/>
          <dgm:resizeHandles val="exact"/>
        </dgm:presLayoutVars>
      </dgm:prSet>
      <dgm:spPr/>
    </dgm:pt>
    <dgm:pt modelId="{61373964-5903-49E9-AD28-DCE2875B980F}" type="pres">
      <dgm:prSet presAssocID="{16C74641-CB9A-43C5-8E0A-0D60B609E899}" presName="parentText" presStyleLbl="node1" presStyleIdx="0" presStyleCnt="4">
        <dgm:presLayoutVars>
          <dgm:chMax val="0"/>
          <dgm:bulletEnabled val="1"/>
        </dgm:presLayoutVars>
      </dgm:prSet>
      <dgm:spPr/>
    </dgm:pt>
    <dgm:pt modelId="{F950E9DE-706C-45FE-86E2-F7794505B247}" type="pres">
      <dgm:prSet presAssocID="{3E289E76-4462-4B1C-BB34-3293194E81C7}" presName="spacer" presStyleCnt="0"/>
      <dgm:spPr/>
    </dgm:pt>
    <dgm:pt modelId="{1D1B974C-8CC6-418D-B3DF-F12F89C599D3}" type="pres">
      <dgm:prSet presAssocID="{D1AFB48B-28A2-44F5-9273-4288C77BFEFF}" presName="parentText" presStyleLbl="node1" presStyleIdx="1" presStyleCnt="4">
        <dgm:presLayoutVars>
          <dgm:chMax val="0"/>
          <dgm:bulletEnabled val="1"/>
        </dgm:presLayoutVars>
      </dgm:prSet>
      <dgm:spPr/>
    </dgm:pt>
    <dgm:pt modelId="{07EA4DC3-1AF7-4C3D-AFAA-46178867A8D1}" type="pres">
      <dgm:prSet presAssocID="{AA9FCAA1-ABB5-4511-B9A7-D86679149BB3}" presName="spacer" presStyleCnt="0"/>
      <dgm:spPr/>
    </dgm:pt>
    <dgm:pt modelId="{18366E8A-BF8C-4381-B27A-26F783F614CA}" type="pres">
      <dgm:prSet presAssocID="{01CA0B00-2730-4DC9-A23E-7D3EB4E9BB34}" presName="parentText" presStyleLbl="node1" presStyleIdx="2" presStyleCnt="4">
        <dgm:presLayoutVars>
          <dgm:chMax val="0"/>
          <dgm:bulletEnabled val="1"/>
        </dgm:presLayoutVars>
      </dgm:prSet>
      <dgm:spPr/>
    </dgm:pt>
    <dgm:pt modelId="{A07A8000-748B-4D1E-8EE0-9A7B0891935C}" type="pres">
      <dgm:prSet presAssocID="{52EEAFBA-206B-4D58-8B7E-0744FD474FF3}" presName="spacer" presStyleCnt="0"/>
      <dgm:spPr/>
    </dgm:pt>
    <dgm:pt modelId="{D29C8D51-FB68-4587-A777-8F3C4D35A585}" type="pres">
      <dgm:prSet presAssocID="{3DA97EEB-F62E-4D7E-83C1-45AF84EECBEC}" presName="parentText" presStyleLbl="node1" presStyleIdx="3" presStyleCnt="4">
        <dgm:presLayoutVars>
          <dgm:chMax val="0"/>
          <dgm:bulletEnabled val="1"/>
        </dgm:presLayoutVars>
      </dgm:prSet>
      <dgm:spPr/>
    </dgm:pt>
  </dgm:ptLst>
  <dgm:cxnLst>
    <dgm:cxn modelId="{C47FC808-44CF-43D5-AF2E-0B644BC47970}" type="presOf" srcId="{06CAF240-44A0-4130-9369-F8CADF2D0B97}" destId="{6E1A3DF1-CD10-42BF-989F-96DDCD11F63A}" srcOrd="0" destOrd="0" presId="urn:microsoft.com/office/officeart/2005/8/layout/vList2"/>
    <dgm:cxn modelId="{2829826A-0B5F-404F-82FB-8B1571FA11B2}" type="presOf" srcId="{D1AFB48B-28A2-44F5-9273-4288C77BFEFF}" destId="{1D1B974C-8CC6-418D-B3DF-F12F89C599D3}" srcOrd="0" destOrd="0" presId="urn:microsoft.com/office/officeart/2005/8/layout/vList2"/>
    <dgm:cxn modelId="{ECC44285-6D95-4829-9183-BED2B51DCFB6}" type="presOf" srcId="{16C74641-CB9A-43C5-8E0A-0D60B609E899}" destId="{61373964-5903-49E9-AD28-DCE2875B980F}" srcOrd="0" destOrd="0" presId="urn:microsoft.com/office/officeart/2005/8/layout/vList2"/>
    <dgm:cxn modelId="{C7D2F588-C6A6-484A-8344-ED6A02217CE4}" srcId="{06CAF240-44A0-4130-9369-F8CADF2D0B97}" destId="{16C74641-CB9A-43C5-8E0A-0D60B609E899}" srcOrd="0" destOrd="0" parTransId="{B4E74DF7-D9FB-40C2-9079-9C1BBDBCB25C}" sibTransId="{3E289E76-4462-4B1C-BB34-3293194E81C7}"/>
    <dgm:cxn modelId="{E6507599-6C4D-4DAF-973E-641D93B67E03}" srcId="{06CAF240-44A0-4130-9369-F8CADF2D0B97}" destId="{D1AFB48B-28A2-44F5-9273-4288C77BFEFF}" srcOrd="1" destOrd="0" parTransId="{858CD932-4E38-4F15-8DBE-96039CB1E9EA}" sibTransId="{AA9FCAA1-ABB5-4511-B9A7-D86679149BB3}"/>
    <dgm:cxn modelId="{4AC443AE-0A69-4E74-A1CB-3CA33353BC27}" type="presOf" srcId="{01CA0B00-2730-4DC9-A23E-7D3EB4E9BB34}" destId="{18366E8A-BF8C-4381-B27A-26F783F614CA}" srcOrd="0" destOrd="0" presId="urn:microsoft.com/office/officeart/2005/8/layout/vList2"/>
    <dgm:cxn modelId="{C7D6D7B5-1AD8-4003-AB87-786F92A7A758}" type="presOf" srcId="{3DA97EEB-F62E-4D7E-83C1-45AF84EECBEC}" destId="{D29C8D51-FB68-4587-A777-8F3C4D35A585}" srcOrd="0" destOrd="0" presId="urn:microsoft.com/office/officeart/2005/8/layout/vList2"/>
    <dgm:cxn modelId="{D9CAE7F6-DD26-42D1-AC22-0B99B605A0D3}" srcId="{06CAF240-44A0-4130-9369-F8CADF2D0B97}" destId="{3DA97EEB-F62E-4D7E-83C1-45AF84EECBEC}" srcOrd="3" destOrd="0" parTransId="{B5EC3D78-712A-4B0A-9986-AE046334D7AA}" sibTransId="{51F3464A-BF34-45CC-BB91-F59E8E1C7B63}"/>
    <dgm:cxn modelId="{04EB40F7-C715-402C-BCE4-4837A8DCED4B}" srcId="{06CAF240-44A0-4130-9369-F8CADF2D0B97}" destId="{01CA0B00-2730-4DC9-A23E-7D3EB4E9BB34}" srcOrd="2" destOrd="0" parTransId="{BD29A26D-4F00-4C7D-929B-5EED4E2816A4}" sibTransId="{52EEAFBA-206B-4D58-8B7E-0744FD474FF3}"/>
    <dgm:cxn modelId="{9501C136-AB99-40DC-B816-02D0C2B6443B}" type="presParOf" srcId="{6E1A3DF1-CD10-42BF-989F-96DDCD11F63A}" destId="{61373964-5903-49E9-AD28-DCE2875B980F}" srcOrd="0" destOrd="0" presId="urn:microsoft.com/office/officeart/2005/8/layout/vList2"/>
    <dgm:cxn modelId="{323E02ED-288B-47E9-8990-5BD899084D84}" type="presParOf" srcId="{6E1A3DF1-CD10-42BF-989F-96DDCD11F63A}" destId="{F950E9DE-706C-45FE-86E2-F7794505B247}" srcOrd="1" destOrd="0" presId="urn:microsoft.com/office/officeart/2005/8/layout/vList2"/>
    <dgm:cxn modelId="{69A5C476-9DCE-499F-9A11-231CF5A71D62}" type="presParOf" srcId="{6E1A3DF1-CD10-42BF-989F-96DDCD11F63A}" destId="{1D1B974C-8CC6-418D-B3DF-F12F89C599D3}" srcOrd="2" destOrd="0" presId="urn:microsoft.com/office/officeart/2005/8/layout/vList2"/>
    <dgm:cxn modelId="{94BCCC94-BC0F-46E4-97C8-40C4BBD39F9C}" type="presParOf" srcId="{6E1A3DF1-CD10-42BF-989F-96DDCD11F63A}" destId="{07EA4DC3-1AF7-4C3D-AFAA-46178867A8D1}" srcOrd="3" destOrd="0" presId="urn:microsoft.com/office/officeart/2005/8/layout/vList2"/>
    <dgm:cxn modelId="{0A62DF84-4BCC-4A91-AA58-BA115BD80F40}" type="presParOf" srcId="{6E1A3DF1-CD10-42BF-989F-96DDCD11F63A}" destId="{18366E8A-BF8C-4381-B27A-26F783F614CA}" srcOrd="4" destOrd="0" presId="urn:microsoft.com/office/officeart/2005/8/layout/vList2"/>
    <dgm:cxn modelId="{C882E1F1-413A-4473-B4D3-8B396F127BE1}" type="presParOf" srcId="{6E1A3DF1-CD10-42BF-989F-96DDCD11F63A}" destId="{A07A8000-748B-4D1E-8EE0-9A7B0891935C}" srcOrd="5" destOrd="0" presId="urn:microsoft.com/office/officeart/2005/8/layout/vList2"/>
    <dgm:cxn modelId="{AB68D3BF-2FF8-4CB0-8771-F46E935DBAF4}" type="presParOf" srcId="{6E1A3DF1-CD10-42BF-989F-96DDCD11F63A}" destId="{D29C8D51-FB68-4587-A777-8F3C4D35A58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ACAF507-2C83-42C2-91AF-A8751E404BA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B12D111B-0191-4915-81CB-8BA0C9BA64EC}">
      <dgm:prSet custT="1"/>
      <dgm:spPr/>
      <dgm:t>
        <a:bodyPr/>
        <a:lstStyle/>
        <a:p>
          <a:r>
            <a:rPr lang="en-US" sz="2200" dirty="0"/>
            <a:t>New conceptual model and evidence-based scales to assess informed financial decision-making for a specific decision.</a:t>
          </a:r>
        </a:p>
      </dgm:t>
    </dgm:pt>
    <dgm:pt modelId="{7CA10B27-ECB3-4B8B-80FA-19A0A40645C9}" type="parTrans" cxnId="{84EF4E07-E549-4C8B-879D-78A8DE556653}">
      <dgm:prSet/>
      <dgm:spPr/>
      <dgm:t>
        <a:bodyPr/>
        <a:lstStyle/>
        <a:p>
          <a:endParaRPr lang="en-US" sz="2000"/>
        </a:p>
      </dgm:t>
    </dgm:pt>
    <dgm:pt modelId="{AD72DAE3-263C-4C55-84C8-7ED852FF38CD}" type="sibTrans" cxnId="{84EF4E07-E549-4C8B-879D-78A8DE556653}">
      <dgm:prSet/>
      <dgm:spPr/>
      <dgm:t>
        <a:bodyPr/>
        <a:lstStyle/>
        <a:p>
          <a:endParaRPr lang="en-US" sz="2000"/>
        </a:p>
      </dgm:t>
    </dgm:pt>
    <dgm:pt modelId="{B16608E3-7D37-4AF6-9DE1-878EA7C48C8F}">
      <dgm:prSet custT="1"/>
      <dgm:spPr/>
      <dgm:t>
        <a:bodyPr/>
        <a:lstStyle/>
        <a:p>
          <a:r>
            <a:rPr lang="en-US" sz="2400" dirty="0"/>
            <a:t>Our experience with Implementation Science of 10 item scale in APS</a:t>
          </a:r>
        </a:p>
      </dgm:t>
    </dgm:pt>
    <dgm:pt modelId="{57BB9C80-4196-4364-A6FA-160F2775EF88}" type="parTrans" cxnId="{73B5BD28-B8A9-4219-9A27-A4DE4E0D8488}">
      <dgm:prSet/>
      <dgm:spPr/>
      <dgm:t>
        <a:bodyPr/>
        <a:lstStyle/>
        <a:p>
          <a:endParaRPr lang="en-US" sz="2000"/>
        </a:p>
      </dgm:t>
    </dgm:pt>
    <dgm:pt modelId="{86EF3BD7-5AE6-4D15-ACC2-76AC5C1143FD}" type="sibTrans" cxnId="{73B5BD28-B8A9-4219-9A27-A4DE4E0D8488}">
      <dgm:prSet/>
      <dgm:spPr/>
      <dgm:t>
        <a:bodyPr/>
        <a:lstStyle/>
        <a:p>
          <a:endParaRPr lang="en-US" sz="2000"/>
        </a:p>
      </dgm:t>
    </dgm:pt>
    <dgm:pt modelId="{12D843E2-D559-4416-B11D-B2F31063237F}">
      <dgm:prSet custT="1"/>
      <dgm:spPr/>
      <dgm:t>
        <a:bodyPr/>
        <a:lstStyle/>
        <a:p>
          <a:r>
            <a:rPr lang="en-US" sz="2400" dirty="0"/>
            <a:t>Moving toward Prevention and Assessing Impact</a:t>
          </a:r>
        </a:p>
        <a:p>
          <a:r>
            <a:rPr lang="en-US" sz="2400" dirty="0"/>
            <a:t>Our 17-item self-report measure</a:t>
          </a:r>
        </a:p>
      </dgm:t>
    </dgm:pt>
    <dgm:pt modelId="{7E3C3426-F9E7-4E14-9DC9-0B94395B89F8}" type="parTrans" cxnId="{CD064AD3-3D93-49C8-8D72-1F5B0C602394}">
      <dgm:prSet/>
      <dgm:spPr/>
      <dgm:t>
        <a:bodyPr/>
        <a:lstStyle/>
        <a:p>
          <a:endParaRPr lang="en-US" sz="2000"/>
        </a:p>
      </dgm:t>
    </dgm:pt>
    <dgm:pt modelId="{4BD2A48E-B773-4988-B34D-ABC9F3FA5B17}" type="sibTrans" cxnId="{CD064AD3-3D93-49C8-8D72-1F5B0C602394}">
      <dgm:prSet/>
      <dgm:spPr/>
      <dgm:t>
        <a:bodyPr/>
        <a:lstStyle/>
        <a:p>
          <a:endParaRPr lang="en-US" sz="2000"/>
        </a:p>
      </dgm:t>
    </dgm:pt>
    <dgm:pt modelId="{B81A39C7-AA46-40A9-B5B3-8DFB38802D9E}" type="pres">
      <dgm:prSet presAssocID="{8ACAF507-2C83-42C2-91AF-A8751E404BA8}" presName="diagram" presStyleCnt="0">
        <dgm:presLayoutVars>
          <dgm:dir/>
          <dgm:resizeHandles val="exact"/>
        </dgm:presLayoutVars>
      </dgm:prSet>
      <dgm:spPr/>
    </dgm:pt>
    <dgm:pt modelId="{A07B694E-261C-4FB4-A3F2-E2D742C8616D}" type="pres">
      <dgm:prSet presAssocID="{B12D111B-0191-4915-81CB-8BA0C9BA64EC}" presName="node" presStyleLbl="node1" presStyleIdx="0" presStyleCnt="3">
        <dgm:presLayoutVars>
          <dgm:bulletEnabled val="1"/>
        </dgm:presLayoutVars>
      </dgm:prSet>
      <dgm:spPr/>
    </dgm:pt>
    <dgm:pt modelId="{DDEB0146-A712-445C-9C34-F06D94691792}" type="pres">
      <dgm:prSet presAssocID="{AD72DAE3-263C-4C55-84C8-7ED852FF38CD}" presName="sibTrans" presStyleCnt="0"/>
      <dgm:spPr/>
    </dgm:pt>
    <dgm:pt modelId="{AA96D6AE-4464-462D-928D-090933AB7BE7}" type="pres">
      <dgm:prSet presAssocID="{B16608E3-7D37-4AF6-9DE1-878EA7C48C8F}" presName="node" presStyleLbl="node1" presStyleIdx="1" presStyleCnt="3">
        <dgm:presLayoutVars>
          <dgm:bulletEnabled val="1"/>
        </dgm:presLayoutVars>
      </dgm:prSet>
      <dgm:spPr/>
    </dgm:pt>
    <dgm:pt modelId="{D74793F6-4E55-48AA-AF4E-46783C5923E1}" type="pres">
      <dgm:prSet presAssocID="{86EF3BD7-5AE6-4D15-ACC2-76AC5C1143FD}" presName="sibTrans" presStyleCnt="0"/>
      <dgm:spPr/>
    </dgm:pt>
    <dgm:pt modelId="{BFCCE5A7-72C7-409C-AEBD-F0BC3BD393C8}" type="pres">
      <dgm:prSet presAssocID="{12D843E2-D559-4416-B11D-B2F31063237F}" presName="node" presStyleLbl="node1" presStyleIdx="2" presStyleCnt="3" custScaleX="137086">
        <dgm:presLayoutVars>
          <dgm:bulletEnabled val="1"/>
        </dgm:presLayoutVars>
      </dgm:prSet>
      <dgm:spPr/>
    </dgm:pt>
  </dgm:ptLst>
  <dgm:cxnLst>
    <dgm:cxn modelId="{84EF4E07-E549-4C8B-879D-78A8DE556653}" srcId="{8ACAF507-2C83-42C2-91AF-A8751E404BA8}" destId="{B12D111B-0191-4915-81CB-8BA0C9BA64EC}" srcOrd="0" destOrd="0" parTransId="{7CA10B27-ECB3-4B8B-80FA-19A0A40645C9}" sibTransId="{AD72DAE3-263C-4C55-84C8-7ED852FF38CD}"/>
    <dgm:cxn modelId="{73B5BD28-B8A9-4219-9A27-A4DE4E0D8488}" srcId="{8ACAF507-2C83-42C2-91AF-A8751E404BA8}" destId="{B16608E3-7D37-4AF6-9DE1-878EA7C48C8F}" srcOrd="1" destOrd="0" parTransId="{57BB9C80-4196-4364-A6FA-160F2775EF88}" sibTransId="{86EF3BD7-5AE6-4D15-ACC2-76AC5C1143FD}"/>
    <dgm:cxn modelId="{8A1DE535-E8D0-4E98-B764-54BC4672F5D7}" type="presOf" srcId="{B12D111B-0191-4915-81CB-8BA0C9BA64EC}" destId="{A07B694E-261C-4FB4-A3F2-E2D742C8616D}" srcOrd="0" destOrd="0" presId="urn:microsoft.com/office/officeart/2005/8/layout/default"/>
    <dgm:cxn modelId="{8283A65D-E401-471A-A706-A1B9E3B1D966}" type="presOf" srcId="{8ACAF507-2C83-42C2-91AF-A8751E404BA8}" destId="{B81A39C7-AA46-40A9-B5B3-8DFB38802D9E}" srcOrd="0" destOrd="0" presId="urn:microsoft.com/office/officeart/2005/8/layout/default"/>
    <dgm:cxn modelId="{CD064AD3-3D93-49C8-8D72-1F5B0C602394}" srcId="{8ACAF507-2C83-42C2-91AF-A8751E404BA8}" destId="{12D843E2-D559-4416-B11D-B2F31063237F}" srcOrd="2" destOrd="0" parTransId="{7E3C3426-F9E7-4E14-9DC9-0B94395B89F8}" sibTransId="{4BD2A48E-B773-4988-B34D-ABC9F3FA5B17}"/>
    <dgm:cxn modelId="{C08CDFDA-DC85-40D8-A855-E28A14A10018}" type="presOf" srcId="{B16608E3-7D37-4AF6-9DE1-878EA7C48C8F}" destId="{AA96D6AE-4464-462D-928D-090933AB7BE7}" srcOrd="0" destOrd="0" presId="urn:microsoft.com/office/officeart/2005/8/layout/default"/>
    <dgm:cxn modelId="{36CBFCF6-6460-49A8-A7E7-7B09300C97D5}" type="presOf" srcId="{12D843E2-D559-4416-B11D-B2F31063237F}" destId="{BFCCE5A7-72C7-409C-AEBD-F0BC3BD393C8}" srcOrd="0" destOrd="0" presId="urn:microsoft.com/office/officeart/2005/8/layout/default"/>
    <dgm:cxn modelId="{9BC28DA3-B082-4E74-A043-C0CE8AA6EE95}" type="presParOf" srcId="{B81A39C7-AA46-40A9-B5B3-8DFB38802D9E}" destId="{A07B694E-261C-4FB4-A3F2-E2D742C8616D}" srcOrd="0" destOrd="0" presId="urn:microsoft.com/office/officeart/2005/8/layout/default"/>
    <dgm:cxn modelId="{4E749232-0E20-40A8-BB2E-5218B3BF6DAD}" type="presParOf" srcId="{B81A39C7-AA46-40A9-B5B3-8DFB38802D9E}" destId="{DDEB0146-A712-445C-9C34-F06D94691792}" srcOrd="1" destOrd="0" presId="urn:microsoft.com/office/officeart/2005/8/layout/default"/>
    <dgm:cxn modelId="{165ABFCC-8A00-4F28-AD93-A13AFEEA022B}" type="presParOf" srcId="{B81A39C7-AA46-40A9-B5B3-8DFB38802D9E}" destId="{AA96D6AE-4464-462D-928D-090933AB7BE7}" srcOrd="2" destOrd="0" presId="urn:microsoft.com/office/officeart/2005/8/layout/default"/>
    <dgm:cxn modelId="{E01AA4CF-4597-47E5-B6B7-D9625C77AB2B}" type="presParOf" srcId="{B81A39C7-AA46-40A9-B5B3-8DFB38802D9E}" destId="{D74793F6-4E55-48AA-AF4E-46783C5923E1}" srcOrd="3" destOrd="0" presId="urn:microsoft.com/office/officeart/2005/8/layout/default"/>
    <dgm:cxn modelId="{04EC45EC-8E6C-4C89-B946-BFE098040DB9}" type="presParOf" srcId="{B81A39C7-AA46-40A9-B5B3-8DFB38802D9E}" destId="{BFCCE5A7-72C7-409C-AEBD-F0BC3BD393C8}"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E506D1-07C8-4325-B967-0149E6197250}" type="doc">
      <dgm:prSet loTypeId="urn:microsoft.com/office/officeart/2005/8/layout/hChevron3" loCatId="process" qsTypeId="urn:microsoft.com/office/officeart/2005/8/quickstyle/simple1" qsCatId="simple" csTypeId="urn:microsoft.com/office/officeart/2005/8/colors/accent1_2" csCatId="accent1" phldr="1"/>
      <dgm:spPr/>
    </dgm:pt>
    <dgm:pt modelId="{A847068E-A7B4-47BD-9493-7F05D08A5A3B}">
      <dgm:prSet phldrT="[Text]"/>
      <dgm:spPr>
        <a:solidFill>
          <a:srgbClr val="92D050"/>
        </a:solidFill>
      </dgm:spPr>
      <dgm:t>
        <a:bodyPr/>
        <a:lstStyle/>
        <a:p>
          <a:r>
            <a:rPr lang="en-US" b="1" dirty="0"/>
            <a:t>Cognitively Unimpaired</a:t>
          </a:r>
        </a:p>
      </dgm:t>
    </dgm:pt>
    <dgm:pt modelId="{FC3A125A-89FA-43CA-A343-82F34D0C337F}" type="parTrans" cxnId="{8E169838-8C35-43B3-8F96-4BAD93CA01D3}">
      <dgm:prSet/>
      <dgm:spPr/>
      <dgm:t>
        <a:bodyPr/>
        <a:lstStyle/>
        <a:p>
          <a:endParaRPr lang="en-US" b="1"/>
        </a:p>
      </dgm:t>
    </dgm:pt>
    <dgm:pt modelId="{A60B0786-6107-4E26-A576-D45ECC67D9E1}" type="sibTrans" cxnId="{8E169838-8C35-43B3-8F96-4BAD93CA01D3}">
      <dgm:prSet/>
      <dgm:spPr/>
      <dgm:t>
        <a:bodyPr/>
        <a:lstStyle/>
        <a:p>
          <a:endParaRPr lang="en-US" b="1"/>
        </a:p>
      </dgm:t>
    </dgm:pt>
    <dgm:pt modelId="{0B44BCC2-F972-4A44-9E3B-96F8278F0FB2}">
      <dgm:prSet phldrT="[Text]"/>
      <dgm:spPr>
        <a:solidFill>
          <a:srgbClr val="4FB15B"/>
        </a:solidFill>
      </dgm:spPr>
      <dgm:t>
        <a:bodyPr/>
        <a:lstStyle/>
        <a:p>
          <a:r>
            <a:rPr lang="en-US" b="1" dirty="0"/>
            <a:t>Mild Cognitive Impairment</a:t>
          </a:r>
        </a:p>
      </dgm:t>
    </dgm:pt>
    <dgm:pt modelId="{DF602D41-6A39-4EFA-8DD3-49627F5884BD}" type="parTrans" cxnId="{760046AF-A77D-4ADC-959A-413E09862F8D}">
      <dgm:prSet/>
      <dgm:spPr/>
      <dgm:t>
        <a:bodyPr/>
        <a:lstStyle/>
        <a:p>
          <a:endParaRPr lang="en-US" b="1"/>
        </a:p>
      </dgm:t>
    </dgm:pt>
    <dgm:pt modelId="{B0D2585C-B291-4BB7-83D3-26D0F05EC1DE}" type="sibTrans" cxnId="{760046AF-A77D-4ADC-959A-413E09862F8D}">
      <dgm:prSet/>
      <dgm:spPr/>
      <dgm:t>
        <a:bodyPr/>
        <a:lstStyle/>
        <a:p>
          <a:endParaRPr lang="en-US" b="1"/>
        </a:p>
      </dgm:t>
    </dgm:pt>
    <dgm:pt modelId="{CB64B2DB-8A2E-44BE-BD15-B84028748EEA}">
      <dgm:prSet phldrT="[Text]"/>
      <dgm:spPr>
        <a:solidFill>
          <a:srgbClr val="45BB96"/>
        </a:solidFill>
      </dgm:spPr>
      <dgm:t>
        <a:bodyPr/>
        <a:lstStyle/>
        <a:p>
          <a:r>
            <a:rPr lang="en-US" b="1" dirty="0"/>
            <a:t>Mild Dementia</a:t>
          </a:r>
        </a:p>
      </dgm:t>
    </dgm:pt>
    <dgm:pt modelId="{5AAF2E36-0713-42B2-89CD-364367E3F9D3}" type="parTrans" cxnId="{4DA75720-449F-4953-B70A-FECB108CDD7A}">
      <dgm:prSet/>
      <dgm:spPr/>
      <dgm:t>
        <a:bodyPr/>
        <a:lstStyle/>
        <a:p>
          <a:endParaRPr lang="en-US" b="1"/>
        </a:p>
      </dgm:t>
    </dgm:pt>
    <dgm:pt modelId="{B57AB3C8-297F-48CB-870B-D9958BFD6415}" type="sibTrans" cxnId="{4DA75720-449F-4953-B70A-FECB108CDD7A}">
      <dgm:prSet/>
      <dgm:spPr/>
      <dgm:t>
        <a:bodyPr/>
        <a:lstStyle/>
        <a:p>
          <a:endParaRPr lang="en-US" b="1"/>
        </a:p>
      </dgm:t>
    </dgm:pt>
    <dgm:pt modelId="{B8915DE9-F54B-4B4A-83F7-1539DBB30EEA}">
      <dgm:prSet phldrT="[Text]"/>
      <dgm:spPr>
        <a:solidFill>
          <a:srgbClr val="00B0F0"/>
        </a:solidFill>
      </dgm:spPr>
      <dgm:t>
        <a:bodyPr/>
        <a:lstStyle/>
        <a:p>
          <a:r>
            <a:rPr lang="en-US" b="1" dirty="0"/>
            <a:t>Moderate Dementia</a:t>
          </a:r>
        </a:p>
      </dgm:t>
    </dgm:pt>
    <dgm:pt modelId="{AF517531-4AAC-4F5B-94B4-759745EEEB5E}" type="parTrans" cxnId="{327AE198-34ED-4939-82D8-0058F0BA25C9}">
      <dgm:prSet/>
      <dgm:spPr/>
      <dgm:t>
        <a:bodyPr/>
        <a:lstStyle/>
        <a:p>
          <a:endParaRPr lang="en-US" b="1"/>
        </a:p>
      </dgm:t>
    </dgm:pt>
    <dgm:pt modelId="{C7CFAA96-5C30-4FB9-983D-BCBB49544D07}" type="sibTrans" cxnId="{327AE198-34ED-4939-82D8-0058F0BA25C9}">
      <dgm:prSet/>
      <dgm:spPr/>
      <dgm:t>
        <a:bodyPr/>
        <a:lstStyle/>
        <a:p>
          <a:endParaRPr lang="en-US" b="1"/>
        </a:p>
      </dgm:t>
    </dgm:pt>
    <dgm:pt modelId="{50AB4437-EA71-470F-8451-F6D17D7557E2}">
      <dgm:prSet phldrT="[Text]"/>
      <dgm:spPr>
        <a:solidFill>
          <a:srgbClr val="0070C0"/>
        </a:solidFill>
      </dgm:spPr>
      <dgm:t>
        <a:bodyPr/>
        <a:lstStyle/>
        <a:p>
          <a:r>
            <a:rPr lang="en-US" b="1" dirty="0"/>
            <a:t>Severe Dementia</a:t>
          </a:r>
        </a:p>
      </dgm:t>
    </dgm:pt>
    <dgm:pt modelId="{3E1A4AB3-A27D-4910-AD67-81B5E372B837}" type="parTrans" cxnId="{7BBBD36B-E5A2-4D85-94EF-3F1956B9D8FE}">
      <dgm:prSet/>
      <dgm:spPr/>
      <dgm:t>
        <a:bodyPr/>
        <a:lstStyle/>
        <a:p>
          <a:endParaRPr lang="en-US" b="1"/>
        </a:p>
      </dgm:t>
    </dgm:pt>
    <dgm:pt modelId="{4D3F09B9-8FBA-47A4-9EEB-DF981ED0CCB4}" type="sibTrans" cxnId="{7BBBD36B-E5A2-4D85-94EF-3F1956B9D8FE}">
      <dgm:prSet/>
      <dgm:spPr/>
      <dgm:t>
        <a:bodyPr/>
        <a:lstStyle/>
        <a:p>
          <a:endParaRPr lang="en-US" b="1"/>
        </a:p>
      </dgm:t>
    </dgm:pt>
    <dgm:pt modelId="{EFA7A31D-743C-40B7-B0BF-FB701DE89E03}" type="pres">
      <dgm:prSet presAssocID="{40E506D1-07C8-4325-B967-0149E6197250}" presName="Name0" presStyleCnt="0">
        <dgm:presLayoutVars>
          <dgm:dir/>
          <dgm:resizeHandles val="exact"/>
        </dgm:presLayoutVars>
      </dgm:prSet>
      <dgm:spPr/>
    </dgm:pt>
    <dgm:pt modelId="{5C2385B8-E4AE-4DEE-B443-86FE28532969}" type="pres">
      <dgm:prSet presAssocID="{A847068E-A7B4-47BD-9493-7F05D08A5A3B}" presName="parTxOnly" presStyleLbl="node1" presStyleIdx="0" presStyleCnt="5">
        <dgm:presLayoutVars>
          <dgm:bulletEnabled val="1"/>
        </dgm:presLayoutVars>
      </dgm:prSet>
      <dgm:spPr/>
    </dgm:pt>
    <dgm:pt modelId="{C973529E-EC5D-4AE2-A6E8-56E187EAF779}" type="pres">
      <dgm:prSet presAssocID="{A60B0786-6107-4E26-A576-D45ECC67D9E1}" presName="parSpace" presStyleCnt="0"/>
      <dgm:spPr/>
    </dgm:pt>
    <dgm:pt modelId="{F65531C0-01DA-44AB-B8A6-6638AD039B43}" type="pres">
      <dgm:prSet presAssocID="{0B44BCC2-F972-4A44-9E3B-96F8278F0FB2}" presName="parTxOnly" presStyleLbl="node1" presStyleIdx="1" presStyleCnt="5" custLinFactNeighborY="0">
        <dgm:presLayoutVars>
          <dgm:bulletEnabled val="1"/>
        </dgm:presLayoutVars>
      </dgm:prSet>
      <dgm:spPr/>
    </dgm:pt>
    <dgm:pt modelId="{7AFA5695-B504-4533-8991-34E7072EEB89}" type="pres">
      <dgm:prSet presAssocID="{B0D2585C-B291-4BB7-83D3-26D0F05EC1DE}" presName="parSpace" presStyleCnt="0"/>
      <dgm:spPr/>
    </dgm:pt>
    <dgm:pt modelId="{ACC6305C-DECC-4A60-8A37-C05712BB6771}" type="pres">
      <dgm:prSet presAssocID="{CB64B2DB-8A2E-44BE-BD15-B84028748EEA}" presName="parTxOnly" presStyleLbl="node1" presStyleIdx="2" presStyleCnt="5">
        <dgm:presLayoutVars>
          <dgm:bulletEnabled val="1"/>
        </dgm:presLayoutVars>
      </dgm:prSet>
      <dgm:spPr/>
    </dgm:pt>
    <dgm:pt modelId="{20BB4854-DB3B-4909-8C7B-37241B918D68}" type="pres">
      <dgm:prSet presAssocID="{B57AB3C8-297F-48CB-870B-D9958BFD6415}" presName="parSpace" presStyleCnt="0"/>
      <dgm:spPr/>
    </dgm:pt>
    <dgm:pt modelId="{5A463789-1C95-4A86-9787-B2E7FE2A950C}" type="pres">
      <dgm:prSet presAssocID="{B8915DE9-F54B-4B4A-83F7-1539DBB30EEA}" presName="parTxOnly" presStyleLbl="node1" presStyleIdx="3" presStyleCnt="5">
        <dgm:presLayoutVars>
          <dgm:bulletEnabled val="1"/>
        </dgm:presLayoutVars>
      </dgm:prSet>
      <dgm:spPr/>
    </dgm:pt>
    <dgm:pt modelId="{5BE734B5-9E48-4418-8595-B12E8EF091AC}" type="pres">
      <dgm:prSet presAssocID="{C7CFAA96-5C30-4FB9-983D-BCBB49544D07}" presName="parSpace" presStyleCnt="0"/>
      <dgm:spPr/>
    </dgm:pt>
    <dgm:pt modelId="{0D693723-DEEA-4754-8033-C357D0BDCEDC}" type="pres">
      <dgm:prSet presAssocID="{50AB4437-EA71-470F-8451-F6D17D7557E2}" presName="parTxOnly" presStyleLbl="node1" presStyleIdx="4" presStyleCnt="5">
        <dgm:presLayoutVars>
          <dgm:bulletEnabled val="1"/>
        </dgm:presLayoutVars>
      </dgm:prSet>
      <dgm:spPr/>
    </dgm:pt>
  </dgm:ptLst>
  <dgm:cxnLst>
    <dgm:cxn modelId="{4DA75720-449F-4953-B70A-FECB108CDD7A}" srcId="{40E506D1-07C8-4325-B967-0149E6197250}" destId="{CB64B2DB-8A2E-44BE-BD15-B84028748EEA}" srcOrd="2" destOrd="0" parTransId="{5AAF2E36-0713-42B2-89CD-364367E3F9D3}" sibTransId="{B57AB3C8-297F-48CB-870B-D9958BFD6415}"/>
    <dgm:cxn modelId="{F54E3D2C-BE10-4214-8B27-4B01BFFAED8D}" type="presOf" srcId="{50AB4437-EA71-470F-8451-F6D17D7557E2}" destId="{0D693723-DEEA-4754-8033-C357D0BDCEDC}" srcOrd="0" destOrd="0" presId="urn:microsoft.com/office/officeart/2005/8/layout/hChevron3"/>
    <dgm:cxn modelId="{8E169838-8C35-43B3-8F96-4BAD93CA01D3}" srcId="{40E506D1-07C8-4325-B967-0149E6197250}" destId="{A847068E-A7B4-47BD-9493-7F05D08A5A3B}" srcOrd="0" destOrd="0" parTransId="{FC3A125A-89FA-43CA-A343-82F34D0C337F}" sibTransId="{A60B0786-6107-4E26-A576-D45ECC67D9E1}"/>
    <dgm:cxn modelId="{356DFF3B-4921-4DE5-882B-2B92EF01EBD5}" type="presOf" srcId="{40E506D1-07C8-4325-B967-0149E6197250}" destId="{EFA7A31D-743C-40B7-B0BF-FB701DE89E03}" srcOrd="0" destOrd="0" presId="urn:microsoft.com/office/officeart/2005/8/layout/hChevron3"/>
    <dgm:cxn modelId="{B4EDA56A-6B49-4A53-AE9B-C217B744A5CD}" type="presOf" srcId="{A847068E-A7B4-47BD-9493-7F05D08A5A3B}" destId="{5C2385B8-E4AE-4DEE-B443-86FE28532969}" srcOrd="0" destOrd="0" presId="urn:microsoft.com/office/officeart/2005/8/layout/hChevron3"/>
    <dgm:cxn modelId="{7BBBD36B-E5A2-4D85-94EF-3F1956B9D8FE}" srcId="{40E506D1-07C8-4325-B967-0149E6197250}" destId="{50AB4437-EA71-470F-8451-F6D17D7557E2}" srcOrd="4" destOrd="0" parTransId="{3E1A4AB3-A27D-4910-AD67-81B5E372B837}" sibTransId="{4D3F09B9-8FBA-47A4-9EEB-DF981ED0CCB4}"/>
    <dgm:cxn modelId="{43C81471-1C79-4824-8B04-F6CB7DF2BC13}" type="presOf" srcId="{B8915DE9-F54B-4B4A-83F7-1539DBB30EEA}" destId="{5A463789-1C95-4A86-9787-B2E7FE2A950C}" srcOrd="0" destOrd="0" presId="urn:microsoft.com/office/officeart/2005/8/layout/hChevron3"/>
    <dgm:cxn modelId="{A4BF8397-5013-4D46-AABA-9BD899D3A6E2}" type="presOf" srcId="{0B44BCC2-F972-4A44-9E3B-96F8278F0FB2}" destId="{F65531C0-01DA-44AB-B8A6-6638AD039B43}" srcOrd="0" destOrd="0" presId="urn:microsoft.com/office/officeart/2005/8/layout/hChevron3"/>
    <dgm:cxn modelId="{327AE198-34ED-4939-82D8-0058F0BA25C9}" srcId="{40E506D1-07C8-4325-B967-0149E6197250}" destId="{B8915DE9-F54B-4B4A-83F7-1539DBB30EEA}" srcOrd="3" destOrd="0" parTransId="{AF517531-4AAC-4F5B-94B4-759745EEEB5E}" sibTransId="{C7CFAA96-5C30-4FB9-983D-BCBB49544D07}"/>
    <dgm:cxn modelId="{760046AF-A77D-4ADC-959A-413E09862F8D}" srcId="{40E506D1-07C8-4325-B967-0149E6197250}" destId="{0B44BCC2-F972-4A44-9E3B-96F8278F0FB2}" srcOrd="1" destOrd="0" parTransId="{DF602D41-6A39-4EFA-8DD3-49627F5884BD}" sibTransId="{B0D2585C-B291-4BB7-83D3-26D0F05EC1DE}"/>
    <dgm:cxn modelId="{774156EF-2725-40DB-9540-D36035A8E361}" type="presOf" srcId="{CB64B2DB-8A2E-44BE-BD15-B84028748EEA}" destId="{ACC6305C-DECC-4A60-8A37-C05712BB6771}" srcOrd="0" destOrd="0" presId="urn:microsoft.com/office/officeart/2005/8/layout/hChevron3"/>
    <dgm:cxn modelId="{1B8B5EA7-4102-4693-BA1A-768ECD706B6D}" type="presParOf" srcId="{EFA7A31D-743C-40B7-B0BF-FB701DE89E03}" destId="{5C2385B8-E4AE-4DEE-B443-86FE28532969}" srcOrd="0" destOrd="0" presId="urn:microsoft.com/office/officeart/2005/8/layout/hChevron3"/>
    <dgm:cxn modelId="{F24C6824-81EA-409A-B707-8887393C982F}" type="presParOf" srcId="{EFA7A31D-743C-40B7-B0BF-FB701DE89E03}" destId="{C973529E-EC5D-4AE2-A6E8-56E187EAF779}" srcOrd="1" destOrd="0" presId="urn:microsoft.com/office/officeart/2005/8/layout/hChevron3"/>
    <dgm:cxn modelId="{9808396D-0FD1-4110-B09D-E7CEEC28338B}" type="presParOf" srcId="{EFA7A31D-743C-40B7-B0BF-FB701DE89E03}" destId="{F65531C0-01DA-44AB-B8A6-6638AD039B43}" srcOrd="2" destOrd="0" presId="urn:microsoft.com/office/officeart/2005/8/layout/hChevron3"/>
    <dgm:cxn modelId="{46D803AC-6659-4F5F-8BF8-E8C7F631112E}" type="presParOf" srcId="{EFA7A31D-743C-40B7-B0BF-FB701DE89E03}" destId="{7AFA5695-B504-4533-8991-34E7072EEB89}" srcOrd="3" destOrd="0" presId="urn:microsoft.com/office/officeart/2005/8/layout/hChevron3"/>
    <dgm:cxn modelId="{EDA96900-5151-49CF-AF13-CD946CFBE91B}" type="presParOf" srcId="{EFA7A31D-743C-40B7-B0BF-FB701DE89E03}" destId="{ACC6305C-DECC-4A60-8A37-C05712BB6771}" srcOrd="4" destOrd="0" presId="urn:microsoft.com/office/officeart/2005/8/layout/hChevron3"/>
    <dgm:cxn modelId="{65032D86-3281-47F5-A072-6AC8F4893A76}" type="presParOf" srcId="{EFA7A31D-743C-40B7-B0BF-FB701DE89E03}" destId="{20BB4854-DB3B-4909-8C7B-37241B918D68}" srcOrd="5" destOrd="0" presId="urn:microsoft.com/office/officeart/2005/8/layout/hChevron3"/>
    <dgm:cxn modelId="{43CDC303-A595-42AA-B19A-3194DCEEC0BE}" type="presParOf" srcId="{EFA7A31D-743C-40B7-B0BF-FB701DE89E03}" destId="{5A463789-1C95-4A86-9787-B2E7FE2A950C}" srcOrd="6" destOrd="0" presId="urn:microsoft.com/office/officeart/2005/8/layout/hChevron3"/>
    <dgm:cxn modelId="{85A16DC0-3E11-488F-BBC6-A79145B7052A}" type="presParOf" srcId="{EFA7A31D-743C-40B7-B0BF-FB701DE89E03}" destId="{5BE734B5-9E48-4418-8595-B12E8EF091AC}" srcOrd="7" destOrd="0" presId="urn:microsoft.com/office/officeart/2005/8/layout/hChevron3"/>
    <dgm:cxn modelId="{358AEFB0-AB33-4A7B-8D7D-0FCF50FDD7D0}" type="presParOf" srcId="{EFA7A31D-743C-40B7-B0BF-FB701DE89E03}" destId="{0D693723-DEEA-4754-8033-C357D0BDCEDC}"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7C85308-1FB7-4646-AE6F-2BB5D296B87C}"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FD22221-B03D-4007-84EA-E3682B627386}">
      <dgm:prSet custT="1"/>
      <dgm:spPr/>
      <dgm:t>
        <a:bodyPr/>
        <a:lstStyle/>
        <a:p>
          <a:r>
            <a:rPr lang="en-US" sz="1800" spc="40" dirty="0">
              <a:latin typeface="+mn-lt"/>
              <a:cs typeface="Arial"/>
            </a:rPr>
            <a:t>Integrity </a:t>
          </a:r>
          <a:r>
            <a:rPr lang="en-US" sz="1800" spc="60" dirty="0">
              <a:latin typeface="+mn-lt"/>
              <a:cs typeface="Arial"/>
            </a:rPr>
            <a:t>of</a:t>
          </a:r>
          <a:r>
            <a:rPr lang="en-US" sz="1800" spc="-85" dirty="0">
              <a:latin typeface="+mn-lt"/>
              <a:cs typeface="Arial"/>
            </a:rPr>
            <a:t> </a:t>
          </a:r>
          <a:r>
            <a:rPr lang="en-US" sz="1800" spc="20" dirty="0">
              <a:latin typeface="+mn-lt"/>
              <a:cs typeface="Arial"/>
            </a:rPr>
            <a:t>Financial  </a:t>
          </a:r>
          <a:r>
            <a:rPr lang="en-US" sz="1800" spc="30" dirty="0">
              <a:latin typeface="+mn-lt"/>
              <a:cs typeface="Arial"/>
            </a:rPr>
            <a:t>Decisional </a:t>
          </a:r>
          <a:r>
            <a:rPr lang="en-US" sz="1800" spc="45" dirty="0">
              <a:latin typeface="+mn-lt"/>
              <a:cs typeface="Arial"/>
            </a:rPr>
            <a:t>Ability  </a:t>
          </a:r>
          <a:r>
            <a:rPr lang="en-US" sz="1800" spc="10" dirty="0">
              <a:latin typeface="+mn-lt"/>
              <a:cs typeface="Arial"/>
            </a:rPr>
            <a:t>(Capacity)</a:t>
          </a:r>
          <a:endParaRPr lang="en-US" sz="1800" dirty="0">
            <a:latin typeface="+mn-lt"/>
          </a:endParaRPr>
        </a:p>
      </dgm:t>
    </dgm:pt>
    <dgm:pt modelId="{D9DE63FC-85D0-4CBA-B7FF-49D6462B45A7}" type="parTrans" cxnId="{11C99A6A-884A-40C9-9661-8659C57ACB65}">
      <dgm:prSet/>
      <dgm:spPr/>
      <dgm:t>
        <a:bodyPr/>
        <a:lstStyle/>
        <a:p>
          <a:endParaRPr lang="en-US"/>
        </a:p>
      </dgm:t>
    </dgm:pt>
    <dgm:pt modelId="{C644546D-5A10-466A-95D3-DFE40C3C0EC3}" type="sibTrans" cxnId="{11C99A6A-884A-40C9-9661-8659C57ACB65}">
      <dgm:prSet/>
      <dgm:spPr/>
      <dgm:t>
        <a:bodyPr/>
        <a:lstStyle/>
        <a:p>
          <a:endParaRPr lang="en-US"/>
        </a:p>
      </dgm:t>
    </dgm:pt>
    <dgm:pt modelId="{BDEC54CF-ACEE-4CD6-B16F-3D12E168B74D}" type="pres">
      <dgm:prSet presAssocID="{17C85308-1FB7-4646-AE6F-2BB5D296B87C}" presName="CompostProcess" presStyleCnt="0">
        <dgm:presLayoutVars>
          <dgm:dir/>
          <dgm:resizeHandles val="exact"/>
        </dgm:presLayoutVars>
      </dgm:prSet>
      <dgm:spPr/>
    </dgm:pt>
    <dgm:pt modelId="{B870D511-9245-4D86-ACD5-5B89A4414060}" type="pres">
      <dgm:prSet presAssocID="{17C85308-1FB7-4646-AE6F-2BB5D296B87C}" presName="arrow" presStyleLbl="bgShp" presStyleIdx="0" presStyleCnt="1" custLinFactNeighborX="-657" custLinFactNeighborY="-4738"/>
      <dgm:spPr/>
    </dgm:pt>
    <dgm:pt modelId="{D3C66D6F-0941-4F62-9701-03C6EDE089AA}" type="pres">
      <dgm:prSet presAssocID="{17C85308-1FB7-4646-AE6F-2BB5D296B87C}" presName="linearProcess" presStyleCnt="0"/>
      <dgm:spPr/>
    </dgm:pt>
    <dgm:pt modelId="{BF2858A5-74E3-4C87-9F0A-881078C8A272}" type="pres">
      <dgm:prSet presAssocID="{8FD22221-B03D-4007-84EA-E3682B627386}" presName="textNode" presStyleLbl="node1" presStyleIdx="0" presStyleCnt="1" custScaleX="86511" custScaleY="97448" custLinFactNeighborX="-10492" custLinFactNeighborY="-2705">
        <dgm:presLayoutVars>
          <dgm:bulletEnabled val="1"/>
        </dgm:presLayoutVars>
      </dgm:prSet>
      <dgm:spPr/>
    </dgm:pt>
  </dgm:ptLst>
  <dgm:cxnLst>
    <dgm:cxn modelId="{11C99A6A-884A-40C9-9661-8659C57ACB65}" srcId="{17C85308-1FB7-4646-AE6F-2BB5D296B87C}" destId="{8FD22221-B03D-4007-84EA-E3682B627386}" srcOrd="0" destOrd="0" parTransId="{D9DE63FC-85D0-4CBA-B7FF-49D6462B45A7}" sibTransId="{C644546D-5A10-466A-95D3-DFE40C3C0EC3}"/>
    <dgm:cxn modelId="{C0277287-B240-492E-AB55-29FDCFE3B8E9}" type="presOf" srcId="{8FD22221-B03D-4007-84EA-E3682B627386}" destId="{BF2858A5-74E3-4C87-9F0A-881078C8A272}" srcOrd="0" destOrd="0" presId="urn:microsoft.com/office/officeart/2005/8/layout/hProcess9"/>
    <dgm:cxn modelId="{EBE230FC-4B6B-48B5-9775-A23112FD8BAD}" type="presOf" srcId="{17C85308-1FB7-4646-AE6F-2BB5D296B87C}" destId="{BDEC54CF-ACEE-4CD6-B16F-3D12E168B74D}" srcOrd="0" destOrd="0" presId="urn:microsoft.com/office/officeart/2005/8/layout/hProcess9"/>
    <dgm:cxn modelId="{FD5CAAD4-24FD-4D4B-9AAF-795C7140552A}" type="presParOf" srcId="{BDEC54CF-ACEE-4CD6-B16F-3D12E168B74D}" destId="{B870D511-9245-4D86-ACD5-5B89A4414060}" srcOrd="0" destOrd="0" presId="urn:microsoft.com/office/officeart/2005/8/layout/hProcess9"/>
    <dgm:cxn modelId="{58691D91-120B-452E-8404-96F441F457BD}" type="presParOf" srcId="{BDEC54CF-ACEE-4CD6-B16F-3D12E168B74D}" destId="{D3C66D6F-0941-4F62-9701-03C6EDE089AA}" srcOrd="1" destOrd="0" presId="urn:microsoft.com/office/officeart/2005/8/layout/hProcess9"/>
    <dgm:cxn modelId="{04AEE533-AF3C-4DED-8CAB-B6380F9D83A6}" type="presParOf" srcId="{D3C66D6F-0941-4F62-9701-03C6EDE089AA}" destId="{BF2858A5-74E3-4C87-9F0A-881078C8A272}"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C85308-1FB7-4646-AE6F-2BB5D296B87C}"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FD22221-B03D-4007-84EA-E3682B627386}">
      <dgm:prSet custT="1"/>
      <dgm:spPr/>
      <dgm:t>
        <a:bodyPr/>
        <a:lstStyle/>
        <a:p>
          <a:r>
            <a:rPr lang="en-US" sz="1800" b="1" spc="45" dirty="0">
              <a:solidFill>
                <a:schemeClr val="bg1"/>
              </a:solidFill>
              <a:latin typeface="+mn-lt"/>
              <a:cs typeface="Arial"/>
            </a:rPr>
            <a:t>Contextual</a:t>
          </a:r>
          <a:r>
            <a:rPr lang="en-US" sz="1800" b="1" spc="-60" dirty="0">
              <a:solidFill>
                <a:schemeClr val="bg1"/>
              </a:solidFill>
              <a:latin typeface="+mn-lt"/>
              <a:cs typeface="Arial"/>
            </a:rPr>
            <a:t> </a:t>
          </a:r>
          <a:r>
            <a:rPr lang="en-US" sz="1800" b="1" spc="45" dirty="0">
              <a:solidFill>
                <a:schemeClr val="bg1"/>
              </a:solidFill>
              <a:latin typeface="+mn-lt"/>
              <a:cs typeface="Arial"/>
            </a:rPr>
            <a:t>Factors</a:t>
          </a:r>
          <a:endParaRPr lang="en-US" sz="1800" b="1" dirty="0">
            <a:solidFill>
              <a:schemeClr val="bg1"/>
            </a:solidFill>
            <a:latin typeface="+mn-lt"/>
          </a:endParaRPr>
        </a:p>
      </dgm:t>
    </dgm:pt>
    <dgm:pt modelId="{D9DE63FC-85D0-4CBA-B7FF-49D6462B45A7}" type="parTrans" cxnId="{11C99A6A-884A-40C9-9661-8659C57ACB65}">
      <dgm:prSet/>
      <dgm:spPr/>
      <dgm:t>
        <a:bodyPr/>
        <a:lstStyle/>
        <a:p>
          <a:endParaRPr lang="en-US"/>
        </a:p>
      </dgm:t>
    </dgm:pt>
    <dgm:pt modelId="{C644546D-5A10-466A-95D3-DFE40C3C0EC3}" type="sibTrans" cxnId="{11C99A6A-884A-40C9-9661-8659C57ACB65}">
      <dgm:prSet/>
      <dgm:spPr/>
      <dgm:t>
        <a:bodyPr/>
        <a:lstStyle/>
        <a:p>
          <a:endParaRPr lang="en-US"/>
        </a:p>
      </dgm:t>
    </dgm:pt>
    <dgm:pt modelId="{E51F36C6-6821-436F-9795-EDBA2F06171B}">
      <dgm:prSet custT="1"/>
      <dgm:spPr/>
      <dgm:t>
        <a:bodyPr/>
        <a:lstStyle/>
        <a:p>
          <a:r>
            <a:rPr lang="en-US" sz="1800" spc="-60" dirty="0">
              <a:solidFill>
                <a:schemeClr val="bg1"/>
              </a:solidFill>
              <a:latin typeface="+mn-lt"/>
              <a:cs typeface="Arial"/>
            </a:rPr>
            <a:t>Financial </a:t>
          </a:r>
          <a:r>
            <a:rPr lang="en-US" sz="1800" spc="-40" dirty="0">
              <a:solidFill>
                <a:schemeClr val="bg1"/>
              </a:solidFill>
              <a:latin typeface="+mn-lt"/>
              <a:cs typeface="Arial"/>
            </a:rPr>
            <a:t>Situational  </a:t>
          </a:r>
          <a:r>
            <a:rPr lang="en-US" sz="1800" spc="-50" dirty="0">
              <a:solidFill>
                <a:schemeClr val="bg1"/>
              </a:solidFill>
              <a:latin typeface="+mn-lt"/>
              <a:cs typeface="Arial"/>
            </a:rPr>
            <a:t>Awareness</a:t>
          </a:r>
          <a:endParaRPr lang="en-US" sz="1800" dirty="0">
            <a:solidFill>
              <a:schemeClr val="bg1"/>
            </a:solidFill>
            <a:latin typeface="+mn-lt"/>
            <a:cs typeface="Arial"/>
          </a:endParaRPr>
        </a:p>
      </dgm:t>
    </dgm:pt>
    <dgm:pt modelId="{EADBF3BA-573D-4094-A42F-3E867A5A073D}" type="parTrans" cxnId="{A8E5B6CC-EA35-40C6-BF5A-8389333BC1C6}">
      <dgm:prSet/>
      <dgm:spPr/>
      <dgm:t>
        <a:bodyPr/>
        <a:lstStyle/>
        <a:p>
          <a:endParaRPr lang="en-US"/>
        </a:p>
      </dgm:t>
    </dgm:pt>
    <dgm:pt modelId="{641447F3-C710-4EF1-B83C-D2ED6887A7BE}" type="sibTrans" cxnId="{A8E5B6CC-EA35-40C6-BF5A-8389333BC1C6}">
      <dgm:prSet/>
      <dgm:spPr/>
      <dgm:t>
        <a:bodyPr/>
        <a:lstStyle/>
        <a:p>
          <a:endParaRPr lang="en-US"/>
        </a:p>
      </dgm:t>
    </dgm:pt>
    <dgm:pt modelId="{16CD71CF-5ECB-42A5-AFFA-0B6248CCB207}">
      <dgm:prSet custT="1"/>
      <dgm:spPr/>
      <dgm:t>
        <a:bodyPr/>
        <a:lstStyle/>
        <a:p>
          <a:r>
            <a:rPr lang="en-US" sz="1800" spc="-35" dirty="0">
              <a:solidFill>
                <a:schemeClr val="bg1"/>
              </a:solidFill>
              <a:latin typeface="+mn-lt"/>
              <a:cs typeface="Arial"/>
            </a:rPr>
            <a:t>Psychological  </a:t>
          </a:r>
          <a:r>
            <a:rPr lang="en-US" sz="1800" spc="-60" dirty="0">
              <a:solidFill>
                <a:schemeClr val="bg1"/>
              </a:solidFill>
              <a:latin typeface="+mn-lt"/>
              <a:cs typeface="Arial"/>
            </a:rPr>
            <a:t>Vulnerability</a:t>
          </a:r>
          <a:endParaRPr lang="en-US" sz="1800" dirty="0">
            <a:solidFill>
              <a:schemeClr val="bg1"/>
            </a:solidFill>
            <a:latin typeface="+mn-lt"/>
            <a:cs typeface="Arial"/>
          </a:endParaRPr>
        </a:p>
      </dgm:t>
    </dgm:pt>
    <dgm:pt modelId="{189C2844-F23B-40CA-9100-2D1D97598FA8}" type="parTrans" cxnId="{23A77C6E-ECE9-415B-ABEE-5F02BDB5F0CB}">
      <dgm:prSet/>
      <dgm:spPr/>
      <dgm:t>
        <a:bodyPr/>
        <a:lstStyle/>
        <a:p>
          <a:endParaRPr lang="en-US"/>
        </a:p>
      </dgm:t>
    </dgm:pt>
    <dgm:pt modelId="{53319CFE-2196-4850-A582-E2D6E5E5EBB9}" type="sibTrans" cxnId="{23A77C6E-ECE9-415B-ABEE-5F02BDB5F0CB}">
      <dgm:prSet/>
      <dgm:spPr/>
      <dgm:t>
        <a:bodyPr/>
        <a:lstStyle/>
        <a:p>
          <a:endParaRPr lang="en-US"/>
        </a:p>
      </dgm:t>
    </dgm:pt>
    <dgm:pt modelId="{804BE055-FA5C-43CF-9441-97373FE794F4}">
      <dgm:prSet custT="1"/>
      <dgm:spPr/>
      <dgm:t>
        <a:bodyPr/>
        <a:lstStyle/>
        <a:p>
          <a:r>
            <a:rPr lang="en-US" sz="1800" spc="-25" dirty="0">
              <a:solidFill>
                <a:schemeClr val="bg1"/>
              </a:solidFill>
              <a:latin typeface="+mn-lt"/>
              <a:cs typeface="Arial"/>
            </a:rPr>
            <a:t>Susceptibility</a:t>
          </a:r>
          <a:endParaRPr lang="en-US" sz="1800" dirty="0">
            <a:solidFill>
              <a:schemeClr val="bg1"/>
            </a:solidFill>
            <a:latin typeface="+mn-lt"/>
            <a:cs typeface="Arial"/>
          </a:endParaRPr>
        </a:p>
      </dgm:t>
    </dgm:pt>
    <dgm:pt modelId="{719E4DE4-35B6-4FA7-BBB9-93CE268845E4}" type="parTrans" cxnId="{CE9B3F05-16C5-4602-BE10-89AB8CEE3687}">
      <dgm:prSet/>
      <dgm:spPr/>
      <dgm:t>
        <a:bodyPr/>
        <a:lstStyle/>
        <a:p>
          <a:endParaRPr lang="en-US"/>
        </a:p>
      </dgm:t>
    </dgm:pt>
    <dgm:pt modelId="{309AC6AE-FDEB-4CA7-A036-102FFEF2415A}" type="sibTrans" cxnId="{CE9B3F05-16C5-4602-BE10-89AB8CEE3687}">
      <dgm:prSet/>
      <dgm:spPr/>
      <dgm:t>
        <a:bodyPr/>
        <a:lstStyle/>
        <a:p>
          <a:endParaRPr lang="en-US"/>
        </a:p>
      </dgm:t>
    </dgm:pt>
    <dgm:pt modelId="{BDEC54CF-ACEE-4CD6-B16F-3D12E168B74D}" type="pres">
      <dgm:prSet presAssocID="{17C85308-1FB7-4646-AE6F-2BB5D296B87C}" presName="CompostProcess" presStyleCnt="0">
        <dgm:presLayoutVars>
          <dgm:dir/>
          <dgm:resizeHandles val="exact"/>
        </dgm:presLayoutVars>
      </dgm:prSet>
      <dgm:spPr/>
    </dgm:pt>
    <dgm:pt modelId="{B870D511-9245-4D86-ACD5-5B89A4414060}" type="pres">
      <dgm:prSet presAssocID="{17C85308-1FB7-4646-AE6F-2BB5D296B87C}" presName="arrow" presStyleLbl="bgShp" presStyleIdx="0" presStyleCnt="1" custLinFactNeighborX="21017" custLinFactNeighborY="-593"/>
      <dgm:spPr/>
    </dgm:pt>
    <dgm:pt modelId="{D3C66D6F-0941-4F62-9701-03C6EDE089AA}" type="pres">
      <dgm:prSet presAssocID="{17C85308-1FB7-4646-AE6F-2BB5D296B87C}" presName="linearProcess" presStyleCnt="0"/>
      <dgm:spPr/>
    </dgm:pt>
    <dgm:pt modelId="{BF2858A5-74E3-4C87-9F0A-881078C8A272}" type="pres">
      <dgm:prSet presAssocID="{8FD22221-B03D-4007-84EA-E3682B627386}" presName="textNode" presStyleLbl="node1" presStyleIdx="0" presStyleCnt="1" custScaleY="114361">
        <dgm:presLayoutVars>
          <dgm:bulletEnabled val="1"/>
        </dgm:presLayoutVars>
      </dgm:prSet>
      <dgm:spPr/>
    </dgm:pt>
  </dgm:ptLst>
  <dgm:cxnLst>
    <dgm:cxn modelId="{CE9B3F05-16C5-4602-BE10-89AB8CEE3687}" srcId="{8FD22221-B03D-4007-84EA-E3682B627386}" destId="{804BE055-FA5C-43CF-9441-97373FE794F4}" srcOrd="2" destOrd="0" parTransId="{719E4DE4-35B6-4FA7-BBB9-93CE268845E4}" sibTransId="{309AC6AE-FDEB-4CA7-A036-102FFEF2415A}"/>
    <dgm:cxn modelId="{11C99A6A-884A-40C9-9661-8659C57ACB65}" srcId="{17C85308-1FB7-4646-AE6F-2BB5D296B87C}" destId="{8FD22221-B03D-4007-84EA-E3682B627386}" srcOrd="0" destOrd="0" parTransId="{D9DE63FC-85D0-4CBA-B7FF-49D6462B45A7}" sibTransId="{C644546D-5A10-466A-95D3-DFE40C3C0EC3}"/>
    <dgm:cxn modelId="{23A77C6E-ECE9-415B-ABEE-5F02BDB5F0CB}" srcId="{8FD22221-B03D-4007-84EA-E3682B627386}" destId="{16CD71CF-5ECB-42A5-AFFA-0B6248CCB207}" srcOrd="1" destOrd="0" parTransId="{189C2844-F23B-40CA-9100-2D1D97598FA8}" sibTransId="{53319CFE-2196-4850-A582-E2D6E5E5EBB9}"/>
    <dgm:cxn modelId="{A193306F-9F57-481F-BDF1-AEBAC36D989B}" type="presOf" srcId="{16CD71CF-5ECB-42A5-AFFA-0B6248CCB207}" destId="{BF2858A5-74E3-4C87-9F0A-881078C8A272}" srcOrd="0" destOrd="2" presId="urn:microsoft.com/office/officeart/2005/8/layout/hProcess9"/>
    <dgm:cxn modelId="{C0277287-B240-492E-AB55-29FDCFE3B8E9}" type="presOf" srcId="{8FD22221-B03D-4007-84EA-E3682B627386}" destId="{BF2858A5-74E3-4C87-9F0A-881078C8A272}" srcOrd="0" destOrd="0" presId="urn:microsoft.com/office/officeart/2005/8/layout/hProcess9"/>
    <dgm:cxn modelId="{2BF4E295-FE95-4E01-B627-2A8D76BF866C}" type="presOf" srcId="{E51F36C6-6821-436F-9795-EDBA2F06171B}" destId="{BF2858A5-74E3-4C87-9F0A-881078C8A272}" srcOrd="0" destOrd="1" presId="urn:microsoft.com/office/officeart/2005/8/layout/hProcess9"/>
    <dgm:cxn modelId="{81B532C7-DC54-4E9D-80F6-148AE949A429}" type="presOf" srcId="{804BE055-FA5C-43CF-9441-97373FE794F4}" destId="{BF2858A5-74E3-4C87-9F0A-881078C8A272}" srcOrd="0" destOrd="3" presId="urn:microsoft.com/office/officeart/2005/8/layout/hProcess9"/>
    <dgm:cxn modelId="{A8E5B6CC-EA35-40C6-BF5A-8389333BC1C6}" srcId="{8FD22221-B03D-4007-84EA-E3682B627386}" destId="{E51F36C6-6821-436F-9795-EDBA2F06171B}" srcOrd="0" destOrd="0" parTransId="{EADBF3BA-573D-4094-A42F-3E867A5A073D}" sibTransId="{641447F3-C710-4EF1-B83C-D2ED6887A7BE}"/>
    <dgm:cxn modelId="{EBE230FC-4B6B-48B5-9775-A23112FD8BAD}" type="presOf" srcId="{17C85308-1FB7-4646-AE6F-2BB5D296B87C}" destId="{BDEC54CF-ACEE-4CD6-B16F-3D12E168B74D}" srcOrd="0" destOrd="0" presId="urn:microsoft.com/office/officeart/2005/8/layout/hProcess9"/>
    <dgm:cxn modelId="{FD5CAAD4-24FD-4D4B-9AAF-795C7140552A}" type="presParOf" srcId="{BDEC54CF-ACEE-4CD6-B16F-3D12E168B74D}" destId="{B870D511-9245-4D86-ACD5-5B89A4414060}" srcOrd="0" destOrd="0" presId="urn:microsoft.com/office/officeart/2005/8/layout/hProcess9"/>
    <dgm:cxn modelId="{58691D91-120B-452E-8404-96F441F457BD}" type="presParOf" srcId="{BDEC54CF-ACEE-4CD6-B16F-3D12E168B74D}" destId="{D3C66D6F-0941-4F62-9701-03C6EDE089AA}" srcOrd="1" destOrd="0" presId="urn:microsoft.com/office/officeart/2005/8/layout/hProcess9"/>
    <dgm:cxn modelId="{04AEE533-AF3C-4DED-8CAB-B6380F9D83A6}" type="presParOf" srcId="{D3C66D6F-0941-4F62-9701-03C6EDE089AA}" destId="{BF2858A5-74E3-4C87-9F0A-881078C8A272}" srcOrd="0"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C85308-1FB7-4646-AE6F-2BB5D296B87C}"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FD22221-B03D-4007-84EA-E3682B627386}">
      <dgm:prSet/>
      <dgm:spPr/>
      <dgm:t>
        <a:bodyPr/>
        <a:lstStyle/>
        <a:p>
          <a:r>
            <a:rPr lang="en-US" spc="40" dirty="0">
              <a:latin typeface="Arial"/>
              <a:cs typeface="Arial"/>
            </a:rPr>
            <a:t>Consistency</a:t>
          </a:r>
          <a:r>
            <a:rPr lang="en-US" spc="-75" dirty="0">
              <a:latin typeface="Arial"/>
              <a:cs typeface="Arial"/>
            </a:rPr>
            <a:t> </a:t>
          </a:r>
          <a:r>
            <a:rPr lang="en-US" spc="65" dirty="0">
              <a:latin typeface="Arial"/>
              <a:cs typeface="Arial"/>
            </a:rPr>
            <a:t>with </a:t>
          </a:r>
          <a:r>
            <a:rPr lang="en-US" spc="-20" dirty="0">
              <a:latin typeface="Arial"/>
              <a:cs typeface="Arial"/>
            </a:rPr>
            <a:t>Values</a:t>
          </a:r>
          <a:endParaRPr lang="en-US" dirty="0"/>
        </a:p>
      </dgm:t>
    </dgm:pt>
    <dgm:pt modelId="{D9DE63FC-85D0-4CBA-B7FF-49D6462B45A7}" type="parTrans" cxnId="{11C99A6A-884A-40C9-9661-8659C57ACB65}">
      <dgm:prSet/>
      <dgm:spPr/>
      <dgm:t>
        <a:bodyPr/>
        <a:lstStyle/>
        <a:p>
          <a:endParaRPr lang="en-US"/>
        </a:p>
      </dgm:t>
    </dgm:pt>
    <dgm:pt modelId="{C644546D-5A10-466A-95D3-DFE40C3C0EC3}" type="sibTrans" cxnId="{11C99A6A-884A-40C9-9661-8659C57ACB65}">
      <dgm:prSet/>
      <dgm:spPr/>
      <dgm:t>
        <a:bodyPr/>
        <a:lstStyle/>
        <a:p>
          <a:endParaRPr lang="en-US"/>
        </a:p>
      </dgm:t>
    </dgm:pt>
    <dgm:pt modelId="{BDEC54CF-ACEE-4CD6-B16F-3D12E168B74D}" type="pres">
      <dgm:prSet presAssocID="{17C85308-1FB7-4646-AE6F-2BB5D296B87C}" presName="CompostProcess" presStyleCnt="0">
        <dgm:presLayoutVars>
          <dgm:dir/>
          <dgm:resizeHandles val="exact"/>
        </dgm:presLayoutVars>
      </dgm:prSet>
      <dgm:spPr/>
    </dgm:pt>
    <dgm:pt modelId="{B870D511-9245-4D86-ACD5-5B89A4414060}" type="pres">
      <dgm:prSet presAssocID="{17C85308-1FB7-4646-AE6F-2BB5D296B87C}" presName="arrow" presStyleLbl="bgShp" presStyleIdx="0" presStyleCnt="1" custAng="16200000" custLinFactNeighborX="-10879"/>
      <dgm:spPr/>
    </dgm:pt>
    <dgm:pt modelId="{D3C66D6F-0941-4F62-9701-03C6EDE089AA}" type="pres">
      <dgm:prSet presAssocID="{17C85308-1FB7-4646-AE6F-2BB5D296B87C}" presName="linearProcess" presStyleCnt="0"/>
      <dgm:spPr/>
    </dgm:pt>
    <dgm:pt modelId="{BF2858A5-74E3-4C87-9F0A-881078C8A272}" type="pres">
      <dgm:prSet presAssocID="{8FD22221-B03D-4007-84EA-E3682B627386}" presName="textNode" presStyleLbl="node1" presStyleIdx="0" presStyleCnt="1" custAng="0" custScaleX="109278" custScaleY="109708" custLinFactNeighborX="-12689" custLinFactNeighborY="65568">
        <dgm:presLayoutVars>
          <dgm:bulletEnabled val="1"/>
        </dgm:presLayoutVars>
      </dgm:prSet>
      <dgm:spPr/>
    </dgm:pt>
  </dgm:ptLst>
  <dgm:cxnLst>
    <dgm:cxn modelId="{11C99A6A-884A-40C9-9661-8659C57ACB65}" srcId="{17C85308-1FB7-4646-AE6F-2BB5D296B87C}" destId="{8FD22221-B03D-4007-84EA-E3682B627386}" srcOrd="0" destOrd="0" parTransId="{D9DE63FC-85D0-4CBA-B7FF-49D6462B45A7}" sibTransId="{C644546D-5A10-466A-95D3-DFE40C3C0EC3}"/>
    <dgm:cxn modelId="{C0277287-B240-492E-AB55-29FDCFE3B8E9}" type="presOf" srcId="{8FD22221-B03D-4007-84EA-E3682B627386}" destId="{BF2858A5-74E3-4C87-9F0A-881078C8A272}" srcOrd="0" destOrd="0" presId="urn:microsoft.com/office/officeart/2005/8/layout/hProcess9"/>
    <dgm:cxn modelId="{EBE230FC-4B6B-48B5-9775-A23112FD8BAD}" type="presOf" srcId="{17C85308-1FB7-4646-AE6F-2BB5D296B87C}" destId="{BDEC54CF-ACEE-4CD6-B16F-3D12E168B74D}" srcOrd="0" destOrd="0" presId="urn:microsoft.com/office/officeart/2005/8/layout/hProcess9"/>
    <dgm:cxn modelId="{FD5CAAD4-24FD-4D4B-9AAF-795C7140552A}" type="presParOf" srcId="{BDEC54CF-ACEE-4CD6-B16F-3D12E168B74D}" destId="{B870D511-9245-4D86-ACD5-5B89A4414060}" srcOrd="0" destOrd="0" presId="urn:microsoft.com/office/officeart/2005/8/layout/hProcess9"/>
    <dgm:cxn modelId="{58691D91-120B-452E-8404-96F441F457BD}" type="presParOf" srcId="{BDEC54CF-ACEE-4CD6-B16F-3D12E168B74D}" destId="{D3C66D6F-0941-4F62-9701-03C6EDE089AA}" srcOrd="1" destOrd="0" presId="urn:microsoft.com/office/officeart/2005/8/layout/hProcess9"/>
    <dgm:cxn modelId="{04AEE533-AF3C-4DED-8CAB-B6380F9D83A6}" type="presParOf" srcId="{D3C66D6F-0941-4F62-9701-03C6EDE089AA}" destId="{BF2858A5-74E3-4C87-9F0A-881078C8A272}" srcOrd="0"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C85308-1FB7-4646-AE6F-2BB5D296B87C}"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FD22221-B03D-4007-84EA-E3682B627386}">
      <dgm:prSet custT="1"/>
      <dgm:spPr/>
      <dgm:t>
        <a:bodyPr/>
        <a:lstStyle/>
        <a:p>
          <a:pPr>
            <a:lnSpc>
              <a:spcPct val="90000"/>
            </a:lnSpc>
          </a:pPr>
          <a:r>
            <a:rPr lang="en-US" sz="1800" b="1" spc="35" dirty="0">
              <a:latin typeface="+mn-lt"/>
              <a:cs typeface="Arial"/>
            </a:rPr>
            <a:t>Intellectual</a:t>
          </a:r>
          <a:r>
            <a:rPr lang="en-US" sz="1800" b="1" spc="-35" dirty="0">
              <a:latin typeface="+mn-lt"/>
              <a:cs typeface="Arial"/>
            </a:rPr>
            <a:t> </a:t>
          </a:r>
          <a:r>
            <a:rPr lang="en-US" sz="1800" b="1" spc="35" dirty="0">
              <a:latin typeface="+mn-lt"/>
              <a:cs typeface="Arial"/>
            </a:rPr>
            <a:t>Factors</a:t>
          </a:r>
          <a:endParaRPr lang="en-US" sz="1800" b="1" dirty="0">
            <a:latin typeface="+mn-lt"/>
          </a:endParaRPr>
        </a:p>
        <a:p>
          <a:pPr>
            <a:lnSpc>
              <a:spcPts val="1500"/>
            </a:lnSpc>
          </a:pPr>
          <a:r>
            <a:rPr lang="en-US" sz="1800" spc="-50" dirty="0">
              <a:latin typeface="+mn-lt"/>
              <a:cs typeface="Arial"/>
            </a:rPr>
            <a:t>Express:</a:t>
          </a:r>
          <a:endParaRPr lang="en-US" sz="1800" dirty="0">
            <a:latin typeface="+mn-lt"/>
            <a:cs typeface="Arial"/>
          </a:endParaRPr>
        </a:p>
        <a:p>
          <a:pPr>
            <a:lnSpc>
              <a:spcPts val="1500"/>
            </a:lnSpc>
          </a:pPr>
          <a:r>
            <a:rPr lang="en-US" sz="1800" spc="-35" dirty="0">
              <a:latin typeface="+mn-lt"/>
              <a:cs typeface="Arial"/>
            </a:rPr>
            <a:t>Choice</a:t>
          </a:r>
          <a:endParaRPr lang="en-US" sz="1800" dirty="0">
            <a:latin typeface="+mn-lt"/>
            <a:cs typeface="Arial"/>
          </a:endParaRPr>
        </a:p>
        <a:p>
          <a:pPr>
            <a:lnSpc>
              <a:spcPts val="1500"/>
            </a:lnSpc>
          </a:pPr>
          <a:r>
            <a:rPr lang="en-US" sz="1800" spc="-55" dirty="0">
              <a:latin typeface="+mn-lt"/>
              <a:cs typeface="Arial"/>
            </a:rPr>
            <a:t>Rationale</a:t>
          </a:r>
          <a:endParaRPr lang="en-US" sz="1800" dirty="0">
            <a:latin typeface="+mn-lt"/>
            <a:cs typeface="Arial"/>
          </a:endParaRPr>
        </a:p>
        <a:p>
          <a:pPr>
            <a:lnSpc>
              <a:spcPts val="1500"/>
            </a:lnSpc>
          </a:pPr>
          <a:r>
            <a:rPr lang="en-US" sz="1800" spc="-30" dirty="0">
              <a:latin typeface="+mn-lt"/>
              <a:cs typeface="Arial"/>
            </a:rPr>
            <a:t>Understanding</a:t>
          </a:r>
          <a:endParaRPr lang="en-US" sz="1800" dirty="0">
            <a:latin typeface="+mn-lt"/>
            <a:cs typeface="Arial"/>
          </a:endParaRPr>
        </a:p>
        <a:p>
          <a:pPr>
            <a:lnSpc>
              <a:spcPts val="1500"/>
            </a:lnSpc>
          </a:pPr>
          <a:r>
            <a:rPr lang="en-US" sz="1800" spc="-25" dirty="0">
              <a:latin typeface="+mn-lt"/>
              <a:cs typeface="Arial"/>
            </a:rPr>
            <a:t>Appreciation</a:t>
          </a:r>
          <a:endParaRPr lang="en-US" sz="1800" dirty="0">
            <a:latin typeface="+mn-lt"/>
          </a:endParaRPr>
        </a:p>
      </dgm:t>
    </dgm:pt>
    <dgm:pt modelId="{D9DE63FC-85D0-4CBA-B7FF-49D6462B45A7}" type="parTrans" cxnId="{11C99A6A-884A-40C9-9661-8659C57ACB65}">
      <dgm:prSet/>
      <dgm:spPr/>
      <dgm:t>
        <a:bodyPr/>
        <a:lstStyle/>
        <a:p>
          <a:endParaRPr lang="en-US"/>
        </a:p>
      </dgm:t>
    </dgm:pt>
    <dgm:pt modelId="{C644546D-5A10-466A-95D3-DFE40C3C0EC3}" type="sibTrans" cxnId="{11C99A6A-884A-40C9-9661-8659C57ACB65}">
      <dgm:prSet/>
      <dgm:spPr/>
      <dgm:t>
        <a:bodyPr/>
        <a:lstStyle/>
        <a:p>
          <a:endParaRPr lang="en-US"/>
        </a:p>
      </dgm:t>
    </dgm:pt>
    <dgm:pt modelId="{BDEC54CF-ACEE-4CD6-B16F-3D12E168B74D}" type="pres">
      <dgm:prSet presAssocID="{17C85308-1FB7-4646-AE6F-2BB5D296B87C}" presName="CompostProcess" presStyleCnt="0">
        <dgm:presLayoutVars>
          <dgm:dir/>
          <dgm:resizeHandles val="exact"/>
        </dgm:presLayoutVars>
      </dgm:prSet>
      <dgm:spPr/>
    </dgm:pt>
    <dgm:pt modelId="{B870D511-9245-4D86-ACD5-5B89A4414060}" type="pres">
      <dgm:prSet presAssocID="{17C85308-1FB7-4646-AE6F-2BB5D296B87C}" presName="arrow" presStyleLbl="bgShp" presStyleIdx="0" presStyleCnt="1" custLinFactNeighborX="-657" custLinFactNeighborY="-4738"/>
      <dgm:spPr/>
    </dgm:pt>
    <dgm:pt modelId="{D3C66D6F-0941-4F62-9701-03C6EDE089AA}" type="pres">
      <dgm:prSet presAssocID="{17C85308-1FB7-4646-AE6F-2BB5D296B87C}" presName="linearProcess" presStyleCnt="0"/>
      <dgm:spPr/>
    </dgm:pt>
    <dgm:pt modelId="{BF2858A5-74E3-4C87-9F0A-881078C8A272}" type="pres">
      <dgm:prSet presAssocID="{8FD22221-B03D-4007-84EA-E3682B627386}" presName="textNode" presStyleLbl="node1" presStyleIdx="0" presStyleCnt="1" custScaleX="126230" custScaleY="124050" custLinFactNeighborX="-8454" custLinFactNeighborY="-1280">
        <dgm:presLayoutVars>
          <dgm:bulletEnabled val="1"/>
        </dgm:presLayoutVars>
      </dgm:prSet>
      <dgm:spPr/>
    </dgm:pt>
  </dgm:ptLst>
  <dgm:cxnLst>
    <dgm:cxn modelId="{11C99A6A-884A-40C9-9661-8659C57ACB65}" srcId="{17C85308-1FB7-4646-AE6F-2BB5D296B87C}" destId="{8FD22221-B03D-4007-84EA-E3682B627386}" srcOrd="0" destOrd="0" parTransId="{D9DE63FC-85D0-4CBA-B7FF-49D6462B45A7}" sibTransId="{C644546D-5A10-466A-95D3-DFE40C3C0EC3}"/>
    <dgm:cxn modelId="{C0277287-B240-492E-AB55-29FDCFE3B8E9}" type="presOf" srcId="{8FD22221-B03D-4007-84EA-E3682B627386}" destId="{BF2858A5-74E3-4C87-9F0A-881078C8A272}" srcOrd="0" destOrd="0" presId="urn:microsoft.com/office/officeart/2005/8/layout/hProcess9"/>
    <dgm:cxn modelId="{EBE230FC-4B6B-48B5-9775-A23112FD8BAD}" type="presOf" srcId="{17C85308-1FB7-4646-AE6F-2BB5D296B87C}" destId="{BDEC54CF-ACEE-4CD6-B16F-3D12E168B74D}" srcOrd="0" destOrd="0" presId="urn:microsoft.com/office/officeart/2005/8/layout/hProcess9"/>
    <dgm:cxn modelId="{FD5CAAD4-24FD-4D4B-9AAF-795C7140552A}" type="presParOf" srcId="{BDEC54CF-ACEE-4CD6-B16F-3D12E168B74D}" destId="{B870D511-9245-4D86-ACD5-5B89A4414060}" srcOrd="0" destOrd="0" presId="urn:microsoft.com/office/officeart/2005/8/layout/hProcess9"/>
    <dgm:cxn modelId="{58691D91-120B-452E-8404-96F441F457BD}" type="presParOf" srcId="{BDEC54CF-ACEE-4CD6-B16F-3D12E168B74D}" destId="{D3C66D6F-0941-4F62-9701-03C6EDE089AA}" srcOrd="1" destOrd="0" presId="urn:microsoft.com/office/officeart/2005/8/layout/hProcess9"/>
    <dgm:cxn modelId="{04AEE533-AF3C-4DED-8CAB-B6380F9D83A6}" type="presParOf" srcId="{D3C66D6F-0941-4F62-9701-03C6EDE089AA}" destId="{BF2858A5-74E3-4C87-9F0A-881078C8A272}" srcOrd="0" destOrd="0" presId="urn:microsoft.com/office/officeart/2005/8/layout/hProcess9"/>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A68A13-3D65-44E1-84F8-37EBE0EF19CB}"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49974408-41B0-4EF6-B079-CE8E01D7E42B}">
      <dgm:prSet/>
      <dgm:spPr/>
      <dgm:t>
        <a:bodyPr/>
        <a:lstStyle/>
        <a:p>
          <a:r>
            <a:rPr lang="en-US"/>
            <a:t>N=200 community Living Adults: 18% experienced FE in last 18 months</a:t>
          </a:r>
        </a:p>
      </dgm:t>
    </dgm:pt>
    <dgm:pt modelId="{7AE50351-064D-4D3C-8777-C1D1677D4548}" type="parTrans" cxnId="{395FE5BA-C95B-4298-9A05-A321860E70F5}">
      <dgm:prSet/>
      <dgm:spPr/>
      <dgm:t>
        <a:bodyPr/>
        <a:lstStyle/>
        <a:p>
          <a:endParaRPr lang="en-US"/>
        </a:p>
      </dgm:t>
    </dgm:pt>
    <dgm:pt modelId="{C88C237D-2A51-4523-99BE-C356EE1BB00C}" type="sibTrans" cxnId="{395FE5BA-C95B-4298-9A05-A321860E70F5}">
      <dgm:prSet/>
      <dgm:spPr/>
      <dgm:t>
        <a:bodyPr/>
        <a:lstStyle/>
        <a:p>
          <a:endParaRPr lang="en-US"/>
        </a:p>
      </dgm:t>
    </dgm:pt>
    <dgm:pt modelId="{04C9AA7C-88CA-4FEF-B7C7-05E244178A40}">
      <dgm:prSet/>
      <dgm:spPr/>
      <dgm:t>
        <a:bodyPr/>
        <a:lstStyle/>
        <a:p>
          <a:r>
            <a:rPr lang="en-US"/>
            <a:t>Those with FE more likely to have decision-making deficits</a:t>
          </a:r>
        </a:p>
      </dgm:t>
    </dgm:pt>
    <dgm:pt modelId="{5EFA6C7D-F07B-40E3-A8B7-7CC77A7DF708}" type="parTrans" cxnId="{FA7FF10F-DA9C-4D45-A606-AA585BC741A4}">
      <dgm:prSet/>
      <dgm:spPr/>
      <dgm:t>
        <a:bodyPr/>
        <a:lstStyle/>
        <a:p>
          <a:endParaRPr lang="en-US"/>
        </a:p>
      </dgm:t>
    </dgm:pt>
    <dgm:pt modelId="{70F4D08D-FFE3-4865-BFA2-E336B045FAA6}" type="sibTrans" cxnId="{FA7FF10F-DA9C-4D45-A606-AA585BC741A4}">
      <dgm:prSet/>
      <dgm:spPr/>
      <dgm:t>
        <a:bodyPr/>
        <a:lstStyle/>
        <a:p>
          <a:endParaRPr lang="en-US"/>
        </a:p>
      </dgm:t>
    </dgm:pt>
    <dgm:pt modelId="{E9EECF37-F6B8-4A6C-9A57-3BD572DC8F62}">
      <dgm:prSet/>
      <dgm:spPr/>
      <dgm:t>
        <a:bodyPr/>
        <a:lstStyle/>
        <a:p>
          <a:r>
            <a:rPr lang="en-US"/>
            <a:t>Those with FE more likely to have possible cognitive decline</a:t>
          </a:r>
        </a:p>
      </dgm:t>
    </dgm:pt>
    <dgm:pt modelId="{E3A28283-1CC4-4962-A764-F06D46008C08}" type="parTrans" cxnId="{8DDB7285-1589-4A54-9FBF-2DF96A62D5FF}">
      <dgm:prSet/>
      <dgm:spPr/>
      <dgm:t>
        <a:bodyPr/>
        <a:lstStyle/>
        <a:p>
          <a:endParaRPr lang="en-US"/>
        </a:p>
      </dgm:t>
    </dgm:pt>
    <dgm:pt modelId="{57313ECB-35BB-4B0F-8659-EE61F40FDA76}" type="sibTrans" cxnId="{8DDB7285-1589-4A54-9FBF-2DF96A62D5FF}">
      <dgm:prSet/>
      <dgm:spPr/>
      <dgm:t>
        <a:bodyPr/>
        <a:lstStyle/>
        <a:p>
          <a:endParaRPr lang="en-US"/>
        </a:p>
      </dgm:t>
    </dgm:pt>
    <dgm:pt modelId="{A087DEBE-DED6-458E-869D-4A3ABFAF05C6}" type="pres">
      <dgm:prSet presAssocID="{06A68A13-3D65-44E1-84F8-37EBE0EF19CB}" presName="hierChild1" presStyleCnt="0">
        <dgm:presLayoutVars>
          <dgm:chPref val="1"/>
          <dgm:dir/>
          <dgm:animOne val="branch"/>
          <dgm:animLvl val="lvl"/>
          <dgm:resizeHandles/>
        </dgm:presLayoutVars>
      </dgm:prSet>
      <dgm:spPr/>
    </dgm:pt>
    <dgm:pt modelId="{601E62B3-0381-4C95-8983-F8C53A3D0919}" type="pres">
      <dgm:prSet presAssocID="{49974408-41B0-4EF6-B079-CE8E01D7E42B}" presName="hierRoot1" presStyleCnt="0"/>
      <dgm:spPr/>
    </dgm:pt>
    <dgm:pt modelId="{998DA1F4-D6E6-42FF-94F5-7C6E7EE82EFD}" type="pres">
      <dgm:prSet presAssocID="{49974408-41B0-4EF6-B079-CE8E01D7E42B}" presName="composite" presStyleCnt="0"/>
      <dgm:spPr/>
    </dgm:pt>
    <dgm:pt modelId="{80021190-D82E-41E9-B7B1-8212031E0802}" type="pres">
      <dgm:prSet presAssocID="{49974408-41B0-4EF6-B079-CE8E01D7E42B}" presName="background" presStyleLbl="node0" presStyleIdx="0" presStyleCnt="3"/>
      <dgm:spPr/>
    </dgm:pt>
    <dgm:pt modelId="{8697D7E9-8C88-49E2-9323-785913FDD060}" type="pres">
      <dgm:prSet presAssocID="{49974408-41B0-4EF6-B079-CE8E01D7E42B}" presName="text" presStyleLbl="fgAcc0" presStyleIdx="0" presStyleCnt="3">
        <dgm:presLayoutVars>
          <dgm:chPref val="3"/>
        </dgm:presLayoutVars>
      </dgm:prSet>
      <dgm:spPr/>
    </dgm:pt>
    <dgm:pt modelId="{3C8B4EA3-E793-4582-A92A-9462628335D8}" type="pres">
      <dgm:prSet presAssocID="{49974408-41B0-4EF6-B079-CE8E01D7E42B}" presName="hierChild2" presStyleCnt="0"/>
      <dgm:spPr/>
    </dgm:pt>
    <dgm:pt modelId="{F338FA3D-9A95-437C-A9DF-157F42C9CE1D}" type="pres">
      <dgm:prSet presAssocID="{04C9AA7C-88CA-4FEF-B7C7-05E244178A40}" presName="hierRoot1" presStyleCnt="0"/>
      <dgm:spPr/>
    </dgm:pt>
    <dgm:pt modelId="{709185A1-5C55-4135-A412-0F9C7C713A60}" type="pres">
      <dgm:prSet presAssocID="{04C9AA7C-88CA-4FEF-B7C7-05E244178A40}" presName="composite" presStyleCnt="0"/>
      <dgm:spPr/>
    </dgm:pt>
    <dgm:pt modelId="{7480E277-607A-4BA3-A72B-B913A4222399}" type="pres">
      <dgm:prSet presAssocID="{04C9AA7C-88CA-4FEF-B7C7-05E244178A40}" presName="background" presStyleLbl="node0" presStyleIdx="1" presStyleCnt="3"/>
      <dgm:spPr/>
    </dgm:pt>
    <dgm:pt modelId="{455E21E5-5F76-4899-88B4-2DCB41AE3033}" type="pres">
      <dgm:prSet presAssocID="{04C9AA7C-88CA-4FEF-B7C7-05E244178A40}" presName="text" presStyleLbl="fgAcc0" presStyleIdx="1" presStyleCnt="3">
        <dgm:presLayoutVars>
          <dgm:chPref val="3"/>
        </dgm:presLayoutVars>
      </dgm:prSet>
      <dgm:spPr/>
    </dgm:pt>
    <dgm:pt modelId="{6490B465-053C-4D86-ADB1-6D329BAA24C9}" type="pres">
      <dgm:prSet presAssocID="{04C9AA7C-88CA-4FEF-B7C7-05E244178A40}" presName="hierChild2" presStyleCnt="0"/>
      <dgm:spPr/>
    </dgm:pt>
    <dgm:pt modelId="{D86189EC-8549-4EC4-9DB9-240EF4D135CC}" type="pres">
      <dgm:prSet presAssocID="{E9EECF37-F6B8-4A6C-9A57-3BD572DC8F62}" presName="hierRoot1" presStyleCnt="0"/>
      <dgm:spPr/>
    </dgm:pt>
    <dgm:pt modelId="{810DDB3F-D730-4D60-9021-CA12C7EC2896}" type="pres">
      <dgm:prSet presAssocID="{E9EECF37-F6B8-4A6C-9A57-3BD572DC8F62}" presName="composite" presStyleCnt="0"/>
      <dgm:spPr/>
    </dgm:pt>
    <dgm:pt modelId="{6DD32607-1010-4F62-B0D8-13F4804A75AD}" type="pres">
      <dgm:prSet presAssocID="{E9EECF37-F6B8-4A6C-9A57-3BD572DC8F62}" presName="background" presStyleLbl="node0" presStyleIdx="2" presStyleCnt="3"/>
      <dgm:spPr/>
    </dgm:pt>
    <dgm:pt modelId="{ECCC41BA-F9CF-445B-BF73-5E0472919B61}" type="pres">
      <dgm:prSet presAssocID="{E9EECF37-F6B8-4A6C-9A57-3BD572DC8F62}" presName="text" presStyleLbl="fgAcc0" presStyleIdx="2" presStyleCnt="3">
        <dgm:presLayoutVars>
          <dgm:chPref val="3"/>
        </dgm:presLayoutVars>
      </dgm:prSet>
      <dgm:spPr/>
    </dgm:pt>
    <dgm:pt modelId="{960555AB-B61D-4096-849B-E4B0210DEB89}" type="pres">
      <dgm:prSet presAssocID="{E9EECF37-F6B8-4A6C-9A57-3BD572DC8F62}" presName="hierChild2" presStyleCnt="0"/>
      <dgm:spPr/>
    </dgm:pt>
  </dgm:ptLst>
  <dgm:cxnLst>
    <dgm:cxn modelId="{FA7FF10F-DA9C-4D45-A606-AA585BC741A4}" srcId="{06A68A13-3D65-44E1-84F8-37EBE0EF19CB}" destId="{04C9AA7C-88CA-4FEF-B7C7-05E244178A40}" srcOrd="1" destOrd="0" parTransId="{5EFA6C7D-F07B-40E3-A8B7-7CC77A7DF708}" sibTransId="{70F4D08D-FFE3-4865-BFA2-E336B045FAA6}"/>
    <dgm:cxn modelId="{EFEE5A35-E71E-4A56-80B0-0FAD71BA8420}" type="presOf" srcId="{49974408-41B0-4EF6-B079-CE8E01D7E42B}" destId="{8697D7E9-8C88-49E2-9323-785913FDD060}" srcOrd="0" destOrd="0" presId="urn:microsoft.com/office/officeart/2005/8/layout/hierarchy1"/>
    <dgm:cxn modelId="{8DDB7285-1589-4A54-9FBF-2DF96A62D5FF}" srcId="{06A68A13-3D65-44E1-84F8-37EBE0EF19CB}" destId="{E9EECF37-F6B8-4A6C-9A57-3BD572DC8F62}" srcOrd="2" destOrd="0" parTransId="{E3A28283-1CC4-4962-A764-F06D46008C08}" sibTransId="{57313ECB-35BB-4B0F-8659-EE61F40FDA76}"/>
    <dgm:cxn modelId="{9BCE90B2-6641-481F-915D-87E3DDC374D9}" type="presOf" srcId="{E9EECF37-F6B8-4A6C-9A57-3BD572DC8F62}" destId="{ECCC41BA-F9CF-445B-BF73-5E0472919B61}" srcOrd="0" destOrd="0" presId="urn:microsoft.com/office/officeart/2005/8/layout/hierarchy1"/>
    <dgm:cxn modelId="{395FE5BA-C95B-4298-9A05-A321860E70F5}" srcId="{06A68A13-3D65-44E1-84F8-37EBE0EF19CB}" destId="{49974408-41B0-4EF6-B079-CE8E01D7E42B}" srcOrd="0" destOrd="0" parTransId="{7AE50351-064D-4D3C-8777-C1D1677D4548}" sibTransId="{C88C237D-2A51-4523-99BE-C356EE1BB00C}"/>
    <dgm:cxn modelId="{C0ABACFA-88BC-40D6-A59F-4107C1D0C6E0}" type="presOf" srcId="{04C9AA7C-88CA-4FEF-B7C7-05E244178A40}" destId="{455E21E5-5F76-4899-88B4-2DCB41AE3033}" srcOrd="0" destOrd="0" presId="urn:microsoft.com/office/officeart/2005/8/layout/hierarchy1"/>
    <dgm:cxn modelId="{6FE141FE-9203-4D0B-BC70-0AD7536AAAD0}" type="presOf" srcId="{06A68A13-3D65-44E1-84F8-37EBE0EF19CB}" destId="{A087DEBE-DED6-458E-869D-4A3ABFAF05C6}" srcOrd="0" destOrd="0" presId="urn:microsoft.com/office/officeart/2005/8/layout/hierarchy1"/>
    <dgm:cxn modelId="{9880B750-55ED-4C94-92ED-92F8FAFC1871}" type="presParOf" srcId="{A087DEBE-DED6-458E-869D-4A3ABFAF05C6}" destId="{601E62B3-0381-4C95-8983-F8C53A3D0919}" srcOrd="0" destOrd="0" presId="urn:microsoft.com/office/officeart/2005/8/layout/hierarchy1"/>
    <dgm:cxn modelId="{1719A256-F722-41D4-B618-330C33B925FC}" type="presParOf" srcId="{601E62B3-0381-4C95-8983-F8C53A3D0919}" destId="{998DA1F4-D6E6-42FF-94F5-7C6E7EE82EFD}" srcOrd="0" destOrd="0" presId="urn:microsoft.com/office/officeart/2005/8/layout/hierarchy1"/>
    <dgm:cxn modelId="{70BF57BA-6391-4F58-8F95-11FD8D709455}" type="presParOf" srcId="{998DA1F4-D6E6-42FF-94F5-7C6E7EE82EFD}" destId="{80021190-D82E-41E9-B7B1-8212031E0802}" srcOrd="0" destOrd="0" presId="urn:microsoft.com/office/officeart/2005/8/layout/hierarchy1"/>
    <dgm:cxn modelId="{600456FA-FB0E-4FAA-B06E-36487E5B231F}" type="presParOf" srcId="{998DA1F4-D6E6-42FF-94F5-7C6E7EE82EFD}" destId="{8697D7E9-8C88-49E2-9323-785913FDD060}" srcOrd="1" destOrd="0" presId="urn:microsoft.com/office/officeart/2005/8/layout/hierarchy1"/>
    <dgm:cxn modelId="{82ED6272-B8B7-44AD-B936-07F68F161879}" type="presParOf" srcId="{601E62B3-0381-4C95-8983-F8C53A3D0919}" destId="{3C8B4EA3-E793-4582-A92A-9462628335D8}" srcOrd="1" destOrd="0" presId="urn:microsoft.com/office/officeart/2005/8/layout/hierarchy1"/>
    <dgm:cxn modelId="{9C146D90-6046-47D2-8B20-E44EE194F15E}" type="presParOf" srcId="{A087DEBE-DED6-458E-869D-4A3ABFAF05C6}" destId="{F338FA3D-9A95-437C-A9DF-157F42C9CE1D}" srcOrd="1" destOrd="0" presId="urn:microsoft.com/office/officeart/2005/8/layout/hierarchy1"/>
    <dgm:cxn modelId="{9C51BAD3-F55F-430C-9001-B082D7905771}" type="presParOf" srcId="{F338FA3D-9A95-437C-A9DF-157F42C9CE1D}" destId="{709185A1-5C55-4135-A412-0F9C7C713A60}" srcOrd="0" destOrd="0" presId="urn:microsoft.com/office/officeart/2005/8/layout/hierarchy1"/>
    <dgm:cxn modelId="{428F41F7-BFB0-4713-AEB1-A22759308553}" type="presParOf" srcId="{709185A1-5C55-4135-A412-0F9C7C713A60}" destId="{7480E277-607A-4BA3-A72B-B913A4222399}" srcOrd="0" destOrd="0" presId="urn:microsoft.com/office/officeart/2005/8/layout/hierarchy1"/>
    <dgm:cxn modelId="{A942740F-8E3C-4BAA-B223-23910D9BC21B}" type="presParOf" srcId="{709185A1-5C55-4135-A412-0F9C7C713A60}" destId="{455E21E5-5F76-4899-88B4-2DCB41AE3033}" srcOrd="1" destOrd="0" presId="urn:microsoft.com/office/officeart/2005/8/layout/hierarchy1"/>
    <dgm:cxn modelId="{8D4EDF22-0772-470E-8AA1-61A02351DF63}" type="presParOf" srcId="{F338FA3D-9A95-437C-A9DF-157F42C9CE1D}" destId="{6490B465-053C-4D86-ADB1-6D329BAA24C9}" srcOrd="1" destOrd="0" presId="urn:microsoft.com/office/officeart/2005/8/layout/hierarchy1"/>
    <dgm:cxn modelId="{4A1496A8-606D-4F12-A010-DFF33F5E1D17}" type="presParOf" srcId="{A087DEBE-DED6-458E-869D-4A3ABFAF05C6}" destId="{D86189EC-8549-4EC4-9DB9-240EF4D135CC}" srcOrd="2" destOrd="0" presId="urn:microsoft.com/office/officeart/2005/8/layout/hierarchy1"/>
    <dgm:cxn modelId="{8EACC81A-93E2-4DF2-960F-355A88B7E7C2}" type="presParOf" srcId="{D86189EC-8549-4EC4-9DB9-240EF4D135CC}" destId="{810DDB3F-D730-4D60-9021-CA12C7EC2896}" srcOrd="0" destOrd="0" presId="urn:microsoft.com/office/officeart/2005/8/layout/hierarchy1"/>
    <dgm:cxn modelId="{8EBB2451-04C5-4DA1-9F49-4393C01F5C21}" type="presParOf" srcId="{810DDB3F-D730-4D60-9021-CA12C7EC2896}" destId="{6DD32607-1010-4F62-B0D8-13F4804A75AD}" srcOrd="0" destOrd="0" presId="urn:microsoft.com/office/officeart/2005/8/layout/hierarchy1"/>
    <dgm:cxn modelId="{DDAB4C9A-B0BA-40BD-9B7B-B2A15FDCD3C6}" type="presParOf" srcId="{810DDB3F-D730-4D60-9021-CA12C7EC2896}" destId="{ECCC41BA-F9CF-445B-BF73-5E0472919B61}" srcOrd="1" destOrd="0" presId="urn:microsoft.com/office/officeart/2005/8/layout/hierarchy1"/>
    <dgm:cxn modelId="{E4944FDF-7FF3-4A40-AEC7-ADAEF8FE1178}" type="presParOf" srcId="{D86189EC-8549-4EC4-9DB9-240EF4D135CC}" destId="{960555AB-B61D-4096-849B-E4B0210DEB8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F2382D-F6D9-499A-A30F-72F965C863C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1A9B69B-B8F1-4A7E-8AF3-60D24D619494}">
      <dgm:prSet custT="1"/>
      <dgm:spPr/>
      <dgm:t>
        <a:bodyPr/>
        <a:lstStyle/>
        <a:p>
          <a:r>
            <a:rPr lang="en-US" sz="2000" dirty="0"/>
            <a:t>10 items: Administered in an interview format</a:t>
          </a:r>
        </a:p>
      </dgm:t>
    </dgm:pt>
    <dgm:pt modelId="{B3558AFE-1D6B-4721-9981-207BF564D422}" type="parTrans" cxnId="{76EB6FF7-2E24-4289-B3DA-43E73E327EFC}">
      <dgm:prSet/>
      <dgm:spPr/>
      <dgm:t>
        <a:bodyPr/>
        <a:lstStyle/>
        <a:p>
          <a:endParaRPr lang="en-US" sz="2000"/>
        </a:p>
      </dgm:t>
    </dgm:pt>
    <dgm:pt modelId="{90C58DDE-4531-4EE7-AF7E-9D44C6E5299B}" type="sibTrans" cxnId="{76EB6FF7-2E24-4289-B3DA-43E73E327EFC}">
      <dgm:prSet/>
      <dgm:spPr/>
      <dgm:t>
        <a:bodyPr/>
        <a:lstStyle/>
        <a:p>
          <a:endParaRPr lang="en-US" sz="2000"/>
        </a:p>
      </dgm:t>
    </dgm:pt>
    <dgm:pt modelId="{C0A26FF0-EBC2-4C9F-9A9B-584074B4744A}">
      <dgm:prSet custT="1"/>
      <dgm:spPr/>
      <dgm:t>
        <a:bodyPr/>
        <a:lstStyle/>
        <a:p>
          <a:r>
            <a:rPr lang="en-US" sz="2000"/>
            <a:t>Multiple choice</a:t>
          </a:r>
        </a:p>
      </dgm:t>
    </dgm:pt>
    <dgm:pt modelId="{04528119-4742-4FAF-AC51-BAF276C5C30C}" type="parTrans" cxnId="{6C7EF2F5-8BCC-4903-A34B-DD51772EEE85}">
      <dgm:prSet/>
      <dgm:spPr/>
      <dgm:t>
        <a:bodyPr/>
        <a:lstStyle/>
        <a:p>
          <a:endParaRPr lang="en-US" sz="2000"/>
        </a:p>
      </dgm:t>
    </dgm:pt>
    <dgm:pt modelId="{A0EC74E0-28A5-485C-8B0C-70E9CC7C3922}" type="sibTrans" cxnId="{6C7EF2F5-8BCC-4903-A34B-DD51772EEE85}">
      <dgm:prSet/>
      <dgm:spPr/>
      <dgm:t>
        <a:bodyPr/>
        <a:lstStyle/>
        <a:p>
          <a:endParaRPr lang="en-US" sz="2000"/>
        </a:p>
      </dgm:t>
    </dgm:pt>
    <dgm:pt modelId="{DB1AE4D1-D63E-49F2-86B9-4F2BC01D0F27}">
      <dgm:prSet custT="1"/>
      <dgm:spPr/>
      <dgm:t>
        <a:bodyPr/>
        <a:lstStyle/>
        <a:p>
          <a:r>
            <a:rPr lang="en-US" sz="2000"/>
            <a:t>Focuses on the 4 intellectual factors and potential for undue influence</a:t>
          </a:r>
        </a:p>
      </dgm:t>
    </dgm:pt>
    <dgm:pt modelId="{8CA7D600-8CA6-4153-979D-1A7F847439B8}" type="parTrans" cxnId="{9E5C9AD1-1D0E-4814-8FD2-0AABE35ED080}">
      <dgm:prSet/>
      <dgm:spPr/>
      <dgm:t>
        <a:bodyPr/>
        <a:lstStyle/>
        <a:p>
          <a:endParaRPr lang="en-US" sz="2000"/>
        </a:p>
      </dgm:t>
    </dgm:pt>
    <dgm:pt modelId="{09B766A9-2038-428D-8DF5-FBD315BA076E}" type="sibTrans" cxnId="{9E5C9AD1-1D0E-4814-8FD2-0AABE35ED080}">
      <dgm:prSet/>
      <dgm:spPr/>
      <dgm:t>
        <a:bodyPr/>
        <a:lstStyle/>
        <a:p>
          <a:endParaRPr lang="en-US" sz="2000"/>
        </a:p>
      </dgm:t>
    </dgm:pt>
    <dgm:pt modelId="{6830B3A8-3DE5-4B59-8AD4-E7B27CE627F7}">
      <dgm:prSet custT="1"/>
      <dgm:spPr/>
      <dgm:t>
        <a:bodyPr/>
        <a:lstStyle/>
        <a:p>
          <a:r>
            <a:rPr lang="en-US" sz="2000" dirty="0"/>
            <a:t>Professional does the rating on each item and does not just record older adult’s responses</a:t>
          </a:r>
        </a:p>
      </dgm:t>
    </dgm:pt>
    <dgm:pt modelId="{37EAD764-9AB4-44F0-9E1E-D4680EAC6988}" type="parTrans" cxnId="{C950E2B0-82F4-49D0-98D0-8ADC828504B4}">
      <dgm:prSet/>
      <dgm:spPr/>
      <dgm:t>
        <a:bodyPr/>
        <a:lstStyle/>
        <a:p>
          <a:endParaRPr lang="en-US" sz="2000"/>
        </a:p>
      </dgm:t>
    </dgm:pt>
    <dgm:pt modelId="{1F80C7DB-12C6-435D-8C2D-09EC23A8FF72}" type="sibTrans" cxnId="{C950E2B0-82F4-49D0-98D0-8ADC828504B4}">
      <dgm:prSet/>
      <dgm:spPr/>
      <dgm:t>
        <a:bodyPr/>
        <a:lstStyle/>
        <a:p>
          <a:endParaRPr lang="en-US" sz="2000"/>
        </a:p>
      </dgm:t>
    </dgm:pt>
    <dgm:pt modelId="{19085AA0-8B13-4CAF-98A1-71656012087F}">
      <dgm:prSet custT="1"/>
      <dgm:spPr/>
      <dgm:t>
        <a:bodyPr/>
        <a:lstStyle/>
        <a:p>
          <a:r>
            <a:rPr lang="en-US" sz="2000" dirty="0"/>
            <a:t>Overall judgment score based in part on don’t know or inaccurate responses</a:t>
          </a:r>
        </a:p>
      </dgm:t>
    </dgm:pt>
    <dgm:pt modelId="{56DE4C02-D0F2-4BDA-8EFD-9EF5584F34D5}" type="parTrans" cxnId="{6F4F4B64-D614-4035-9AEC-F12508605F09}">
      <dgm:prSet/>
      <dgm:spPr/>
      <dgm:t>
        <a:bodyPr/>
        <a:lstStyle/>
        <a:p>
          <a:endParaRPr lang="en-US" sz="2000"/>
        </a:p>
      </dgm:t>
    </dgm:pt>
    <dgm:pt modelId="{1A05571E-20E4-41BD-94FC-9AB50F7E9833}" type="sibTrans" cxnId="{6F4F4B64-D614-4035-9AEC-F12508605F09}">
      <dgm:prSet/>
      <dgm:spPr/>
      <dgm:t>
        <a:bodyPr/>
        <a:lstStyle/>
        <a:p>
          <a:endParaRPr lang="en-US" sz="2000"/>
        </a:p>
      </dgm:t>
    </dgm:pt>
    <dgm:pt modelId="{473B68EB-8DCD-4181-AFF8-B5C8E6943367}" type="pres">
      <dgm:prSet presAssocID="{7AF2382D-F6D9-499A-A30F-72F965C863CA}" presName="diagram" presStyleCnt="0">
        <dgm:presLayoutVars>
          <dgm:dir/>
          <dgm:resizeHandles val="exact"/>
        </dgm:presLayoutVars>
      </dgm:prSet>
      <dgm:spPr/>
    </dgm:pt>
    <dgm:pt modelId="{659720F6-DA2E-4302-8A45-E5F073A86402}" type="pres">
      <dgm:prSet presAssocID="{31A9B69B-B8F1-4A7E-8AF3-60D24D619494}" presName="node" presStyleLbl="node1" presStyleIdx="0" presStyleCnt="5">
        <dgm:presLayoutVars>
          <dgm:bulletEnabled val="1"/>
        </dgm:presLayoutVars>
      </dgm:prSet>
      <dgm:spPr/>
    </dgm:pt>
    <dgm:pt modelId="{52B5B918-FA0D-4340-BA97-0E268F986CE4}" type="pres">
      <dgm:prSet presAssocID="{90C58DDE-4531-4EE7-AF7E-9D44C6E5299B}" presName="sibTrans" presStyleCnt="0"/>
      <dgm:spPr/>
    </dgm:pt>
    <dgm:pt modelId="{F021F6B5-DD72-41A5-981F-5420D685F802}" type="pres">
      <dgm:prSet presAssocID="{C0A26FF0-EBC2-4C9F-9A9B-584074B4744A}" presName="node" presStyleLbl="node1" presStyleIdx="1" presStyleCnt="5">
        <dgm:presLayoutVars>
          <dgm:bulletEnabled val="1"/>
        </dgm:presLayoutVars>
      </dgm:prSet>
      <dgm:spPr/>
    </dgm:pt>
    <dgm:pt modelId="{9453C74A-9BFD-4866-87EA-EC158F9D704B}" type="pres">
      <dgm:prSet presAssocID="{A0EC74E0-28A5-485C-8B0C-70E9CC7C3922}" presName="sibTrans" presStyleCnt="0"/>
      <dgm:spPr/>
    </dgm:pt>
    <dgm:pt modelId="{C7636890-C4FB-4ACF-AC5C-DB4A612C2D73}" type="pres">
      <dgm:prSet presAssocID="{DB1AE4D1-D63E-49F2-86B9-4F2BC01D0F27}" presName="node" presStyleLbl="node1" presStyleIdx="2" presStyleCnt="5">
        <dgm:presLayoutVars>
          <dgm:bulletEnabled val="1"/>
        </dgm:presLayoutVars>
      </dgm:prSet>
      <dgm:spPr/>
    </dgm:pt>
    <dgm:pt modelId="{5710F005-3D32-4553-AB80-99E1809866FC}" type="pres">
      <dgm:prSet presAssocID="{09B766A9-2038-428D-8DF5-FBD315BA076E}" presName="sibTrans" presStyleCnt="0"/>
      <dgm:spPr/>
    </dgm:pt>
    <dgm:pt modelId="{33F81CA0-068F-42AC-8ADD-27B535C1D85E}" type="pres">
      <dgm:prSet presAssocID="{6830B3A8-3DE5-4B59-8AD4-E7B27CE627F7}" presName="node" presStyleLbl="node1" presStyleIdx="3" presStyleCnt="5">
        <dgm:presLayoutVars>
          <dgm:bulletEnabled val="1"/>
        </dgm:presLayoutVars>
      </dgm:prSet>
      <dgm:spPr/>
    </dgm:pt>
    <dgm:pt modelId="{54F4F6D6-CD89-4E63-9561-A28FB34D1201}" type="pres">
      <dgm:prSet presAssocID="{1F80C7DB-12C6-435D-8C2D-09EC23A8FF72}" presName="sibTrans" presStyleCnt="0"/>
      <dgm:spPr/>
    </dgm:pt>
    <dgm:pt modelId="{DE0ADAC6-DE67-4190-A1A5-974262B11133}" type="pres">
      <dgm:prSet presAssocID="{19085AA0-8B13-4CAF-98A1-71656012087F}" presName="node" presStyleLbl="node1" presStyleIdx="4" presStyleCnt="5">
        <dgm:presLayoutVars>
          <dgm:bulletEnabled val="1"/>
        </dgm:presLayoutVars>
      </dgm:prSet>
      <dgm:spPr/>
    </dgm:pt>
  </dgm:ptLst>
  <dgm:cxnLst>
    <dgm:cxn modelId="{29498801-FC85-4846-9A3B-30669CA40051}" type="presOf" srcId="{DB1AE4D1-D63E-49F2-86B9-4F2BC01D0F27}" destId="{C7636890-C4FB-4ACF-AC5C-DB4A612C2D73}" srcOrd="0" destOrd="0" presId="urn:microsoft.com/office/officeart/2005/8/layout/default"/>
    <dgm:cxn modelId="{BCEBE316-07E1-4650-8611-664CEAF9FF29}" type="presOf" srcId="{31A9B69B-B8F1-4A7E-8AF3-60D24D619494}" destId="{659720F6-DA2E-4302-8A45-E5F073A86402}" srcOrd="0" destOrd="0" presId="urn:microsoft.com/office/officeart/2005/8/layout/default"/>
    <dgm:cxn modelId="{44392C1A-33E0-4032-83BB-15085979818C}" type="presOf" srcId="{6830B3A8-3DE5-4B59-8AD4-E7B27CE627F7}" destId="{33F81CA0-068F-42AC-8ADD-27B535C1D85E}" srcOrd="0" destOrd="0" presId="urn:microsoft.com/office/officeart/2005/8/layout/default"/>
    <dgm:cxn modelId="{6F4F4B64-D614-4035-9AEC-F12508605F09}" srcId="{7AF2382D-F6D9-499A-A30F-72F965C863CA}" destId="{19085AA0-8B13-4CAF-98A1-71656012087F}" srcOrd="4" destOrd="0" parTransId="{56DE4C02-D0F2-4BDA-8EFD-9EF5584F34D5}" sibTransId="{1A05571E-20E4-41BD-94FC-9AB50F7E9833}"/>
    <dgm:cxn modelId="{F7308645-00F5-4123-85B6-9811E95B2E59}" type="presOf" srcId="{7AF2382D-F6D9-499A-A30F-72F965C863CA}" destId="{473B68EB-8DCD-4181-AFF8-B5C8E6943367}" srcOrd="0" destOrd="0" presId="urn:microsoft.com/office/officeart/2005/8/layout/default"/>
    <dgm:cxn modelId="{0BBBD348-FA7F-4045-BFDC-8469F744CEDC}" type="presOf" srcId="{C0A26FF0-EBC2-4C9F-9A9B-584074B4744A}" destId="{F021F6B5-DD72-41A5-981F-5420D685F802}" srcOrd="0" destOrd="0" presId="urn:microsoft.com/office/officeart/2005/8/layout/default"/>
    <dgm:cxn modelId="{04CA92A5-212E-4A2A-9B8B-A4076EC3D626}" type="presOf" srcId="{19085AA0-8B13-4CAF-98A1-71656012087F}" destId="{DE0ADAC6-DE67-4190-A1A5-974262B11133}" srcOrd="0" destOrd="0" presId="urn:microsoft.com/office/officeart/2005/8/layout/default"/>
    <dgm:cxn modelId="{C950E2B0-82F4-49D0-98D0-8ADC828504B4}" srcId="{7AF2382D-F6D9-499A-A30F-72F965C863CA}" destId="{6830B3A8-3DE5-4B59-8AD4-E7B27CE627F7}" srcOrd="3" destOrd="0" parTransId="{37EAD764-9AB4-44F0-9E1E-D4680EAC6988}" sibTransId="{1F80C7DB-12C6-435D-8C2D-09EC23A8FF72}"/>
    <dgm:cxn modelId="{9E5C9AD1-1D0E-4814-8FD2-0AABE35ED080}" srcId="{7AF2382D-F6D9-499A-A30F-72F965C863CA}" destId="{DB1AE4D1-D63E-49F2-86B9-4F2BC01D0F27}" srcOrd="2" destOrd="0" parTransId="{8CA7D600-8CA6-4153-979D-1A7F847439B8}" sibTransId="{09B766A9-2038-428D-8DF5-FBD315BA076E}"/>
    <dgm:cxn modelId="{6C7EF2F5-8BCC-4903-A34B-DD51772EEE85}" srcId="{7AF2382D-F6D9-499A-A30F-72F965C863CA}" destId="{C0A26FF0-EBC2-4C9F-9A9B-584074B4744A}" srcOrd="1" destOrd="0" parTransId="{04528119-4742-4FAF-AC51-BAF276C5C30C}" sibTransId="{A0EC74E0-28A5-485C-8B0C-70E9CC7C3922}"/>
    <dgm:cxn modelId="{76EB6FF7-2E24-4289-B3DA-43E73E327EFC}" srcId="{7AF2382D-F6D9-499A-A30F-72F965C863CA}" destId="{31A9B69B-B8F1-4A7E-8AF3-60D24D619494}" srcOrd="0" destOrd="0" parTransId="{B3558AFE-1D6B-4721-9981-207BF564D422}" sibTransId="{90C58DDE-4531-4EE7-AF7E-9D44C6E5299B}"/>
    <dgm:cxn modelId="{53EE661F-7A64-43F9-A5E7-FE7B003F39B2}" type="presParOf" srcId="{473B68EB-8DCD-4181-AFF8-B5C8E6943367}" destId="{659720F6-DA2E-4302-8A45-E5F073A86402}" srcOrd="0" destOrd="0" presId="urn:microsoft.com/office/officeart/2005/8/layout/default"/>
    <dgm:cxn modelId="{B3AF57C4-E4D9-4512-A1E8-A718864C18F9}" type="presParOf" srcId="{473B68EB-8DCD-4181-AFF8-B5C8E6943367}" destId="{52B5B918-FA0D-4340-BA97-0E268F986CE4}" srcOrd="1" destOrd="0" presId="urn:microsoft.com/office/officeart/2005/8/layout/default"/>
    <dgm:cxn modelId="{36D7056F-A77B-4A6C-9568-543C77001006}" type="presParOf" srcId="{473B68EB-8DCD-4181-AFF8-B5C8E6943367}" destId="{F021F6B5-DD72-41A5-981F-5420D685F802}" srcOrd="2" destOrd="0" presId="urn:microsoft.com/office/officeart/2005/8/layout/default"/>
    <dgm:cxn modelId="{7FEF70F7-2F5E-47EC-BA31-43DF078776AE}" type="presParOf" srcId="{473B68EB-8DCD-4181-AFF8-B5C8E6943367}" destId="{9453C74A-9BFD-4866-87EA-EC158F9D704B}" srcOrd="3" destOrd="0" presId="urn:microsoft.com/office/officeart/2005/8/layout/default"/>
    <dgm:cxn modelId="{69D83519-291F-46A1-B633-22C0048F676D}" type="presParOf" srcId="{473B68EB-8DCD-4181-AFF8-B5C8E6943367}" destId="{C7636890-C4FB-4ACF-AC5C-DB4A612C2D73}" srcOrd="4" destOrd="0" presId="urn:microsoft.com/office/officeart/2005/8/layout/default"/>
    <dgm:cxn modelId="{306D7975-D992-42D4-AC60-D1BA4DE37F32}" type="presParOf" srcId="{473B68EB-8DCD-4181-AFF8-B5C8E6943367}" destId="{5710F005-3D32-4553-AB80-99E1809866FC}" srcOrd="5" destOrd="0" presId="urn:microsoft.com/office/officeart/2005/8/layout/default"/>
    <dgm:cxn modelId="{FC687981-640C-4613-A4D6-A81DAB397D87}" type="presParOf" srcId="{473B68EB-8DCD-4181-AFF8-B5C8E6943367}" destId="{33F81CA0-068F-42AC-8ADD-27B535C1D85E}" srcOrd="6" destOrd="0" presId="urn:microsoft.com/office/officeart/2005/8/layout/default"/>
    <dgm:cxn modelId="{218F6FAC-D708-4A52-83BC-8AF95D8A3960}" type="presParOf" srcId="{473B68EB-8DCD-4181-AFF8-B5C8E6943367}" destId="{54F4F6D6-CD89-4E63-9561-A28FB34D1201}" srcOrd="7" destOrd="0" presId="urn:microsoft.com/office/officeart/2005/8/layout/default"/>
    <dgm:cxn modelId="{28DC5A8C-6398-47BB-ACBC-299A0DD4CF87}" type="presParOf" srcId="{473B68EB-8DCD-4181-AFF8-B5C8E6943367}" destId="{DE0ADAC6-DE67-4190-A1A5-974262B1113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00618B-4C86-4D24-AE6F-382BB2E883B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3239764-04A1-4AC5-89AC-8A515A260ECB}">
      <dgm:prSet phldrT="[Text]"/>
      <dgm:spPr/>
      <dgm:t>
        <a:bodyPr/>
        <a:lstStyle/>
        <a:p>
          <a:r>
            <a:rPr lang="en-US" dirty="0"/>
            <a:t>1 </a:t>
          </a:r>
        </a:p>
      </dgm:t>
    </dgm:pt>
    <dgm:pt modelId="{E936E22D-A16F-4B4F-8998-38BA0A0726B1}" type="parTrans" cxnId="{ECDBEB89-8C36-401F-9C2B-1149E56F9300}">
      <dgm:prSet/>
      <dgm:spPr/>
      <dgm:t>
        <a:bodyPr/>
        <a:lstStyle/>
        <a:p>
          <a:endParaRPr lang="en-US"/>
        </a:p>
      </dgm:t>
    </dgm:pt>
    <dgm:pt modelId="{032AEDE5-CDA4-4231-BDFC-4AE837067E95}" type="sibTrans" cxnId="{ECDBEB89-8C36-401F-9C2B-1149E56F9300}">
      <dgm:prSet/>
      <dgm:spPr/>
      <dgm:t>
        <a:bodyPr/>
        <a:lstStyle/>
        <a:p>
          <a:endParaRPr lang="en-US"/>
        </a:p>
      </dgm:t>
    </dgm:pt>
    <dgm:pt modelId="{80E52890-390C-4110-BBBC-CF186C566ECD}">
      <dgm:prSet phldrT="[Text]"/>
      <dgm:spPr/>
      <dgm:t>
        <a:bodyPr/>
        <a:lstStyle/>
        <a:p>
          <a:r>
            <a:rPr lang="en-US" dirty="0">
              <a:latin typeface="Arial" panose="020B0604020202020204" pitchFamily="34" charset="0"/>
              <a:cs typeface="Arial" panose="020B0604020202020204" pitchFamily="34" charset="0"/>
            </a:rPr>
            <a:t>Awareness</a:t>
          </a:r>
        </a:p>
      </dgm:t>
    </dgm:pt>
    <dgm:pt modelId="{AE9FB967-ED33-4479-B513-F92CFE209168}" type="parTrans" cxnId="{665620F2-8B7D-43DE-A407-1DE91886491E}">
      <dgm:prSet/>
      <dgm:spPr/>
      <dgm:t>
        <a:bodyPr/>
        <a:lstStyle/>
        <a:p>
          <a:endParaRPr lang="en-US"/>
        </a:p>
      </dgm:t>
    </dgm:pt>
    <dgm:pt modelId="{B6CAE933-A2F4-42C1-91F0-46D21251FAFA}" type="sibTrans" cxnId="{665620F2-8B7D-43DE-A407-1DE91886491E}">
      <dgm:prSet/>
      <dgm:spPr/>
      <dgm:t>
        <a:bodyPr/>
        <a:lstStyle/>
        <a:p>
          <a:endParaRPr lang="en-US"/>
        </a:p>
      </dgm:t>
    </dgm:pt>
    <dgm:pt modelId="{3AEED743-3AF7-4B3C-9E22-2C63E38DA889}">
      <dgm:prSet phldrT="[Text]"/>
      <dgm:spPr/>
      <dgm:t>
        <a:bodyPr/>
        <a:lstStyle/>
        <a:p>
          <a:r>
            <a:rPr lang="en-US" dirty="0"/>
            <a:t>2 </a:t>
          </a:r>
        </a:p>
      </dgm:t>
    </dgm:pt>
    <dgm:pt modelId="{E6985136-7D9F-40C9-9C06-90190232C3A6}" type="parTrans" cxnId="{E075A2B6-CEB6-43FA-B719-FDD0938D536E}">
      <dgm:prSet/>
      <dgm:spPr/>
      <dgm:t>
        <a:bodyPr/>
        <a:lstStyle/>
        <a:p>
          <a:endParaRPr lang="en-US"/>
        </a:p>
      </dgm:t>
    </dgm:pt>
    <dgm:pt modelId="{B041E8D5-8DA5-44FC-BC1E-D8852803D1A1}" type="sibTrans" cxnId="{E075A2B6-CEB6-43FA-B719-FDD0938D536E}">
      <dgm:prSet/>
      <dgm:spPr/>
      <dgm:t>
        <a:bodyPr/>
        <a:lstStyle/>
        <a:p>
          <a:endParaRPr lang="en-US"/>
        </a:p>
      </dgm:t>
    </dgm:pt>
    <dgm:pt modelId="{E3D29B6E-3EA1-4678-AC14-2D55A3221D2E}">
      <dgm:prSet phldrT="[Text]"/>
      <dgm:spPr/>
      <dgm:t>
        <a:bodyPr/>
        <a:lstStyle/>
        <a:p>
          <a:r>
            <a:rPr lang="en-US" b="0" dirty="0">
              <a:latin typeface="Arial" panose="020B0604020202020204" pitchFamily="34" charset="0"/>
              <a:cs typeface="Arial" panose="020B0604020202020204" pitchFamily="34" charset="0"/>
            </a:rPr>
            <a:t>Training</a:t>
          </a:r>
        </a:p>
      </dgm:t>
    </dgm:pt>
    <dgm:pt modelId="{9851B05F-3468-48AA-8A70-57BFA77A613B}" type="parTrans" cxnId="{2299181D-905F-4C07-8A8D-F2C668206C8E}">
      <dgm:prSet/>
      <dgm:spPr/>
      <dgm:t>
        <a:bodyPr/>
        <a:lstStyle/>
        <a:p>
          <a:endParaRPr lang="en-US"/>
        </a:p>
      </dgm:t>
    </dgm:pt>
    <dgm:pt modelId="{6DAEE6C1-DB7D-4542-A555-E753C3F13457}" type="sibTrans" cxnId="{2299181D-905F-4C07-8A8D-F2C668206C8E}">
      <dgm:prSet/>
      <dgm:spPr/>
      <dgm:t>
        <a:bodyPr/>
        <a:lstStyle/>
        <a:p>
          <a:endParaRPr lang="en-US"/>
        </a:p>
      </dgm:t>
    </dgm:pt>
    <dgm:pt modelId="{256728F8-72FD-4584-A60D-29EE6CF09A6F}">
      <dgm:prSet phldrT="[Text]"/>
      <dgm:spPr/>
      <dgm:t>
        <a:bodyPr/>
        <a:lstStyle/>
        <a:p>
          <a:r>
            <a:rPr lang="en-US" dirty="0"/>
            <a:t>3</a:t>
          </a:r>
        </a:p>
      </dgm:t>
    </dgm:pt>
    <dgm:pt modelId="{CEF7EC6D-12D1-457D-9056-878B03026929}" type="parTrans" cxnId="{B50438FF-CB24-441E-96D4-3B2F1566C203}">
      <dgm:prSet/>
      <dgm:spPr/>
      <dgm:t>
        <a:bodyPr/>
        <a:lstStyle/>
        <a:p>
          <a:endParaRPr lang="en-US"/>
        </a:p>
      </dgm:t>
    </dgm:pt>
    <dgm:pt modelId="{E95243EE-732D-456D-AF81-A75FBFB06FD4}" type="sibTrans" cxnId="{B50438FF-CB24-441E-96D4-3B2F1566C203}">
      <dgm:prSet/>
      <dgm:spPr/>
      <dgm:t>
        <a:bodyPr/>
        <a:lstStyle/>
        <a:p>
          <a:endParaRPr lang="en-US"/>
        </a:p>
      </dgm:t>
    </dgm:pt>
    <dgm:pt modelId="{54A4EE29-9EAB-48F5-9E57-3DD9D12F9FED}">
      <dgm:prSet phldrT="[Text]"/>
      <dgm:spPr/>
      <dgm:t>
        <a:bodyPr/>
        <a:lstStyle/>
        <a:p>
          <a:r>
            <a:rPr lang="en-US" dirty="0">
              <a:latin typeface="Arial" panose="020B0604020202020204" pitchFamily="34" charset="0"/>
              <a:cs typeface="Arial" panose="020B0604020202020204" pitchFamily="34" charset="0"/>
            </a:rPr>
            <a:t>Implementation</a:t>
          </a:r>
        </a:p>
      </dgm:t>
    </dgm:pt>
    <dgm:pt modelId="{943DFDD6-969B-4C9F-A6D3-7F9B4788CD6E}" type="parTrans" cxnId="{E3F33661-5BF1-4AA8-B52B-9C0D5DC9F993}">
      <dgm:prSet/>
      <dgm:spPr/>
      <dgm:t>
        <a:bodyPr/>
        <a:lstStyle/>
        <a:p>
          <a:endParaRPr lang="en-US"/>
        </a:p>
      </dgm:t>
    </dgm:pt>
    <dgm:pt modelId="{A1194718-7FE4-428B-A806-FB9CF81ABA8B}" type="sibTrans" cxnId="{E3F33661-5BF1-4AA8-B52B-9C0D5DC9F993}">
      <dgm:prSet/>
      <dgm:spPr/>
      <dgm:t>
        <a:bodyPr/>
        <a:lstStyle/>
        <a:p>
          <a:endParaRPr lang="en-US"/>
        </a:p>
      </dgm:t>
    </dgm:pt>
    <dgm:pt modelId="{5AC49C37-4AC6-4AD4-BE41-979AFBC163ED}" type="pres">
      <dgm:prSet presAssocID="{DC00618B-4C86-4D24-AE6F-382BB2E883B7}" presName="linearFlow" presStyleCnt="0">
        <dgm:presLayoutVars>
          <dgm:dir/>
          <dgm:animLvl val="lvl"/>
          <dgm:resizeHandles val="exact"/>
        </dgm:presLayoutVars>
      </dgm:prSet>
      <dgm:spPr/>
    </dgm:pt>
    <dgm:pt modelId="{13C37DA1-0DD5-49CA-BEA4-C198817575AF}" type="pres">
      <dgm:prSet presAssocID="{A3239764-04A1-4AC5-89AC-8A515A260ECB}" presName="composite" presStyleCnt="0"/>
      <dgm:spPr/>
    </dgm:pt>
    <dgm:pt modelId="{D5E0344C-0778-4AD2-A122-651AEDEDB140}" type="pres">
      <dgm:prSet presAssocID="{A3239764-04A1-4AC5-89AC-8A515A260ECB}" presName="parentText" presStyleLbl="alignNode1" presStyleIdx="0" presStyleCnt="3">
        <dgm:presLayoutVars>
          <dgm:chMax val="1"/>
          <dgm:bulletEnabled val="1"/>
        </dgm:presLayoutVars>
      </dgm:prSet>
      <dgm:spPr/>
    </dgm:pt>
    <dgm:pt modelId="{01B9F83B-0587-41D2-A0F7-F7E4875C1A6F}" type="pres">
      <dgm:prSet presAssocID="{A3239764-04A1-4AC5-89AC-8A515A260ECB}" presName="descendantText" presStyleLbl="alignAcc1" presStyleIdx="0" presStyleCnt="3">
        <dgm:presLayoutVars>
          <dgm:bulletEnabled val="1"/>
        </dgm:presLayoutVars>
      </dgm:prSet>
      <dgm:spPr/>
    </dgm:pt>
    <dgm:pt modelId="{6F0D1F66-55BA-48BC-8074-B8D99B7F28CE}" type="pres">
      <dgm:prSet presAssocID="{032AEDE5-CDA4-4231-BDFC-4AE837067E95}" presName="sp" presStyleCnt="0"/>
      <dgm:spPr/>
    </dgm:pt>
    <dgm:pt modelId="{0389B7FC-2D1F-4528-9568-E5706B04A9CE}" type="pres">
      <dgm:prSet presAssocID="{3AEED743-3AF7-4B3C-9E22-2C63E38DA889}" presName="composite" presStyleCnt="0"/>
      <dgm:spPr/>
    </dgm:pt>
    <dgm:pt modelId="{C2FD4F9A-9360-427C-B7C3-09EEA1549468}" type="pres">
      <dgm:prSet presAssocID="{3AEED743-3AF7-4B3C-9E22-2C63E38DA889}" presName="parentText" presStyleLbl="alignNode1" presStyleIdx="1" presStyleCnt="3">
        <dgm:presLayoutVars>
          <dgm:chMax val="1"/>
          <dgm:bulletEnabled val="1"/>
        </dgm:presLayoutVars>
      </dgm:prSet>
      <dgm:spPr/>
    </dgm:pt>
    <dgm:pt modelId="{A3597ED5-8095-489A-866E-AE7B7A9FF624}" type="pres">
      <dgm:prSet presAssocID="{3AEED743-3AF7-4B3C-9E22-2C63E38DA889}" presName="descendantText" presStyleLbl="alignAcc1" presStyleIdx="1" presStyleCnt="3">
        <dgm:presLayoutVars>
          <dgm:bulletEnabled val="1"/>
        </dgm:presLayoutVars>
      </dgm:prSet>
      <dgm:spPr/>
    </dgm:pt>
    <dgm:pt modelId="{1DDBD32A-D55D-47A8-B50B-3E372844C701}" type="pres">
      <dgm:prSet presAssocID="{B041E8D5-8DA5-44FC-BC1E-D8852803D1A1}" presName="sp" presStyleCnt="0"/>
      <dgm:spPr/>
    </dgm:pt>
    <dgm:pt modelId="{32970149-A5E8-4EBC-B7EF-40A3C63D85BD}" type="pres">
      <dgm:prSet presAssocID="{256728F8-72FD-4584-A60D-29EE6CF09A6F}" presName="composite" presStyleCnt="0"/>
      <dgm:spPr/>
    </dgm:pt>
    <dgm:pt modelId="{2B4C558E-EDB6-4C7B-B16C-84C04167952E}" type="pres">
      <dgm:prSet presAssocID="{256728F8-72FD-4584-A60D-29EE6CF09A6F}" presName="parentText" presStyleLbl="alignNode1" presStyleIdx="2" presStyleCnt="3">
        <dgm:presLayoutVars>
          <dgm:chMax val="1"/>
          <dgm:bulletEnabled val="1"/>
        </dgm:presLayoutVars>
      </dgm:prSet>
      <dgm:spPr/>
    </dgm:pt>
    <dgm:pt modelId="{B0C1D53F-74B4-4C6A-B179-B0E0D658E5AB}" type="pres">
      <dgm:prSet presAssocID="{256728F8-72FD-4584-A60D-29EE6CF09A6F}" presName="descendantText" presStyleLbl="alignAcc1" presStyleIdx="2" presStyleCnt="3">
        <dgm:presLayoutVars>
          <dgm:bulletEnabled val="1"/>
        </dgm:presLayoutVars>
      </dgm:prSet>
      <dgm:spPr/>
    </dgm:pt>
  </dgm:ptLst>
  <dgm:cxnLst>
    <dgm:cxn modelId="{2299181D-905F-4C07-8A8D-F2C668206C8E}" srcId="{3AEED743-3AF7-4B3C-9E22-2C63E38DA889}" destId="{E3D29B6E-3EA1-4678-AC14-2D55A3221D2E}" srcOrd="0" destOrd="0" parTransId="{9851B05F-3468-48AA-8A70-57BFA77A613B}" sibTransId="{6DAEE6C1-DB7D-4542-A555-E753C3F13457}"/>
    <dgm:cxn modelId="{EDB1E529-4ACD-4114-9DEF-38A1EEC1C4AC}" type="presOf" srcId="{E3D29B6E-3EA1-4678-AC14-2D55A3221D2E}" destId="{A3597ED5-8095-489A-866E-AE7B7A9FF624}" srcOrd="0" destOrd="0" presId="urn:microsoft.com/office/officeart/2005/8/layout/chevron2"/>
    <dgm:cxn modelId="{346CAC36-D748-4543-A74C-F2CFF4071057}" type="presOf" srcId="{A3239764-04A1-4AC5-89AC-8A515A260ECB}" destId="{D5E0344C-0778-4AD2-A122-651AEDEDB140}" srcOrd="0" destOrd="0" presId="urn:microsoft.com/office/officeart/2005/8/layout/chevron2"/>
    <dgm:cxn modelId="{E3F33661-5BF1-4AA8-B52B-9C0D5DC9F993}" srcId="{256728F8-72FD-4584-A60D-29EE6CF09A6F}" destId="{54A4EE29-9EAB-48F5-9E57-3DD9D12F9FED}" srcOrd="0" destOrd="0" parTransId="{943DFDD6-969B-4C9F-A6D3-7F9B4788CD6E}" sibTransId="{A1194718-7FE4-428B-A806-FB9CF81ABA8B}"/>
    <dgm:cxn modelId="{65FCD76A-DC03-4724-80A5-8BBD4D1AC55C}" type="presOf" srcId="{DC00618B-4C86-4D24-AE6F-382BB2E883B7}" destId="{5AC49C37-4AC6-4AD4-BE41-979AFBC163ED}" srcOrd="0" destOrd="0" presId="urn:microsoft.com/office/officeart/2005/8/layout/chevron2"/>
    <dgm:cxn modelId="{15782677-F597-441C-B9BC-F7742E16C948}" type="presOf" srcId="{256728F8-72FD-4584-A60D-29EE6CF09A6F}" destId="{2B4C558E-EDB6-4C7B-B16C-84C04167952E}" srcOrd="0" destOrd="0" presId="urn:microsoft.com/office/officeart/2005/8/layout/chevron2"/>
    <dgm:cxn modelId="{ECDBEB89-8C36-401F-9C2B-1149E56F9300}" srcId="{DC00618B-4C86-4D24-AE6F-382BB2E883B7}" destId="{A3239764-04A1-4AC5-89AC-8A515A260ECB}" srcOrd="0" destOrd="0" parTransId="{E936E22D-A16F-4B4F-8998-38BA0A0726B1}" sibTransId="{032AEDE5-CDA4-4231-BDFC-4AE837067E95}"/>
    <dgm:cxn modelId="{E075A2B6-CEB6-43FA-B719-FDD0938D536E}" srcId="{DC00618B-4C86-4D24-AE6F-382BB2E883B7}" destId="{3AEED743-3AF7-4B3C-9E22-2C63E38DA889}" srcOrd="1" destOrd="0" parTransId="{E6985136-7D9F-40C9-9C06-90190232C3A6}" sibTransId="{B041E8D5-8DA5-44FC-BC1E-D8852803D1A1}"/>
    <dgm:cxn modelId="{21530ED6-EB27-4DA8-BD8F-255D2914A8FC}" type="presOf" srcId="{54A4EE29-9EAB-48F5-9E57-3DD9D12F9FED}" destId="{B0C1D53F-74B4-4C6A-B179-B0E0D658E5AB}" srcOrd="0" destOrd="0" presId="urn:microsoft.com/office/officeart/2005/8/layout/chevron2"/>
    <dgm:cxn modelId="{597F57E1-7346-49FE-A152-AEC1ED1D67CB}" type="presOf" srcId="{3AEED743-3AF7-4B3C-9E22-2C63E38DA889}" destId="{C2FD4F9A-9360-427C-B7C3-09EEA1549468}" srcOrd="0" destOrd="0" presId="urn:microsoft.com/office/officeart/2005/8/layout/chevron2"/>
    <dgm:cxn modelId="{6EA5F8E3-0B79-4627-9C91-60E1FDE6368D}" type="presOf" srcId="{80E52890-390C-4110-BBBC-CF186C566ECD}" destId="{01B9F83B-0587-41D2-A0F7-F7E4875C1A6F}" srcOrd="0" destOrd="0" presId="urn:microsoft.com/office/officeart/2005/8/layout/chevron2"/>
    <dgm:cxn modelId="{665620F2-8B7D-43DE-A407-1DE91886491E}" srcId="{A3239764-04A1-4AC5-89AC-8A515A260ECB}" destId="{80E52890-390C-4110-BBBC-CF186C566ECD}" srcOrd="0" destOrd="0" parTransId="{AE9FB967-ED33-4479-B513-F92CFE209168}" sibTransId="{B6CAE933-A2F4-42C1-91F0-46D21251FAFA}"/>
    <dgm:cxn modelId="{B50438FF-CB24-441E-96D4-3B2F1566C203}" srcId="{DC00618B-4C86-4D24-AE6F-382BB2E883B7}" destId="{256728F8-72FD-4584-A60D-29EE6CF09A6F}" srcOrd="2" destOrd="0" parTransId="{CEF7EC6D-12D1-457D-9056-878B03026929}" sibTransId="{E95243EE-732D-456D-AF81-A75FBFB06FD4}"/>
    <dgm:cxn modelId="{0258D342-2D53-4905-974C-0A86F69B6341}" type="presParOf" srcId="{5AC49C37-4AC6-4AD4-BE41-979AFBC163ED}" destId="{13C37DA1-0DD5-49CA-BEA4-C198817575AF}" srcOrd="0" destOrd="0" presId="urn:microsoft.com/office/officeart/2005/8/layout/chevron2"/>
    <dgm:cxn modelId="{780CDCBB-CA2A-4215-9F52-4FFFF3774EC6}" type="presParOf" srcId="{13C37DA1-0DD5-49CA-BEA4-C198817575AF}" destId="{D5E0344C-0778-4AD2-A122-651AEDEDB140}" srcOrd="0" destOrd="0" presId="urn:microsoft.com/office/officeart/2005/8/layout/chevron2"/>
    <dgm:cxn modelId="{2F3C09BC-F82E-4F41-896E-B611DF817CC2}" type="presParOf" srcId="{13C37DA1-0DD5-49CA-BEA4-C198817575AF}" destId="{01B9F83B-0587-41D2-A0F7-F7E4875C1A6F}" srcOrd="1" destOrd="0" presId="urn:microsoft.com/office/officeart/2005/8/layout/chevron2"/>
    <dgm:cxn modelId="{D39608F6-0CEA-45B1-B7A2-F784A7B25C55}" type="presParOf" srcId="{5AC49C37-4AC6-4AD4-BE41-979AFBC163ED}" destId="{6F0D1F66-55BA-48BC-8074-B8D99B7F28CE}" srcOrd="1" destOrd="0" presId="urn:microsoft.com/office/officeart/2005/8/layout/chevron2"/>
    <dgm:cxn modelId="{6E7879D2-8A59-49D5-9DD0-3492B8A1A81A}" type="presParOf" srcId="{5AC49C37-4AC6-4AD4-BE41-979AFBC163ED}" destId="{0389B7FC-2D1F-4528-9568-E5706B04A9CE}" srcOrd="2" destOrd="0" presId="urn:microsoft.com/office/officeart/2005/8/layout/chevron2"/>
    <dgm:cxn modelId="{40B2E880-CC91-4727-B55B-62E2F0A5C7DE}" type="presParOf" srcId="{0389B7FC-2D1F-4528-9568-E5706B04A9CE}" destId="{C2FD4F9A-9360-427C-B7C3-09EEA1549468}" srcOrd="0" destOrd="0" presId="urn:microsoft.com/office/officeart/2005/8/layout/chevron2"/>
    <dgm:cxn modelId="{5CC9BC8B-E9EB-413F-99D7-94EEA8B698D6}" type="presParOf" srcId="{0389B7FC-2D1F-4528-9568-E5706B04A9CE}" destId="{A3597ED5-8095-489A-866E-AE7B7A9FF624}" srcOrd="1" destOrd="0" presId="urn:microsoft.com/office/officeart/2005/8/layout/chevron2"/>
    <dgm:cxn modelId="{4CC85ADB-E640-4916-9413-48BC3691C0BA}" type="presParOf" srcId="{5AC49C37-4AC6-4AD4-BE41-979AFBC163ED}" destId="{1DDBD32A-D55D-47A8-B50B-3E372844C701}" srcOrd="3" destOrd="0" presId="urn:microsoft.com/office/officeart/2005/8/layout/chevron2"/>
    <dgm:cxn modelId="{A6B8893A-AF13-4DE2-B049-1FA98AD379B9}" type="presParOf" srcId="{5AC49C37-4AC6-4AD4-BE41-979AFBC163ED}" destId="{32970149-A5E8-4EBC-B7EF-40A3C63D85BD}" srcOrd="4" destOrd="0" presId="urn:microsoft.com/office/officeart/2005/8/layout/chevron2"/>
    <dgm:cxn modelId="{A9F3C9FC-78DC-4075-8B28-870D5DEF8CAC}" type="presParOf" srcId="{32970149-A5E8-4EBC-B7EF-40A3C63D85BD}" destId="{2B4C558E-EDB6-4C7B-B16C-84C04167952E}" srcOrd="0" destOrd="0" presId="urn:microsoft.com/office/officeart/2005/8/layout/chevron2"/>
    <dgm:cxn modelId="{0DE7B336-6B1B-4578-A2BA-D9B646C67C06}" type="presParOf" srcId="{32970149-A5E8-4EBC-B7EF-40A3C63D85BD}" destId="{B0C1D53F-74B4-4C6A-B179-B0E0D658E5A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C4386-2B60-436C-907B-92A82F47AAB9}">
      <dsp:nvSpPr>
        <dsp:cNvPr id="0" name=""/>
        <dsp:cNvSpPr/>
      </dsp:nvSpPr>
      <dsp:spPr>
        <a:xfrm>
          <a:off x="1658929" y="2007"/>
          <a:ext cx="6635719" cy="10400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751" tIns="264167" rIns="128751" bIns="264167" numCol="1" spcCol="1270" anchor="ctr" anchorCtr="0">
          <a:noAutofit/>
        </a:bodyPr>
        <a:lstStyle/>
        <a:p>
          <a:pPr marL="0" lvl="0" indent="0" algn="l" defTabSz="800100">
            <a:lnSpc>
              <a:spcPct val="90000"/>
            </a:lnSpc>
            <a:spcBef>
              <a:spcPct val="0"/>
            </a:spcBef>
            <a:spcAft>
              <a:spcPct val="35000"/>
            </a:spcAft>
            <a:buNone/>
          </a:pPr>
          <a:r>
            <a:rPr lang="en-US" sz="1800" kern="1200"/>
            <a:t>Introduce a “real world” approach to financial capacity assessment and financial exploitation investigation</a:t>
          </a:r>
        </a:p>
      </dsp:txBody>
      <dsp:txXfrm>
        <a:off x="1658929" y="2007"/>
        <a:ext cx="6635719" cy="1040029"/>
      </dsp:txXfrm>
    </dsp:sp>
    <dsp:sp modelId="{32579F0A-7AB1-4699-8828-8C614C9AF89E}">
      <dsp:nvSpPr>
        <dsp:cNvPr id="0" name=""/>
        <dsp:cNvSpPr/>
      </dsp:nvSpPr>
      <dsp:spPr>
        <a:xfrm>
          <a:off x="0" y="2007"/>
          <a:ext cx="1658929" cy="104002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85" tIns="102732" rIns="87785" bIns="102732" numCol="1" spcCol="1270" anchor="ctr" anchorCtr="0">
          <a:noAutofit/>
        </a:bodyPr>
        <a:lstStyle/>
        <a:p>
          <a:pPr marL="0" lvl="0" indent="0" algn="ctr" defTabSz="1022350">
            <a:lnSpc>
              <a:spcPct val="90000"/>
            </a:lnSpc>
            <a:spcBef>
              <a:spcPct val="0"/>
            </a:spcBef>
            <a:spcAft>
              <a:spcPct val="35000"/>
            </a:spcAft>
            <a:buNone/>
          </a:pPr>
          <a:r>
            <a:rPr lang="en-US" sz="2300" kern="1200"/>
            <a:t>Introduce</a:t>
          </a:r>
        </a:p>
      </dsp:txBody>
      <dsp:txXfrm>
        <a:off x="0" y="2007"/>
        <a:ext cx="1658929" cy="1040029"/>
      </dsp:txXfrm>
    </dsp:sp>
    <dsp:sp modelId="{5AAF3EC0-5B96-49F4-B5C3-D719D0BFA4F6}">
      <dsp:nvSpPr>
        <dsp:cNvPr id="0" name=""/>
        <dsp:cNvSpPr/>
      </dsp:nvSpPr>
      <dsp:spPr>
        <a:xfrm>
          <a:off x="1658929" y="1104438"/>
          <a:ext cx="6635719" cy="10400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751" tIns="264167" rIns="128751" bIns="264167" numCol="1" spcCol="1270" anchor="ctr" anchorCtr="0">
          <a:noAutofit/>
        </a:bodyPr>
        <a:lstStyle/>
        <a:p>
          <a:pPr marL="0" lvl="0" indent="0" algn="l" defTabSz="800100">
            <a:lnSpc>
              <a:spcPct val="90000"/>
            </a:lnSpc>
            <a:spcBef>
              <a:spcPct val="0"/>
            </a:spcBef>
            <a:spcAft>
              <a:spcPct val="35000"/>
            </a:spcAft>
            <a:buNone/>
          </a:pPr>
          <a:r>
            <a:rPr lang="en-US" sz="1800" kern="1200" dirty="0"/>
            <a:t>Examine our evidence-based person-centered decision-making and vulnerability tools</a:t>
          </a:r>
        </a:p>
      </dsp:txBody>
      <dsp:txXfrm>
        <a:off x="1658929" y="1104438"/>
        <a:ext cx="6635719" cy="1040029"/>
      </dsp:txXfrm>
    </dsp:sp>
    <dsp:sp modelId="{F8623456-1824-40E5-8B1E-DF6D26B0D03F}">
      <dsp:nvSpPr>
        <dsp:cNvPr id="0" name=""/>
        <dsp:cNvSpPr/>
      </dsp:nvSpPr>
      <dsp:spPr>
        <a:xfrm>
          <a:off x="0" y="1104438"/>
          <a:ext cx="1658929" cy="104002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85" tIns="102732" rIns="87785" bIns="102732" numCol="1" spcCol="1270" anchor="ctr" anchorCtr="0">
          <a:noAutofit/>
        </a:bodyPr>
        <a:lstStyle/>
        <a:p>
          <a:pPr marL="0" lvl="0" indent="0" algn="ctr" defTabSz="1022350">
            <a:lnSpc>
              <a:spcPct val="90000"/>
            </a:lnSpc>
            <a:spcBef>
              <a:spcPct val="0"/>
            </a:spcBef>
            <a:spcAft>
              <a:spcPct val="35000"/>
            </a:spcAft>
            <a:buNone/>
          </a:pPr>
          <a:r>
            <a:rPr lang="en-US" sz="2300" kern="1200" dirty="0"/>
            <a:t>Examine</a:t>
          </a:r>
        </a:p>
      </dsp:txBody>
      <dsp:txXfrm>
        <a:off x="0" y="1104438"/>
        <a:ext cx="1658929" cy="1040029"/>
      </dsp:txXfrm>
    </dsp:sp>
    <dsp:sp modelId="{23453A2C-E212-4F7B-8143-62001BCC9A18}">
      <dsp:nvSpPr>
        <dsp:cNvPr id="0" name=""/>
        <dsp:cNvSpPr/>
      </dsp:nvSpPr>
      <dsp:spPr>
        <a:xfrm>
          <a:off x="1658929" y="2206869"/>
          <a:ext cx="6635719" cy="10400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751" tIns="264167" rIns="128751" bIns="264167" numCol="1" spcCol="1270" anchor="ctr" anchorCtr="0">
          <a:noAutofit/>
        </a:bodyPr>
        <a:lstStyle/>
        <a:p>
          <a:pPr marL="0" lvl="0" indent="0" algn="l" defTabSz="800100">
            <a:lnSpc>
              <a:spcPct val="90000"/>
            </a:lnSpc>
            <a:spcBef>
              <a:spcPct val="0"/>
            </a:spcBef>
            <a:spcAft>
              <a:spcPct val="35000"/>
            </a:spcAft>
            <a:buNone/>
          </a:pPr>
          <a:r>
            <a:rPr lang="en-US" sz="1800" kern="1200" dirty="0"/>
            <a:t>Describe our website https://olderadultnestegg.com for professionals, caregivers and older adults.</a:t>
          </a:r>
        </a:p>
      </dsp:txBody>
      <dsp:txXfrm>
        <a:off x="1658929" y="2206869"/>
        <a:ext cx="6635719" cy="1040029"/>
      </dsp:txXfrm>
    </dsp:sp>
    <dsp:sp modelId="{626D03AF-306D-466F-819F-703358EE0BD8}">
      <dsp:nvSpPr>
        <dsp:cNvPr id="0" name=""/>
        <dsp:cNvSpPr/>
      </dsp:nvSpPr>
      <dsp:spPr>
        <a:xfrm>
          <a:off x="0" y="2206869"/>
          <a:ext cx="1658929" cy="104002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85" tIns="102732" rIns="87785" bIns="102732" numCol="1" spcCol="1270" anchor="ctr" anchorCtr="0">
          <a:noAutofit/>
        </a:bodyPr>
        <a:lstStyle/>
        <a:p>
          <a:pPr marL="0" lvl="0" indent="0" algn="ctr" defTabSz="1022350">
            <a:lnSpc>
              <a:spcPct val="90000"/>
            </a:lnSpc>
            <a:spcBef>
              <a:spcPct val="0"/>
            </a:spcBef>
            <a:spcAft>
              <a:spcPct val="35000"/>
            </a:spcAft>
            <a:buNone/>
          </a:pPr>
          <a:r>
            <a:rPr lang="en-US" sz="2300" kern="1200" dirty="0"/>
            <a:t>Describe</a:t>
          </a:r>
        </a:p>
      </dsp:txBody>
      <dsp:txXfrm>
        <a:off x="0" y="2206869"/>
        <a:ext cx="1658929" cy="1040029"/>
      </dsp:txXfrm>
    </dsp:sp>
    <dsp:sp modelId="{A17EDBAC-1418-4C3A-A08B-8C7C7F31E617}">
      <dsp:nvSpPr>
        <dsp:cNvPr id="0" name=""/>
        <dsp:cNvSpPr/>
      </dsp:nvSpPr>
      <dsp:spPr>
        <a:xfrm>
          <a:off x="1658929" y="3309300"/>
          <a:ext cx="6635719" cy="10400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751" tIns="264167" rIns="128751" bIns="264167" numCol="1" spcCol="1270" anchor="ctr" anchorCtr="0">
          <a:noAutofit/>
        </a:bodyPr>
        <a:lstStyle/>
        <a:p>
          <a:pPr marL="0" lvl="0" indent="0" algn="l" defTabSz="800100">
            <a:lnSpc>
              <a:spcPct val="90000"/>
            </a:lnSpc>
            <a:spcBef>
              <a:spcPct val="0"/>
            </a:spcBef>
            <a:spcAft>
              <a:spcPct val="35000"/>
            </a:spcAft>
            <a:buNone/>
          </a:pPr>
          <a:r>
            <a:rPr lang="en-US" sz="1800" kern="1200"/>
            <a:t>Call to Action!</a:t>
          </a:r>
        </a:p>
      </dsp:txBody>
      <dsp:txXfrm>
        <a:off x="1658929" y="3309300"/>
        <a:ext cx="6635719" cy="1040029"/>
      </dsp:txXfrm>
    </dsp:sp>
    <dsp:sp modelId="{98A40E49-8BE7-45B2-9B04-3A486C4F0463}">
      <dsp:nvSpPr>
        <dsp:cNvPr id="0" name=""/>
        <dsp:cNvSpPr/>
      </dsp:nvSpPr>
      <dsp:spPr>
        <a:xfrm>
          <a:off x="0" y="3309300"/>
          <a:ext cx="1658929" cy="104002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85" tIns="102732" rIns="87785" bIns="102732" numCol="1" spcCol="1270" anchor="ctr" anchorCtr="0">
          <a:noAutofit/>
        </a:bodyPr>
        <a:lstStyle/>
        <a:p>
          <a:pPr marL="0" lvl="0" indent="0" algn="ctr" defTabSz="1022350">
            <a:lnSpc>
              <a:spcPct val="90000"/>
            </a:lnSpc>
            <a:spcBef>
              <a:spcPct val="0"/>
            </a:spcBef>
            <a:spcAft>
              <a:spcPct val="35000"/>
            </a:spcAft>
            <a:buNone/>
          </a:pPr>
          <a:r>
            <a:rPr lang="en-US" sz="2300" kern="1200"/>
            <a:t>Call</a:t>
          </a:r>
        </a:p>
      </dsp:txBody>
      <dsp:txXfrm>
        <a:off x="0" y="3309300"/>
        <a:ext cx="1658929" cy="10400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F2994-804F-408C-98F2-FAE83D434D44}">
      <dsp:nvSpPr>
        <dsp:cNvPr id="0" name=""/>
        <dsp:cNvSpPr/>
      </dsp:nvSpPr>
      <dsp:spPr>
        <a:xfrm>
          <a:off x="0" y="911169"/>
          <a:ext cx="10515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270DF6-0A4D-4160-A2B9-C85D2F5C8FCC}">
      <dsp:nvSpPr>
        <dsp:cNvPr id="0" name=""/>
        <dsp:cNvSpPr/>
      </dsp:nvSpPr>
      <dsp:spPr>
        <a:xfrm>
          <a:off x="525780" y="542169"/>
          <a:ext cx="73609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111250">
            <a:lnSpc>
              <a:spcPct val="90000"/>
            </a:lnSpc>
            <a:spcBef>
              <a:spcPct val="0"/>
            </a:spcBef>
            <a:spcAft>
              <a:spcPct val="35000"/>
            </a:spcAft>
            <a:buNone/>
          </a:pPr>
          <a:r>
            <a:rPr lang="en-US" sz="2500" kern="1200" dirty="0"/>
            <a:t>Decision Tree to identify when to use the FDT.</a:t>
          </a:r>
        </a:p>
      </dsp:txBody>
      <dsp:txXfrm>
        <a:off x="561806" y="578195"/>
        <a:ext cx="7288868" cy="665948"/>
      </dsp:txXfrm>
    </dsp:sp>
    <dsp:sp modelId="{FFFB2A5C-543F-42C3-8456-F9F3BD574B28}">
      <dsp:nvSpPr>
        <dsp:cNvPr id="0" name=""/>
        <dsp:cNvSpPr/>
      </dsp:nvSpPr>
      <dsp:spPr>
        <a:xfrm>
          <a:off x="0" y="2045169"/>
          <a:ext cx="10515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396AFC-D416-44DD-80C8-54028CBFF444}">
      <dsp:nvSpPr>
        <dsp:cNvPr id="0" name=""/>
        <dsp:cNvSpPr/>
      </dsp:nvSpPr>
      <dsp:spPr>
        <a:xfrm>
          <a:off x="525780" y="1676169"/>
          <a:ext cx="73609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111250">
            <a:lnSpc>
              <a:spcPct val="90000"/>
            </a:lnSpc>
            <a:spcBef>
              <a:spcPct val="0"/>
            </a:spcBef>
            <a:spcAft>
              <a:spcPct val="35000"/>
            </a:spcAft>
            <a:buNone/>
          </a:pPr>
          <a:r>
            <a:rPr lang="en-US" sz="2500" kern="1200" dirty="0"/>
            <a:t>Optional rephrased questions to use when needed.</a:t>
          </a:r>
        </a:p>
      </dsp:txBody>
      <dsp:txXfrm>
        <a:off x="561806" y="1712195"/>
        <a:ext cx="7288868" cy="665948"/>
      </dsp:txXfrm>
    </dsp:sp>
    <dsp:sp modelId="{E877185D-E93B-462E-972E-1119F724A602}">
      <dsp:nvSpPr>
        <dsp:cNvPr id="0" name=""/>
        <dsp:cNvSpPr/>
      </dsp:nvSpPr>
      <dsp:spPr>
        <a:xfrm>
          <a:off x="0" y="3179169"/>
          <a:ext cx="10515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685F90-5D3E-44D0-817B-0DE039CBB4D7}">
      <dsp:nvSpPr>
        <dsp:cNvPr id="0" name=""/>
        <dsp:cNvSpPr/>
      </dsp:nvSpPr>
      <dsp:spPr>
        <a:xfrm>
          <a:off x="525780" y="2810169"/>
          <a:ext cx="73609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111250">
            <a:lnSpc>
              <a:spcPct val="90000"/>
            </a:lnSpc>
            <a:spcBef>
              <a:spcPct val="0"/>
            </a:spcBef>
            <a:spcAft>
              <a:spcPct val="35000"/>
            </a:spcAft>
            <a:buNone/>
          </a:pPr>
          <a:r>
            <a:rPr lang="en-US" sz="2500" kern="1200" dirty="0"/>
            <a:t>How to use the FDT results in the APS investigation.</a:t>
          </a:r>
        </a:p>
      </dsp:txBody>
      <dsp:txXfrm>
        <a:off x="561806" y="2846195"/>
        <a:ext cx="7288868" cy="6659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93BFA-6E82-42C9-B6B8-8DAC105C69EC}">
      <dsp:nvSpPr>
        <dsp:cNvPr id="0" name=""/>
        <dsp:cNvSpPr/>
      </dsp:nvSpPr>
      <dsp:spPr>
        <a:xfrm>
          <a:off x="200205" y="0"/>
          <a:ext cx="2268995" cy="2427333"/>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DF9032-A862-43DA-A3D5-CFDF0B9C5013}">
      <dsp:nvSpPr>
        <dsp:cNvPr id="0" name=""/>
        <dsp:cNvSpPr/>
      </dsp:nvSpPr>
      <dsp:spPr>
        <a:xfrm>
          <a:off x="2867" y="728199"/>
          <a:ext cx="859215" cy="97093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      </a:t>
          </a:r>
        </a:p>
        <a:p>
          <a:pPr marL="0" lvl="0" indent="0" algn="ctr" defTabSz="577850">
            <a:lnSpc>
              <a:spcPct val="90000"/>
            </a:lnSpc>
            <a:spcBef>
              <a:spcPct val="0"/>
            </a:spcBef>
            <a:spcAft>
              <a:spcPct val="35000"/>
            </a:spcAft>
            <a:buNone/>
          </a:pPr>
          <a:r>
            <a:rPr lang="en-US" sz="1300" kern="1200" dirty="0"/>
            <a:t>   Low		</a:t>
          </a:r>
        </a:p>
      </dsp:txBody>
      <dsp:txXfrm>
        <a:off x="44810" y="770142"/>
        <a:ext cx="775329" cy="887047"/>
      </dsp:txXfrm>
    </dsp:sp>
    <dsp:sp modelId="{65232070-18FB-45F4-B965-C660E7DD3955}">
      <dsp:nvSpPr>
        <dsp:cNvPr id="0" name=""/>
        <dsp:cNvSpPr/>
      </dsp:nvSpPr>
      <dsp:spPr>
        <a:xfrm>
          <a:off x="905095" y="728199"/>
          <a:ext cx="859215" cy="97093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Moderate</a:t>
          </a:r>
        </a:p>
      </dsp:txBody>
      <dsp:txXfrm>
        <a:off x="947038" y="770142"/>
        <a:ext cx="775329" cy="887047"/>
      </dsp:txXfrm>
    </dsp:sp>
    <dsp:sp modelId="{F29166CB-71C3-4507-9AB5-2A5DECDBF614}">
      <dsp:nvSpPr>
        <dsp:cNvPr id="0" name=""/>
        <dsp:cNvSpPr/>
      </dsp:nvSpPr>
      <dsp:spPr>
        <a:xfrm>
          <a:off x="1807324" y="728199"/>
          <a:ext cx="859215" cy="97093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High</a:t>
          </a:r>
        </a:p>
      </dsp:txBody>
      <dsp:txXfrm>
        <a:off x="1849267" y="770142"/>
        <a:ext cx="775329" cy="88704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73964-5903-49E9-AD28-DCE2875B980F}">
      <dsp:nvSpPr>
        <dsp:cNvPr id="0" name=""/>
        <dsp:cNvSpPr/>
      </dsp:nvSpPr>
      <dsp:spPr>
        <a:xfrm>
          <a:off x="0" y="87858"/>
          <a:ext cx="6253721" cy="11747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N=248 anonymous surveys who reported being over age 60.</a:t>
          </a:r>
        </a:p>
      </dsp:txBody>
      <dsp:txXfrm>
        <a:off x="57347" y="145205"/>
        <a:ext cx="6139027" cy="1060059"/>
      </dsp:txXfrm>
    </dsp:sp>
    <dsp:sp modelId="{1D1B974C-8CC6-418D-B3DF-F12F89C599D3}">
      <dsp:nvSpPr>
        <dsp:cNvPr id="0" name=""/>
        <dsp:cNvSpPr/>
      </dsp:nvSpPr>
      <dsp:spPr>
        <a:xfrm>
          <a:off x="0" y="1323091"/>
          <a:ext cx="6253721" cy="1174753"/>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Those who reported to have a less reliable memory than one-year ago had significantly higher scores (risk for FE).</a:t>
          </a:r>
        </a:p>
      </dsp:txBody>
      <dsp:txXfrm>
        <a:off x="57347" y="1380438"/>
        <a:ext cx="6139027" cy="1060059"/>
      </dsp:txXfrm>
    </dsp:sp>
    <dsp:sp modelId="{18366E8A-BF8C-4381-B27A-26F783F614CA}">
      <dsp:nvSpPr>
        <dsp:cNvPr id="0" name=""/>
        <dsp:cNvSpPr/>
      </dsp:nvSpPr>
      <dsp:spPr>
        <a:xfrm>
          <a:off x="0" y="2558324"/>
          <a:ext cx="6253721" cy="1174753"/>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Those who lived alone had significantly higher scores (risk for FE).</a:t>
          </a:r>
        </a:p>
      </dsp:txBody>
      <dsp:txXfrm>
        <a:off x="57347" y="2615671"/>
        <a:ext cx="6139027" cy="1060059"/>
      </dsp:txXfrm>
    </dsp:sp>
    <dsp:sp modelId="{D29C8D51-FB68-4587-A777-8F3C4D35A585}">
      <dsp:nvSpPr>
        <dsp:cNvPr id="0" name=""/>
        <dsp:cNvSpPr/>
      </dsp:nvSpPr>
      <dsp:spPr>
        <a:xfrm>
          <a:off x="0" y="3793558"/>
          <a:ext cx="6253721" cy="117475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Those who reported memory problems and lived alone were the highest risk for FE group.</a:t>
          </a:r>
          <a:endParaRPr lang="en-US" sz="2100" kern="1200"/>
        </a:p>
      </dsp:txBody>
      <dsp:txXfrm>
        <a:off x="57347" y="3850905"/>
        <a:ext cx="6139027" cy="10600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B694E-261C-4FB4-A3F2-E2D742C8616D}">
      <dsp:nvSpPr>
        <dsp:cNvPr id="0" name=""/>
        <dsp:cNvSpPr/>
      </dsp:nvSpPr>
      <dsp:spPr>
        <a:xfrm>
          <a:off x="5213" y="1050654"/>
          <a:ext cx="3149218" cy="188953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New conceptual model and evidence-based scales to assess informed financial decision-making for a specific decision.</a:t>
          </a:r>
        </a:p>
      </dsp:txBody>
      <dsp:txXfrm>
        <a:off x="5213" y="1050654"/>
        <a:ext cx="3149218" cy="1889530"/>
      </dsp:txXfrm>
    </dsp:sp>
    <dsp:sp modelId="{AA96D6AE-4464-462D-928D-090933AB7BE7}">
      <dsp:nvSpPr>
        <dsp:cNvPr id="0" name=""/>
        <dsp:cNvSpPr/>
      </dsp:nvSpPr>
      <dsp:spPr>
        <a:xfrm>
          <a:off x="3469353" y="1050654"/>
          <a:ext cx="3149218" cy="1889530"/>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Our experience with Implementation Science of 10 item scale in APS</a:t>
          </a:r>
        </a:p>
      </dsp:txBody>
      <dsp:txXfrm>
        <a:off x="3469353" y="1050654"/>
        <a:ext cx="3149218" cy="1889530"/>
      </dsp:txXfrm>
    </dsp:sp>
    <dsp:sp modelId="{BFCCE5A7-72C7-409C-AEBD-F0BC3BD393C8}">
      <dsp:nvSpPr>
        <dsp:cNvPr id="0" name=""/>
        <dsp:cNvSpPr/>
      </dsp:nvSpPr>
      <dsp:spPr>
        <a:xfrm>
          <a:off x="6933493" y="1050654"/>
          <a:ext cx="4317137" cy="188953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Moving toward Prevention and Assessing Impact</a:t>
          </a:r>
        </a:p>
        <a:p>
          <a:pPr marL="0" lvl="0" indent="0" algn="ctr" defTabSz="1066800">
            <a:lnSpc>
              <a:spcPct val="90000"/>
            </a:lnSpc>
            <a:spcBef>
              <a:spcPct val="0"/>
            </a:spcBef>
            <a:spcAft>
              <a:spcPct val="35000"/>
            </a:spcAft>
            <a:buNone/>
          </a:pPr>
          <a:r>
            <a:rPr lang="en-US" sz="2400" kern="1200" dirty="0"/>
            <a:t>Our 17-item self-report measure</a:t>
          </a:r>
        </a:p>
      </dsp:txBody>
      <dsp:txXfrm>
        <a:off x="6933493" y="1050654"/>
        <a:ext cx="4317137" cy="1889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385B8-E4AE-4DEE-B443-86FE28532969}">
      <dsp:nvSpPr>
        <dsp:cNvPr id="0" name=""/>
        <dsp:cNvSpPr/>
      </dsp:nvSpPr>
      <dsp:spPr>
        <a:xfrm>
          <a:off x="1426" y="3253754"/>
          <a:ext cx="2781225" cy="1112490"/>
        </a:xfrm>
        <a:prstGeom prst="homePlat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1" kern="1200" dirty="0"/>
            <a:t>Cognitively Unimpaired</a:t>
          </a:r>
        </a:p>
      </dsp:txBody>
      <dsp:txXfrm>
        <a:off x="1426" y="3253754"/>
        <a:ext cx="2503103" cy="1112490"/>
      </dsp:txXfrm>
    </dsp:sp>
    <dsp:sp modelId="{F65531C0-01DA-44AB-B8A6-6638AD039B43}">
      <dsp:nvSpPr>
        <dsp:cNvPr id="0" name=""/>
        <dsp:cNvSpPr/>
      </dsp:nvSpPr>
      <dsp:spPr>
        <a:xfrm>
          <a:off x="2226406" y="3253754"/>
          <a:ext cx="2781225" cy="1112490"/>
        </a:xfrm>
        <a:prstGeom prst="chevron">
          <a:avLst/>
        </a:prstGeom>
        <a:solidFill>
          <a:srgbClr val="4FB1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1" kern="1200" dirty="0"/>
            <a:t>Mild Cognitive Impairment</a:t>
          </a:r>
        </a:p>
      </dsp:txBody>
      <dsp:txXfrm>
        <a:off x="2782651" y="3253754"/>
        <a:ext cx="1668735" cy="1112490"/>
      </dsp:txXfrm>
    </dsp:sp>
    <dsp:sp modelId="{ACC6305C-DECC-4A60-8A37-C05712BB6771}">
      <dsp:nvSpPr>
        <dsp:cNvPr id="0" name=""/>
        <dsp:cNvSpPr/>
      </dsp:nvSpPr>
      <dsp:spPr>
        <a:xfrm>
          <a:off x="4451387" y="3253754"/>
          <a:ext cx="2781225" cy="1112490"/>
        </a:xfrm>
        <a:prstGeom prst="chevron">
          <a:avLst/>
        </a:prstGeom>
        <a:solidFill>
          <a:srgbClr val="45BB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1" kern="1200" dirty="0"/>
            <a:t>Mild Dementia</a:t>
          </a:r>
        </a:p>
      </dsp:txBody>
      <dsp:txXfrm>
        <a:off x="5007632" y="3253754"/>
        <a:ext cx="1668735" cy="1112490"/>
      </dsp:txXfrm>
    </dsp:sp>
    <dsp:sp modelId="{5A463789-1C95-4A86-9787-B2E7FE2A950C}">
      <dsp:nvSpPr>
        <dsp:cNvPr id="0" name=""/>
        <dsp:cNvSpPr/>
      </dsp:nvSpPr>
      <dsp:spPr>
        <a:xfrm>
          <a:off x="6676367" y="3253754"/>
          <a:ext cx="2781225" cy="1112490"/>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1" kern="1200" dirty="0"/>
            <a:t>Moderate Dementia</a:t>
          </a:r>
        </a:p>
      </dsp:txBody>
      <dsp:txXfrm>
        <a:off x="7232612" y="3253754"/>
        <a:ext cx="1668735" cy="1112490"/>
      </dsp:txXfrm>
    </dsp:sp>
    <dsp:sp modelId="{0D693723-DEEA-4754-8033-C357D0BDCEDC}">
      <dsp:nvSpPr>
        <dsp:cNvPr id="0" name=""/>
        <dsp:cNvSpPr/>
      </dsp:nvSpPr>
      <dsp:spPr>
        <a:xfrm>
          <a:off x="8901348" y="3253754"/>
          <a:ext cx="2781225" cy="1112490"/>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1" kern="1200" dirty="0"/>
            <a:t>Severe Dementia</a:t>
          </a:r>
        </a:p>
      </dsp:txBody>
      <dsp:txXfrm>
        <a:off x="9457593" y="3253754"/>
        <a:ext cx="1668735" cy="1112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0D511-9245-4D86-ACD5-5B89A4414060}">
      <dsp:nvSpPr>
        <dsp:cNvPr id="0" name=""/>
        <dsp:cNvSpPr/>
      </dsp:nvSpPr>
      <dsp:spPr>
        <a:xfrm>
          <a:off x="213772" y="0"/>
          <a:ext cx="2617671" cy="391940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2858A5-74E3-4C87-9F0A-881078C8A272}">
      <dsp:nvSpPr>
        <dsp:cNvPr id="0" name=""/>
        <dsp:cNvSpPr/>
      </dsp:nvSpPr>
      <dsp:spPr>
        <a:xfrm>
          <a:off x="445812" y="1153419"/>
          <a:ext cx="1760872" cy="15277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spc="40" dirty="0">
              <a:latin typeface="+mn-lt"/>
              <a:cs typeface="Arial"/>
            </a:rPr>
            <a:t>Integrity </a:t>
          </a:r>
          <a:r>
            <a:rPr lang="en-US" sz="1800" kern="1200" spc="60" dirty="0">
              <a:latin typeface="+mn-lt"/>
              <a:cs typeface="Arial"/>
            </a:rPr>
            <a:t>of</a:t>
          </a:r>
          <a:r>
            <a:rPr lang="en-US" sz="1800" kern="1200" spc="-85" dirty="0">
              <a:latin typeface="+mn-lt"/>
              <a:cs typeface="Arial"/>
            </a:rPr>
            <a:t> </a:t>
          </a:r>
          <a:r>
            <a:rPr lang="en-US" sz="1800" kern="1200" spc="20" dirty="0">
              <a:latin typeface="+mn-lt"/>
              <a:cs typeface="Arial"/>
            </a:rPr>
            <a:t>Financial  </a:t>
          </a:r>
          <a:r>
            <a:rPr lang="en-US" sz="1800" kern="1200" spc="30" dirty="0">
              <a:latin typeface="+mn-lt"/>
              <a:cs typeface="Arial"/>
            </a:rPr>
            <a:t>Decisional </a:t>
          </a:r>
          <a:r>
            <a:rPr lang="en-US" sz="1800" kern="1200" spc="45" dirty="0">
              <a:latin typeface="+mn-lt"/>
              <a:cs typeface="Arial"/>
            </a:rPr>
            <a:t>Ability  </a:t>
          </a:r>
          <a:r>
            <a:rPr lang="en-US" sz="1800" kern="1200" spc="10" dirty="0">
              <a:latin typeface="+mn-lt"/>
              <a:cs typeface="Arial"/>
            </a:rPr>
            <a:t>(Capacity)</a:t>
          </a:r>
          <a:endParaRPr lang="en-US" sz="1800" kern="1200" dirty="0">
            <a:latin typeface="+mn-lt"/>
          </a:endParaRPr>
        </a:p>
      </dsp:txBody>
      <dsp:txXfrm>
        <a:off x="520391" y="1227998"/>
        <a:ext cx="1611714" cy="13785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0D511-9245-4D86-ACD5-5B89A4414060}">
      <dsp:nvSpPr>
        <dsp:cNvPr id="0" name=""/>
        <dsp:cNvSpPr/>
      </dsp:nvSpPr>
      <dsp:spPr>
        <a:xfrm>
          <a:off x="588570" y="0"/>
          <a:ext cx="3335232" cy="401209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2858A5-74E3-4C87-9F0A-881078C8A272}">
      <dsp:nvSpPr>
        <dsp:cNvPr id="0" name=""/>
        <dsp:cNvSpPr/>
      </dsp:nvSpPr>
      <dsp:spPr>
        <a:xfrm>
          <a:off x="514999" y="1088392"/>
          <a:ext cx="2893804" cy="18353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spc="45" dirty="0">
              <a:solidFill>
                <a:schemeClr val="bg1"/>
              </a:solidFill>
              <a:latin typeface="+mn-lt"/>
              <a:cs typeface="Arial"/>
            </a:rPr>
            <a:t>Contextual</a:t>
          </a:r>
          <a:r>
            <a:rPr lang="en-US" sz="1800" b="1" kern="1200" spc="-60" dirty="0">
              <a:solidFill>
                <a:schemeClr val="bg1"/>
              </a:solidFill>
              <a:latin typeface="+mn-lt"/>
              <a:cs typeface="Arial"/>
            </a:rPr>
            <a:t> </a:t>
          </a:r>
          <a:r>
            <a:rPr lang="en-US" sz="1800" b="1" kern="1200" spc="45" dirty="0">
              <a:solidFill>
                <a:schemeClr val="bg1"/>
              </a:solidFill>
              <a:latin typeface="+mn-lt"/>
              <a:cs typeface="Arial"/>
            </a:rPr>
            <a:t>Factors</a:t>
          </a:r>
          <a:endParaRPr lang="en-US" sz="1800" b="1" kern="1200" dirty="0">
            <a:solidFill>
              <a:schemeClr val="bg1"/>
            </a:solidFill>
            <a:latin typeface="+mn-lt"/>
          </a:endParaRPr>
        </a:p>
        <a:p>
          <a:pPr marL="171450" lvl="1" indent="-171450" algn="l" defTabSz="800100">
            <a:lnSpc>
              <a:spcPct val="90000"/>
            </a:lnSpc>
            <a:spcBef>
              <a:spcPct val="0"/>
            </a:spcBef>
            <a:spcAft>
              <a:spcPct val="15000"/>
            </a:spcAft>
            <a:buChar char="•"/>
          </a:pPr>
          <a:r>
            <a:rPr lang="en-US" sz="1800" kern="1200" spc="-60" dirty="0">
              <a:solidFill>
                <a:schemeClr val="bg1"/>
              </a:solidFill>
              <a:latin typeface="+mn-lt"/>
              <a:cs typeface="Arial"/>
            </a:rPr>
            <a:t>Financial </a:t>
          </a:r>
          <a:r>
            <a:rPr lang="en-US" sz="1800" kern="1200" spc="-40" dirty="0">
              <a:solidFill>
                <a:schemeClr val="bg1"/>
              </a:solidFill>
              <a:latin typeface="+mn-lt"/>
              <a:cs typeface="Arial"/>
            </a:rPr>
            <a:t>Situational  </a:t>
          </a:r>
          <a:r>
            <a:rPr lang="en-US" sz="1800" kern="1200" spc="-50" dirty="0">
              <a:solidFill>
                <a:schemeClr val="bg1"/>
              </a:solidFill>
              <a:latin typeface="+mn-lt"/>
              <a:cs typeface="Arial"/>
            </a:rPr>
            <a:t>Awareness</a:t>
          </a:r>
          <a:endParaRPr lang="en-US" sz="1800" kern="1200" dirty="0">
            <a:solidFill>
              <a:schemeClr val="bg1"/>
            </a:solidFill>
            <a:latin typeface="+mn-lt"/>
            <a:cs typeface="Arial"/>
          </a:endParaRPr>
        </a:p>
        <a:p>
          <a:pPr marL="171450" lvl="1" indent="-171450" algn="l" defTabSz="800100">
            <a:lnSpc>
              <a:spcPct val="90000"/>
            </a:lnSpc>
            <a:spcBef>
              <a:spcPct val="0"/>
            </a:spcBef>
            <a:spcAft>
              <a:spcPct val="15000"/>
            </a:spcAft>
            <a:buChar char="•"/>
          </a:pPr>
          <a:r>
            <a:rPr lang="en-US" sz="1800" kern="1200" spc="-35" dirty="0">
              <a:solidFill>
                <a:schemeClr val="bg1"/>
              </a:solidFill>
              <a:latin typeface="+mn-lt"/>
              <a:cs typeface="Arial"/>
            </a:rPr>
            <a:t>Psychological  </a:t>
          </a:r>
          <a:r>
            <a:rPr lang="en-US" sz="1800" kern="1200" spc="-60" dirty="0">
              <a:solidFill>
                <a:schemeClr val="bg1"/>
              </a:solidFill>
              <a:latin typeface="+mn-lt"/>
              <a:cs typeface="Arial"/>
            </a:rPr>
            <a:t>Vulnerability</a:t>
          </a:r>
          <a:endParaRPr lang="en-US" sz="1800" kern="1200" dirty="0">
            <a:solidFill>
              <a:schemeClr val="bg1"/>
            </a:solidFill>
            <a:latin typeface="+mn-lt"/>
            <a:cs typeface="Arial"/>
          </a:endParaRPr>
        </a:p>
        <a:p>
          <a:pPr marL="171450" lvl="1" indent="-171450" algn="l" defTabSz="800100">
            <a:lnSpc>
              <a:spcPct val="90000"/>
            </a:lnSpc>
            <a:spcBef>
              <a:spcPct val="0"/>
            </a:spcBef>
            <a:spcAft>
              <a:spcPct val="15000"/>
            </a:spcAft>
            <a:buChar char="•"/>
          </a:pPr>
          <a:r>
            <a:rPr lang="en-US" sz="1800" kern="1200" spc="-25" dirty="0">
              <a:solidFill>
                <a:schemeClr val="bg1"/>
              </a:solidFill>
              <a:latin typeface="+mn-lt"/>
              <a:cs typeface="Arial"/>
            </a:rPr>
            <a:t>Susceptibility</a:t>
          </a:r>
          <a:endParaRPr lang="en-US" sz="1800" kern="1200" dirty="0">
            <a:solidFill>
              <a:schemeClr val="bg1"/>
            </a:solidFill>
            <a:latin typeface="+mn-lt"/>
            <a:cs typeface="Arial"/>
          </a:endParaRPr>
        </a:p>
      </dsp:txBody>
      <dsp:txXfrm>
        <a:off x="604591" y="1177984"/>
        <a:ext cx="2714620" cy="16561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0D511-9245-4D86-ACD5-5B89A4414060}">
      <dsp:nvSpPr>
        <dsp:cNvPr id="0" name=""/>
        <dsp:cNvSpPr/>
      </dsp:nvSpPr>
      <dsp:spPr>
        <a:xfrm rot="16200000">
          <a:off x="-26333" y="0"/>
          <a:ext cx="1882721" cy="183005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2858A5-74E3-4C87-9F0A-881078C8A272}">
      <dsp:nvSpPr>
        <dsp:cNvPr id="0" name=""/>
        <dsp:cNvSpPr/>
      </dsp:nvSpPr>
      <dsp:spPr>
        <a:xfrm>
          <a:off x="7654" y="993456"/>
          <a:ext cx="1785097" cy="8030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spc="40" dirty="0">
              <a:latin typeface="Arial"/>
              <a:cs typeface="Arial"/>
            </a:rPr>
            <a:t>Consistency</a:t>
          </a:r>
          <a:r>
            <a:rPr lang="en-US" sz="1900" kern="1200" spc="-75" dirty="0">
              <a:latin typeface="Arial"/>
              <a:cs typeface="Arial"/>
            </a:rPr>
            <a:t> </a:t>
          </a:r>
          <a:r>
            <a:rPr lang="en-US" sz="1900" kern="1200" spc="65" dirty="0">
              <a:latin typeface="Arial"/>
              <a:cs typeface="Arial"/>
            </a:rPr>
            <a:t>with </a:t>
          </a:r>
          <a:r>
            <a:rPr lang="en-US" sz="1900" kern="1200" spc="-20" dirty="0">
              <a:latin typeface="Arial"/>
              <a:cs typeface="Arial"/>
            </a:rPr>
            <a:t>Values</a:t>
          </a:r>
          <a:endParaRPr lang="en-US" sz="1900" kern="1200" dirty="0"/>
        </a:p>
      </dsp:txBody>
      <dsp:txXfrm>
        <a:off x="46857" y="1032659"/>
        <a:ext cx="1706691" cy="7246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0D511-9245-4D86-ACD5-5B89A4414060}">
      <dsp:nvSpPr>
        <dsp:cNvPr id="0" name=""/>
        <dsp:cNvSpPr/>
      </dsp:nvSpPr>
      <dsp:spPr>
        <a:xfrm>
          <a:off x="230183" y="0"/>
          <a:ext cx="2818625" cy="398791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2858A5-74E3-4C87-9F0A-881078C8A272}">
      <dsp:nvSpPr>
        <dsp:cNvPr id="0" name=""/>
        <dsp:cNvSpPr/>
      </dsp:nvSpPr>
      <dsp:spPr>
        <a:xfrm>
          <a:off x="63487" y="984137"/>
          <a:ext cx="2812350" cy="19788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spc="35" dirty="0">
              <a:latin typeface="+mn-lt"/>
              <a:cs typeface="Arial"/>
            </a:rPr>
            <a:t>Intellectual</a:t>
          </a:r>
          <a:r>
            <a:rPr lang="en-US" sz="1800" b="1" kern="1200" spc="-35" dirty="0">
              <a:latin typeface="+mn-lt"/>
              <a:cs typeface="Arial"/>
            </a:rPr>
            <a:t> </a:t>
          </a:r>
          <a:r>
            <a:rPr lang="en-US" sz="1800" b="1" kern="1200" spc="35" dirty="0">
              <a:latin typeface="+mn-lt"/>
              <a:cs typeface="Arial"/>
            </a:rPr>
            <a:t>Factors</a:t>
          </a:r>
          <a:endParaRPr lang="en-US" sz="1800" b="1" kern="1200" dirty="0">
            <a:latin typeface="+mn-lt"/>
          </a:endParaRPr>
        </a:p>
        <a:p>
          <a:pPr marL="0" lvl="0" indent="0" algn="ctr" defTabSz="800100">
            <a:lnSpc>
              <a:spcPts val="1500"/>
            </a:lnSpc>
            <a:spcBef>
              <a:spcPct val="0"/>
            </a:spcBef>
            <a:spcAft>
              <a:spcPct val="35000"/>
            </a:spcAft>
            <a:buNone/>
          </a:pPr>
          <a:r>
            <a:rPr lang="en-US" sz="1800" kern="1200" spc="-50" dirty="0">
              <a:latin typeface="+mn-lt"/>
              <a:cs typeface="Arial"/>
            </a:rPr>
            <a:t>Express:</a:t>
          </a:r>
          <a:endParaRPr lang="en-US" sz="1800" kern="1200" dirty="0">
            <a:latin typeface="+mn-lt"/>
            <a:cs typeface="Arial"/>
          </a:endParaRPr>
        </a:p>
        <a:p>
          <a:pPr marL="0" lvl="0" indent="0" algn="ctr" defTabSz="800100">
            <a:lnSpc>
              <a:spcPts val="1500"/>
            </a:lnSpc>
            <a:spcBef>
              <a:spcPct val="0"/>
            </a:spcBef>
            <a:spcAft>
              <a:spcPct val="35000"/>
            </a:spcAft>
            <a:buNone/>
          </a:pPr>
          <a:r>
            <a:rPr lang="en-US" sz="1800" kern="1200" spc="-35" dirty="0">
              <a:latin typeface="+mn-lt"/>
              <a:cs typeface="Arial"/>
            </a:rPr>
            <a:t>Choice</a:t>
          </a:r>
          <a:endParaRPr lang="en-US" sz="1800" kern="1200" dirty="0">
            <a:latin typeface="+mn-lt"/>
            <a:cs typeface="Arial"/>
          </a:endParaRPr>
        </a:p>
        <a:p>
          <a:pPr marL="0" lvl="0" indent="0" algn="ctr" defTabSz="800100">
            <a:lnSpc>
              <a:spcPts val="1500"/>
            </a:lnSpc>
            <a:spcBef>
              <a:spcPct val="0"/>
            </a:spcBef>
            <a:spcAft>
              <a:spcPct val="35000"/>
            </a:spcAft>
            <a:buNone/>
          </a:pPr>
          <a:r>
            <a:rPr lang="en-US" sz="1800" kern="1200" spc="-55" dirty="0">
              <a:latin typeface="+mn-lt"/>
              <a:cs typeface="Arial"/>
            </a:rPr>
            <a:t>Rationale</a:t>
          </a:r>
          <a:endParaRPr lang="en-US" sz="1800" kern="1200" dirty="0">
            <a:latin typeface="+mn-lt"/>
            <a:cs typeface="Arial"/>
          </a:endParaRPr>
        </a:p>
        <a:p>
          <a:pPr marL="0" lvl="0" indent="0" algn="ctr" defTabSz="800100">
            <a:lnSpc>
              <a:spcPts val="1500"/>
            </a:lnSpc>
            <a:spcBef>
              <a:spcPct val="0"/>
            </a:spcBef>
            <a:spcAft>
              <a:spcPct val="35000"/>
            </a:spcAft>
            <a:buNone/>
          </a:pPr>
          <a:r>
            <a:rPr lang="en-US" sz="1800" kern="1200" spc="-30" dirty="0">
              <a:latin typeface="+mn-lt"/>
              <a:cs typeface="Arial"/>
            </a:rPr>
            <a:t>Understanding</a:t>
          </a:r>
          <a:endParaRPr lang="en-US" sz="1800" kern="1200" dirty="0">
            <a:latin typeface="+mn-lt"/>
            <a:cs typeface="Arial"/>
          </a:endParaRPr>
        </a:p>
        <a:p>
          <a:pPr marL="0" lvl="0" indent="0" algn="ctr" defTabSz="800100">
            <a:lnSpc>
              <a:spcPts val="1500"/>
            </a:lnSpc>
            <a:spcBef>
              <a:spcPct val="0"/>
            </a:spcBef>
            <a:spcAft>
              <a:spcPct val="35000"/>
            </a:spcAft>
            <a:buNone/>
          </a:pPr>
          <a:r>
            <a:rPr lang="en-US" sz="1800" kern="1200" spc="-25" dirty="0">
              <a:latin typeface="+mn-lt"/>
              <a:cs typeface="Arial"/>
            </a:rPr>
            <a:t>Appreciation</a:t>
          </a:r>
          <a:endParaRPr lang="en-US" sz="1800" kern="1200" dirty="0">
            <a:latin typeface="+mn-lt"/>
          </a:endParaRPr>
        </a:p>
      </dsp:txBody>
      <dsp:txXfrm>
        <a:off x="160084" y="1080734"/>
        <a:ext cx="2619156" cy="17856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21190-D82E-41E9-B7B1-8212031E0802}">
      <dsp:nvSpPr>
        <dsp:cNvPr id="0" name=""/>
        <dsp:cNvSpPr/>
      </dsp:nvSpPr>
      <dsp:spPr>
        <a:xfrm>
          <a:off x="0" y="706671"/>
          <a:ext cx="3073451" cy="195164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97D7E9-8C88-49E2-9323-785913FDD060}">
      <dsp:nvSpPr>
        <dsp:cNvPr id="0" name=""/>
        <dsp:cNvSpPr/>
      </dsp:nvSpPr>
      <dsp:spPr>
        <a:xfrm>
          <a:off x="341494" y="1031091"/>
          <a:ext cx="3073451" cy="195164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N=200 community Living Adults: 18% experienced FE in last 18 months</a:t>
          </a:r>
        </a:p>
      </dsp:txBody>
      <dsp:txXfrm>
        <a:off x="398656" y="1088253"/>
        <a:ext cx="2959127" cy="1837317"/>
      </dsp:txXfrm>
    </dsp:sp>
    <dsp:sp modelId="{7480E277-607A-4BA3-A72B-B913A4222399}">
      <dsp:nvSpPr>
        <dsp:cNvPr id="0" name=""/>
        <dsp:cNvSpPr/>
      </dsp:nvSpPr>
      <dsp:spPr>
        <a:xfrm>
          <a:off x="3756441" y="706671"/>
          <a:ext cx="3073451" cy="195164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E21E5-5F76-4899-88B4-2DCB41AE3033}">
      <dsp:nvSpPr>
        <dsp:cNvPr id="0" name=""/>
        <dsp:cNvSpPr/>
      </dsp:nvSpPr>
      <dsp:spPr>
        <a:xfrm>
          <a:off x="4097935" y="1031091"/>
          <a:ext cx="3073451" cy="195164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Those with FE more likely to have decision-making deficits</a:t>
          </a:r>
        </a:p>
      </dsp:txBody>
      <dsp:txXfrm>
        <a:off x="4155097" y="1088253"/>
        <a:ext cx="2959127" cy="1837317"/>
      </dsp:txXfrm>
    </dsp:sp>
    <dsp:sp modelId="{6DD32607-1010-4F62-B0D8-13F4804A75AD}">
      <dsp:nvSpPr>
        <dsp:cNvPr id="0" name=""/>
        <dsp:cNvSpPr/>
      </dsp:nvSpPr>
      <dsp:spPr>
        <a:xfrm>
          <a:off x="7512882" y="706671"/>
          <a:ext cx="3073451" cy="195164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CC41BA-F9CF-445B-BF73-5E0472919B61}">
      <dsp:nvSpPr>
        <dsp:cNvPr id="0" name=""/>
        <dsp:cNvSpPr/>
      </dsp:nvSpPr>
      <dsp:spPr>
        <a:xfrm>
          <a:off x="7854377" y="1031091"/>
          <a:ext cx="3073451" cy="195164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Those with FE more likely to have possible cognitive decline</a:t>
          </a:r>
        </a:p>
      </dsp:txBody>
      <dsp:txXfrm>
        <a:off x="7911539" y="1088253"/>
        <a:ext cx="2959127" cy="18373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720F6-DA2E-4302-8A45-E5F073A86402}">
      <dsp:nvSpPr>
        <dsp:cNvPr id="0" name=""/>
        <dsp:cNvSpPr/>
      </dsp:nvSpPr>
      <dsp:spPr>
        <a:xfrm>
          <a:off x="307345" y="1546"/>
          <a:ext cx="3222855" cy="19337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10 items: Administered in an interview format</a:t>
          </a:r>
        </a:p>
      </dsp:txBody>
      <dsp:txXfrm>
        <a:off x="307345" y="1546"/>
        <a:ext cx="3222855" cy="1933713"/>
      </dsp:txXfrm>
    </dsp:sp>
    <dsp:sp modelId="{F021F6B5-DD72-41A5-981F-5420D685F802}">
      <dsp:nvSpPr>
        <dsp:cNvPr id="0" name=""/>
        <dsp:cNvSpPr/>
      </dsp:nvSpPr>
      <dsp:spPr>
        <a:xfrm>
          <a:off x="3852486" y="1546"/>
          <a:ext cx="3222855" cy="1933713"/>
        </a:xfrm>
        <a:prstGeom prst="rect">
          <a:avLst/>
        </a:prstGeom>
        <a:solidFill>
          <a:schemeClr val="accent2">
            <a:hueOff val="1170380"/>
            <a:satOff val="-1460"/>
            <a:lumOff val="34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Multiple choice</a:t>
          </a:r>
        </a:p>
      </dsp:txBody>
      <dsp:txXfrm>
        <a:off x="3852486" y="1546"/>
        <a:ext cx="3222855" cy="1933713"/>
      </dsp:txXfrm>
    </dsp:sp>
    <dsp:sp modelId="{C7636890-C4FB-4ACF-AC5C-DB4A612C2D73}">
      <dsp:nvSpPr>
        <dsp:cNvPr id="0" name=""/>
        <dsp:cNvSpPr/>
      </dsp:nvSpPr>
      <dsp:spPr>
        <a:xfrm>
          <a:off x="7397627" y="1546"/>
          <a:ext cx="3222855" cy="1933713"/>
        </a:xfrm>
        <a:prstGeom prst="rect">
          <a:avLst/>
        </a:prstGeom>
        <a:solidFill>
          <a:schemeClr val="accent2">
            <a:hueOff val="2340759"/>
            <a:satOff val="-2919"/>
            <a:lumOff val="68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Focuses on the 4 intellectual factors and potential for undue influence</a:t>
          </a:r>
        </a:p>
      </dsp:txBody>
      <dsp:txXfrm>
        <a:off x="7397627" y="1546"/>
        <a:ext cx="3222855" cy="1933713"/>
      </dsp:txXfrm>
    </dsp:sp>
    <dsp:sp modelId="{33F81CA0-068F-42AC-8ADD-27B535C1D85E}">
      <dsp:nvSpPr>
        <dsp:cNvPr id="0" name=""/>
        <dsp:cNvSpPr/>
      </dsp:nvSpPr>
      <dsp:spPr>
        <a:xfrm>
          <a:off x="2079915" y="2257545"/>
          <a:ext cx="3222855" cy="1933713"/>
        </a:xfrm>
        <a:prstGeom prst="rect">
          <a:avLst/>
        </a:prstGeom>
        <a:solidFill>
          <a:schemeClr val="accent2">
            <a:hueOff val="3511139"/>
            <a:satOff val="-4379"/>
            <a:lumOff val="103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Professional does the rating on each item and does not just record older adult’s responses</a:t>
          </a:r>
        </a:p>
      </dsp:txBody>
      <dsp:txXfrm>
        <a:off x="2079915" y="2257545"/>
        <a:ext cx="3222855" cy="1933713"/>
      </dsp:txXfrm>
    </dsp:sp>
    <dsp:sp modelId="{DE0ADAC6-DE67-4190-A1A5-974262B11133}">
      <dsp:nvSpPr>
        <dsp:cNvPr id="0" name=""/>
        <dsp:cNvSpPr/>
      </dsp:nvSpPr>
      <dsp:spPr>
        <a:xfrm>
          <a:off x="5625057" y="2257545"/>
          <a:ext cx="3222855" cy="1933713"/>
        </a:xfrm>
        <a:prstGeom prst="rect">
          <a:avLst/>
        </a:prstGeom>
        <a:solidFill>
          <a:schemeClr val="accent2">
            <a:hueOff val="4681519"/>
            <a:satOff val="-5839"/>
            <a:lumOff val="137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Overall judgment score based in part on don’t know or inaccurate responses</a:t>
          </a:r>
        </a:p>
      </dsp:txBody>
      <dsp:txXfrm>
        <a:off x="5625057" y="2257545"/>
        <a:ext cx="3222855" cy="19337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0344C-0778-4AD2-A122-651AEDEDB140}">
      <dsp:nvSpPr>
        <dsp:cNvPr id="0" name=""/>
        <dsp:cNvSpPr/>
      </dsp:nvSpPr>
      <dsp:spPr>
        <a:xfrm rot="5400000">
          <a:off x="-182199" y="182485"/>
          <a:ext cx="1214665" cy="85026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1 </a:t>
          </a:r>
        </a:p>
      </dsp:txBody>
      <dsp:txXfrm rot="-5400000">
        <a:off x="1" y="425418"/>
        <a:ext cx="850266" cy="364399"/>
      </dsp:txXfrm>
    </dsp:sp>
    <dsp:sp modelId="{01B9F83B-0587-41D2-A0F7-F7E4875C1A6F}">
      <dsp:nvSpPr>
        <dsp:cNvPr id="0" name=""/>
        <dsp:cNvSpPr/>
      </dsp:nvSpPr>
      <dsp:spPr>
        <a:xfrm rot="5400000">
          <a:off x="3568586" y="-2718034"/>
          <a:ext cx="789532" cy="622617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7152" tIns="29210" rIns="29210" bIns="29210" numCol="1" spcCol="1270" anchor="ctr" anchorCtr="0">
          <a:noAutofit/>
        </a:bodyPr>
        <a:lstStyle/>
        <a:p>
          <a:pPr marL="285750" lvl="1" indent="-285750" algn="l" defTabSz="2044700">
            <a:lnSpc>
              <a:spcPct val="90000"/>
            </a:lnSpc>
            <a:spcBef>
              <a:spcPct val="0"/>
            </a:spcBef>
            <a:spcAft>
              <a:spcPct val="15000"/>
            </a:spcAft>
            <a:buChar char="•"/>
          </a:pPr>
          <a:r>
            <a:rPr lang="en-US" sz="4600" kern="1200" dirty="0">
              <a:latin typeface="Arial" panose="020B0604020202020204" pitchFamily="34" charset="0"/>
              <a:cs typeface="Arial" panose="020B0604020202020204" pitchFamily="34" charset="0"/>
            </a:rPr>
            <a:t>Awareness</a:t>
          </a:r>
        </a:p>
      </dsp:txBody>
      <dsp:txXfrm rot="-5400000">
        <a:off x="850266" y="38828"/>
        <a:ext cx="6187631" cy="712448"/>
      </dsp:txXfrm>
    </dsp:sp>
    <dsp:sp modelId="{C2FD4F9A-9360-427C-B7C3-09EEA1549468}">
      <dsp:nvSpPr>
        <dsp:cNvPr id="0" name=""/>
        <dsp:cNvSpPr/>
      </dsp:nvSpPr>
      <dsp:spPr>
        <a:xfrm rot="5400000">
          <a:off x="-182199" y="1196532"/>
          <a:ext cx="1214665" cy="85026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2 </a:t>
          </a:r>
        </a:p>
      </dsp:txBody>
      <dsp:txXfrm rot="-5400000">
        <a:off x="1" y="1439465"/>
        <a:ext cx="850266" cy="364399"/>
      </dsp:txXfrm>
    </dsp:sp>
    <dsp:sp modelId="{A3597ED5-8095-489A-866E-AE7B7A9FF624}">
      <dsp:nvSpPr>
        <dsp:cNvPr id="0" name=""/>
        <dsp:cNvSpPr/>
      </dsp:nvSpPr>
      <dsp:spPr>
        <a:xfrm rot="5400000">
          <a:off x="3568586" y="-1703987"/>
          <a:ext cx="789532" cy="622617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7152" tIns="29210" rIns="29210" bIns="29210" numCol="1" spcCol="1270" anchor="ctr" anchorCtr="0">
          <a:noAutofit/>
        </a:bodyPr>
        <a:lstStyle/>
        <a:p>
          <a:pPr marL="285750" lvl="1" indent="-285750" algn="l" defTabSz="2044700">
            <a:lnSpc>
              <a:spcPct val="90000"/>
            </a:lnSpc>
            <a:spcBef>
              <a:spcPct val="0"/>
            </a:spcBef>
            <a:spcAft>
              <a:spcPct val="15000"/>
            </a:spcAft>
            <a:buChar char="•"/>
          </a:pPr>
          <a:r>
            <a:rPr lang="en-US" sz="4600" b="0" kern="1200" dirty="0">
              <a:latin typeface="Arial" panose="020B0604020202020204" pitchFamily="34" charset="0"/>
              <a:cs typeface="Arial" panose="020B0604020202020204" pitchFamily="34" charset="0"/>
            </a:rPr>
            <a:t>Training</a:t>
          </a:r>
        </a:p>
      </dsp:txBody>
      <dsp:txXfrm rot="-5400000">
        <a:off x="850266" y="1052875"/>
        <a:ext cx="6187631" cy="712448"/>
      </dsp:txXfrm>
    </dsp:sp>
    <dsp:sp modelId="{2B4C558E-EDB6-4C7B-B16C-84C04167952E}">
      <dsp:nvSpPr>
        <dsp:cNvPr id="0" name=""/>
        <dsp:cNvSpPr/>
      </dsp:nvSpPr>
      <dsp:spPr>
        <a:xfrm rot="5400000">
          <a:off x="-182199" y="2210580"/>
          <a:ext cx="1214665" cy="85026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3</a:t>
          </a:r>
        </a:p>
      </dsp:txBody>
      <dsp:txXfrm rot="-5400000">
        <a:off x="1" y="2453513"/>
        <a:ext cx="850266" cy="364399"/>
      </dsp:txXfrm>
    </dsp:sp>
    <dsp:sp modelId="{B0C1D53F-74B4-4C6A-B179-B0E0D658E5AB}">
      <dsp:nvSpPr>
        <dsp:cNvPr id="0" name=""/>
        <dsp:cNvSpPr/>
      </dsp:nvSpPr>
      <dsp:spPr>
        <a:xfrm rot="5400000">
          <a:off x="3568586" y="-689940"/>
          <a:ext cx="789532" cy="622617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7152" tIns="29210" rIns="29210" bIns="29210" numCol="1" spcCol="1270" anchor="ctr" anchorCtr="0">
          <a:noAutofit/>
        </a:bodyPr>
        <a:lstStyle/>
        <a:p>
          <a:pPr marL="285750" lvl="1" indent="-285750" algn="l" defTabSz="2044700">
            <a:lnSpc>
              <a:spcPct val="90000"/>
            </a:lnSpc>
            <a:spcBef>
              <a:spcPct val="0"/>
            </a:spcBef>
            <a:spcAft>
              <a:spcPct val="15000"/>
            </a:spcAft>
            <a:buChar char="•"/>
          </a:pPr>
          <a:r>
            <a:rPr lang="en-US" sz="4600" kern="1200" dirty="0">
              <a:latin typeface="Arial" panose="020B0604020202020204" pitchFamily="34" charset="0"/>
              <a:cs typeface="Arial" panose="020B0604020202020204" pitchFamily="34" charset="0"/>
            </a:rPr>
            <a:t>Implementation</a:t>
          </a:r>
        </a:p>
      </dsp:txBody>
      <dsp:txXfrm rot="-5400000">
        <a:off x="850266" y="2066922"/>
        <a:ext cx="6187631" cy="71244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4C29F8-D836-453C-B1F4-29FA3D6821D5}"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8AF2C9-03E2-4B88-BBC0-3B273A4A5F95}" type="slidenum">
              <a:rPr lang="en-US" smtClean="0"/>
              <a:t>‹#›</a:t>
            </a:fld>
            <a:endParaRPr lang="en-US"/>
          </a:p>
        </p:txBody>
      </p:sp>
    </p:spTree>
    <p:extLst>
      <p:ext uri="{BB962C8B-B14F-4D97-AF65-F5344CB8AC3E}">
        <p14:creationId xmlns:p14="http://schemas.microsoft.com/office/powerpoint/2010/main" val="359725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AF2C9-03E2-4B88-BBC0-3B273A4A5F95}" type="slidenum">
              <a:rPr lang="en-US" smtClean="0"/>
              <a:t>2</a:t>
            </a:fld>
            <a:endParaRPr lang="en-US"/>
          </a:p>
        </p:txBody>
      </p:sp>
    </p:spTree>
    <p:extLst>
      <p:ext uri="{BB962C8B-B14F-4D97-AF65-F5344CB8AC3E}">
        <p14:creationId xmlns:p14="http://schemas.microsoft.com/office/powerpoint/2010/main" val="2944388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89120"/>
          </a:xfrm>
        </p:spPr>
        <p:txBody>
          <a:bodyPr/>
          <a:lstStyle/>
          <a:p>
            <a:pPr marL="171450" indent="-171450">
              <a:buFont typeface="Arial" panose="020B0604020202020204" pitchFamily="34" charset="0"/>
              <a:buChar char="•"/>
            </a:pPr>
            <a:r>
              <a:rPr lang="en-US" dirty="0"/>
              <a:t> </a:t>
            </a:r>
          </a:p>
          <a:p>
            <a:pPr marL="685800" lvl="1" indent="-22860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DF750928-C4A7-4AED-BF96-2A61147FD7EC}" type="slidenum">
              <a:rPr lang="en-US" smtClean="0"/>
              <a:t>39</a:t>
            </a:fld>
            <a:endParaRPr lang="en-US"/>
          </a:p>
        </p:txBody>
      </p:sp>
    </p:spTree>
    <p:extLst>
      <p:ext uri="{BB962C8B-B14F-4D97-AF65-F5344CB8AC3E}">
        <p14:creationId xmlns:p14="http://schemas.microsoft.com/office/powerpoint/2010/main" val="192094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F750928-C4A7-4AED-BF96-2A61147FD7EC}" type="slidenum">
              <a:rPr lang="en-US" smtClean="0"/>
              <a:t>40</a:t>
            </a:fld>
            <a:endParaRPr lang="en-US"/>
          </a:p>
        </p:txBody>
      </p:sp>
    </p:spTree>
    <p:extLst>
      <p:ext uri="{BB962C8B-B14F-4D97-AF65-F5344CB8AC3E}">
        <p14:creationId xmlns:p14="http://schemas.microsoft.com/office/powerpoint/2010/main" val="283866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When the results show </a:t>
            </a:r>
            <a:r>
              <a:rPr lang="en-US" b="1" dirty="0"/>
              <a:t>LOW RISK</a:t>
            </a:r>
          </a:p>
          <a:p>
            <a:pPr marL="171450" indent="-171450">
              <a:buFont typeface="Arial" panose="020B0604020202020204" pitchFamily="34" charset="0"/>
              <a:buChar char="•"/>
            </a:pPr>
            <a:r>
              <a:rPr lang="en-US" dirty="0"/>
              <a:t>This is used as a baseline for future referrals.</a:t>
            </a:r>
          </a:p>
          <a:p>
            <a:pPr marL="171450" indent="-171450">
              <a:buFont typeface="Arial" panose="020B0604020202020204" pitchFamily="34" charset="0"/>
              <a:buChar char="•"/>
            </a:pPr>
            <a:endParaRPr lang="en-US" dirty="0"/>
          </a:p>
          <a:p>
            <a:r>
              <a:rPr lang="en-US" dirty="0"/>
              <a:t>When the results show </a:t>
            </a:r>
            <a:r>
              <a:rPr lang="en-US" b="1" dirty="0"/>
              <a:t>MODERATE RISK</a:t>
            </a:r>
          </a:p>
          <a:p>
            <a:pPr marL="171450" indent="-171450">
              <a:buFont typeface="Arial" panose="020B0604020202020204" pitchFamily="34" charset="0"/>
              <a:buChar char="•"/>
            </a:pPr>
            <a:r>
              <a:rPr lang="en-US" dirty="0"/>
              <a:t>It’s recommended that the FDT be given again at a later date and/or use the Friends and Family Interview to gain more information to determine next steps.</a:t>
            </a:r>
          </a:p>
          <a:p>
            <a:endParaRPr lang="en-US" dirty="0"/>
          </a:p>
          <a:p>
            <a:r>
              <a:rPr lang="en-US" dirty="0"/>
              <a:t>When the results show </a:t>
            </a:r>
            <a:r>
              <a:rPr lang="en-US" b="1" dirty="0"/>
              <a:t>HIGH RISK</a:t>
            </a:r>
          </a:p>
          <a:p>
            <a:pPr marL="171450" indent="-171450">
              <a:buFont typeface="Arial" panose="020B0604020202020204" pitchFamily="34" charset="0"/>
              <a:buChar char="•"/>
            </a:pPr>
            <a:r>
              <a:rPr lang="en-US" dirty="0"/>
              <a:t>Consider getting an evaluation completed by a medical provider </a:t>
            </a:r>
          </a:p>
          <a:p>
            <a:pPr marL="171450" indent="-171450">
              <a:buFont typeface="Arial" panose="020B0604020202020204" pitchFamily="34" charset="0"/>
              <a:buChar char="•"/>
            </a:pPr>
            <a:r>
              <a:rPr lang="en-US" dirty="0"/>
              <a:t>Meet with law enforcement and the prosecutor to consider legal action.</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F750928-C4A7-4AED-BF96-2A61147FD7EC}" type="slidenum">
              <a:rPr lang="en-US" smtClean="0"/>
              <a:t>41</a:t>
            </a:fld>
            <a:endParaRPr lang="en-US"/>
          </a:p>
        </p:txBody>
      </p:sp>
    </p:spTree>
    <p:extLst>
      <p:ext uri="{BB962C8B-B14F-4D97-AF65-F5344CB8AC3E}">
        <p14:creationId xmlns:p14="http://schemas.microsoft.com/office/powerpoint/2010/main" val="7436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DF750928-C4A7-4AED-BF96-2A61147FD7EC}" type="slidenum">
              <a:rPr lang="en-US" smtClean="0"/>
              <a:t>42</a:t>
            </a:fld>
            <a:endParaRPr lang="en-US" dirty="0"/>
          </a:p>
        </p:txBody>
      </p:sp>
    </p:spTree>
    <p:extLst>
      <p:ext uri="{BB962C8B-B14F-4D97-AF65-F5344CB8AC3E}">
        <p14:creationId xmlns:p14="http://schemas.microsoft.com/office/powerpoint/2010/main" val="2773515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400" dirty="0"/>
              <a:t>APS was called and the worker spoke to the family members first.  He used the Friends and Family Interview to learn more about the situation.  This helped him formulate his questions when he met with the client.</a:t>
            </a:r>
          </a:p>
          <a:p>
            <a:endParaRPr lang="en-US" sz="1400" dirty="0"/>
          </a:p>
          <a:p>
            <a:r>
              <a:rPr lang="en-US" sz="1400" dirty="0"/>
              <a:t>2.  When APS went to the home to visit the client, the woman initially would not let APS in the door.  APS was able to gain access to speak with the client and used the Financial Decision Tracker once the woman left the room.  Through this discussion </a:t>
            </a:r>
            <a:r>
              <a:rPr lang="en-US" sz="1400" b="1" dirty="0"/>
              <a:t>the client </a:t>
            </a:r>
            <a:r>
              <a:rPr lang="en-US" sz="1400" dirty="0"/>
              <a:t>was able to realize that he was being taken advantage of.    </a:t>
            </a:r>
          </a:p>
          <a:p>
            <a:endParaRPr lang="en-US" sz="1400" dirty="0"/>
          </a:p>
          <a:p>
            <a:r>
              <a:rPr lang="en-US" sz="1400" dirty="0"/>
              <a:t>3. APS used the Friends and Family Interview to interview the alleged perpetrator, the woman living in the home.  The Friends and Family Interview allowed the woman to share her feedback on the situation.  The woman was cooperative and appreciated time to speak to APS.  Her answers were much different than what the family and client presented</a:t>
            </a:r>
            <a:r>
              <a:rPr lang="en-US" dirty="0"/>
              <a:t>.  </a:t>
            </a:r>
          </a:p>
        </p:txBody>
      </p:sp>
      <p:sp>
        <p:nvSpPr>
          <p:cNvPr id="4" name="Slide Number Placeholder 3"/>
          <p:cNvSpPr>
            <a:spLocks noGrp="1"/>
          </p:cNvSpPr>
          <p:nvPr>
            <p:ph type="sldNum" sz="quarter" idx="5"/>
          </p:nvPr>
        </p:nvSpPr>
        <p:spPr/>
        <p:txBody>
          <a:bodyPr/>
          <a:lstStyle/>
          <a:p>
            <a:fld id="{DF750928-C4A7-4AED-BF96-2A61147FD7EC}" type="slidenum">
              <a:rPr lang="en-US" smtClean="0"/>
              <a:t>43</a:t>
            </a:fld>
            <a:endParaRPr lang="en-US" dirty="0"/>
          </a:p>
        </p:txBody>
      </p:sp>
    </p:spTree>
    <p:extLst>
      <p:ext uri="{BB962C8B-B14F-4D97-AF65-F5344CB8AC3E}">
        <p14:creationId xmlns:p14="http://schemas.microsoft.com/office/powerpoint/2010/main" val="2443727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400"/>
              <a:t> </a:t>
            </a:r>
            <a:endParaRPr lang="en-US" sz="1400" dirty="0"/>
          </a:p>
          <a:p>
            <a:endParaRPr lang="en-US" dirty="0"/>
          </a:p>
        </p:txBody>
      </p:sp>
      <p:sp>
        <p:nvSpPr>
          <p:cNvPr id="4" name="Slide Number Placeholder 3"/>
          <p:cNvSpPr>
            <a:spLocks noGrp="1"/>
          </p:cNvSpPr>
          <p:nvPr>
            <p:ph type="sldNum" sz="quarter" idx="5"/>
          </p:nvPr>
        </p:nvSpPr>
        <p:spPr/>
        <p:txBody>
          <a:bodyPr/>
          <a:lstStyle/>
          <a:p>
            <a:fld id="{DF750928-C4A7-4AED-BF96-2A61147FD7EC}" type="slidenum">
              <a:rPr lang="en-US" smtClean="0"/>
              <a:t>44</a:t>
            </a:fld>
            <a:endParaRPr lang="en-US" dirty="0"/>
          </a:p>
        </p:txBody>
      </p:sp>
    </p:spTree>
    <p:extLst>
      <p:ext uri="{BB962C8B-B14F-4D97-AF65-F5344CB8AC3E}">
        <p14:creationId xmlns:p14="http://schemas.microsoft.com/office/powerpoint/2010/main" val="421181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04497-8CB2-42BD-AD5A-A0AEA86B6835}" type="slidenum">
              <a:rPr lang="en-US" smtClean="0"/>
              <a:t>6</a:t>
            </a:fld>
            <a:endParaRPr lang="en-US"/>
          </a:p>
        </p:txBody>
      </p:sp>
    </p:spTree>
    <p:extLst>
      <p:ext uri="{BB962C8B-B14F-4D97-AF65-F5344CB8AC3E}">
        <p14:creationId xmlns:p14="http://schemas.microsoft.com/office/powerpoint/2010/main" val="1144566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04497-8CB2-42BD-AD5A-A0AEA86B6835}" type="slidenum">
              <a:rPr lang="en-US" smtClean="0"/>
              <a:t>7</a:t>
            </a:fld>
            <a:endParaRPr lang="en-US"/>
          </a:p>
        </p:txBody>
      </p:sp>
    </p:spTree>
    <p:extLst>
      <p:ext uri="{BB962C8B-B14F-4D97-AF65-F5344CB8AC3E}">
        <p14:creationId xmlns:p14="http://schemas.microsoft.com/office/powerpoint/2010/main" val="2222368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kept this very simple.  These are smart folks who can read, so once they get onto the site, the OANE instructions should move them through it easily.</a:t>
            </a:r>
          </a:p>
        </p:txBody>
      </p:sp>
      <p:sp>
        <p:nvSpPr>
          <p:cNvPr id="4" name="Slide Number Placeholder 3"/>
          <p:cNvSpPr>
            <a:spLocks noGrp="1"/>
          </p:cNvSpPr>
          <p:nvPr>
            <p:ph type="sldNum" sz="quarter" idx="5"/>
          </p:nvPr>
        </p:nvSpPr>
        <p:spPr/>
        <p:txBody>
          <a:bodyPr/>
          <a:lstStyle/>
          <a:p>
            <a:fld id="{45004497-8CB2-42BD-AD5A-A0AEA86B6835}" type="slidenum">
              <a:rPr lang="en-US" smtClean="0"/>
              <a:t>8</a:t>
            </a:fld>
            <a:endParaRPr lang="en-US"/>
          </a:p>
        </p:txBody>
      </p:sp>
    </p:spTree>
    <p:extLst>
      <p:ext uri="{BB962C8B-B14F-4D97-AF65-F5344CB8AC3E}">
        <p14:creationId xmlns:p14="http://schemas.microsoft.com/office/powerpoint/2010/main" val="3020209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605A0-EE01-4932-A532-BC072F0C8D3F}" type="slidenum">
              <a:rPr lang="en-US" smtClean="0"/>
              <a:t>27</a:t>
            </a:fld>
            <a:endParaRPr lang="en-US"/>
          </a:p>
        </p:txBody>
      </p:sp>
    </p:spTree>
    <p:extLst>
      <p:ext uri="{BB962C8B-B14F-4D97-AF65-F5344CB8AC3E}">
        <p14:creationId xmlns:p14="http://schemas.microsoft.com/office/powerpoint/2010/main" val="2219591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59245"/>
          </a:xfrm>
        </p:spPr>
        <p:txBody>
          <a:bodyPr/>
          <a:lstStyle/>
          <a:p>
            <a:r>
              <a:rPr lang="en-US" dirty="0"/>
              <a:t>To better understand the rollout for this process I’ve included a map of Michigan.  Adult Services oversees three programs with APS being one of them.  Some workers only do APS while others manage all three programs.  </a:t>
            </a:r>
          </a:p>
          <a:p>
            <a:endParaRPr lang="en-US" dirty="0"/>
          </a:p>
          <a:p>
            <a:r>
              <a:rPr lang="en-US" dirty="0"/>
              <a:t>Business Service Center 1 is in blue.  There are 38 staff,  5 supervisors and 1 program manager to cover the 36 counties in northern Michigan. .  </a:t>
            </a:r>
          </a:p>
          <a:p>
            <a:endParaRPr lang="en-US" dirty="0"/>
          </a:p>
          <a:p>
            <a:r>
              <a:rPr lang="en-US" dirty="0"/>
              <a:t>Business Service Center 2 in purple has 18 counties with  104 staff and 10 supervisors.  The smallest county has 1 worker and the largest county has 27 workers.</a:t>
            </a:r>
          </a:p>
          <a:p>
            <a:endParaRPr lang="en-US" dirty="0"/>
          </a:p>
          <a:p>
            <a:r>
              <a:rPr lang="en-US" dirty="0"/>
              <a:t>Business Service Center 3 in yellow has 19 counties in Southwest Michigan.  There are 99 staff with 10 supervisors and 1 program manager with both urban and rural counties.</a:t>
            </a:r>
          </a:p>
          <a:p>
            <a:endParaRPr lang="en-US" dirty="0"/>
          </a:p>
          <a:p>
            <a:r>
              <a:rPr lang="en-US" dirty="0"/>
              <a:t>Business Service Center 4 is in green.  There are large urban areas here and small towns in this region.  This region has 284 workers, 30 supervisors and 2 program managers.  The largest county that includes Detroit has 140 workers.  </a:t>
            </a:r>
          </a:p>
          <a:p>
            <a:endParaRPr lang="en-US" dirty="0"/>
          </a:p>
          <a:p>
            <a:r>
              <a:rPr lang="en-US" dirty="0"/>
              <a:t>As you can see there is a wide range of diversity when it comes to county size and staff resources.  I point this out to show that we had to allow some flexibility in how the Financial Decision Tracker was rolled out to the counties.  Having the 5 program managers oversee the training and rollout helped to streamline this process and monitor its  success.  </a:t>
            </a:r>
          </a:p>
        </p:txBody>
      </p:sp>
      <p:sp>
        <p:nvSpPr>
          <p:cNvPr id="4" name="Slide Number Placeholder 3"/>
          <p:cNvSpPr>
            <a:spLocks noGrp="1"/>
          </p:cNvSpPr>
          <p:nvPr>
            <p:ph type="sldNum" sz="quarter" idx="5"/>
          </p:nvPr>
        </p:nvSpPr>
        <p:spPr/>
        <p:txBody>
          <a:bodyPr/>
          <a:lstStyle/>
          <a:p>
            <a:fld id="{DF750928-C4A7-4AED-BF96-2A61147FD7EC}" type="slidenum">
              <a:rPr lang="en-US" smtClean="0"/>
              <a:t>35</a:t>
            </a:fld>
            <a:endParaRPr lang="en-US" dirty="0"/>
          </a:p>
        </p:txBody>
      </p:sp>
    </p:spTree>
    <p:extLst>
      <p:ext uri="{BB962C8B-B14F-4D97-AF65-F5344CB8AC3E}">
        <p14:creationId xmlns:p14="http://schemas.microsoft.com/office/powerpoint/2010/main" val="2596360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F750928-C4A7-4AED-BF96-2A61147FD7EC}" type="slidenum">
              <a:rPr lang="en-US" smtClean="0"/>
              <a:t>36</a:t>
            </a:fld>
            <a:endParaRPr lang="en-US" dirty="0"/>
          </a:p>
        </p:txBody>
      </p:sp>
    </p:spTree>
    <p:extLst>
      <p:ext uri="{BB962C8B-B14F-4D97-AF65-F5344CB8AC3E}">
        <p14:creationId xmlns:p14="http://schemas.microsoft.com/office/powerpoint/2010/main" val="3067519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00500"/>
          </a:xfrm>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DF750928-C4A7-4AED-BF96-2A61147FD7EC}" type="slidenum">
              <a:rPr lang="en-US" smtClean="0"/>
              <a:t>37</a:t>
            </a:fld>
            <a:endParaRPr lang="en-US" dirty="0"/>
          </a:p>
        </p:txBody>
      </p:sp>
    </p:spTree>
    <p:extLst>
      <p:ext uri="{BB962C8B-B14F-4D97-AF65-F5344CB8AC3E}">
        <p14:creationId xmlns:p14="http://schemas.microsoft.com/office/powerpoint/2010/main" val="2977449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DF750928-C4A7-4AED-BF96-2A61147FD7EC}" type="slidenum">
              <a:rPr lang="en-US" smtClean="0"/>
              <a:t>38</a:t>
            </a:fld>
            <a:endParaRPr lang="en-US"/>
          </a:p>
        </p:txBody>
      </p:sp>
    </p:spTree>
    <p:extLst>
      <p:ext uri="{BB962C8B-B14F-4D97-AF65-F5344CB8AC3E}">
        <p14:creationId xmlns:p14="http://schemas.microsoft.com/office/powerpoint/2010/main" val="258810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41B4-814B-19F1-B15A-BD3DCF86DA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092DF9-FAC7-20AA-FC42-91EA22D8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1824DD-1E2A-4F66-84BB-3E49E66E1D75}"/>
              </a:ext>
            </a:extLst>
          </p:cNvPr>
          <p:cNvSpPr>
            <a:spLocks noGrp="1"/>
          </p:cNvSpPr>
          <p:nvPr>
            <p:ph type="dt" sz="half" idx="10"/>
          </p:nvPr>
        </p:nvSpPr>
        <p:spPr/>
        <p:txBody>
          <a:bodyPr/>
          <a:lstStyle/>
          <a:p>
            <a:fld id="{DFEF817F-6190-4818-8296-60E325DF6956}" type="datetimeFigureOut">
              <a:rPr lang="en-US" smtClean="0"/>
              <a:t>1/16/2024</a:t>
            </a:fld>
            <a:endParaRPr lang="en-US"/>
          </a:p>
        </p:txBody>
      </p:sp>
      <p:sp>
        <p:nvSpPr>
          <p:cNvPr id="5" name="Footer Placeholder 4">
            <a:extLst>
              <a:ext uri="{FF2B5EF4-FFF2-40B4-BE49-F238E27FC236}">
                <a16:creationId xmlns:a16="http://schemas.microsoft.com/office/drawing/2014/main" id="{8566CFB9-FC24-8134-AB5A-FF1CC4133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E25CF-F51D-F4C6-D97D-BD83BE8FA026}"/>
              </a:ext>
            </a:extLst>
          </p:cNvPr>
          <p:cNvSpPr>
            <a:spLocks noGrp="1"/>
          </p:cNvSpPr>
          <p:nvPr>
            <p:ph type="sldNum" sz="quarter" idx="12"/>
          </p:nvPr>
        </p:nvSpPr>
        <p:spPr/>
        <p:txBody>
          <a:bodyPr/>
          <a:lstStyle/>
          <a:p>
            <a:fld id="{6FDCD904-FD2D-487E-B991-AC4829A811A2}" type="slidenum">
              <a:rPr lang="en-US" smtClean="0"/>
              <a:t>‹#›</a:t>
            </a:fld>
            <a:endParaRPr lang="en-US"/>
          </a:p>
        </p:txBody>
      </p:sp>
    </p:spTree>
    <p:extLst>
      <p:ext uri="{BB962C8B-B14F-4D97-AF65-F5344CB8AC3E}">
        <p14:creationId xmlns:p14="http://schemas.microsoft.com/office/powerpoint/2010/main" val="2752322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94DDB-63B6-DAFC-5ACF-4413E46F8A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CB2528-F686-8FA4-0463-B3125148DA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24AB5C-A3E1-C2A3-D769-A4AE967970B7}"/>
              </a:ext>
            </a:extLst>
          </p:cNvPr>
          <p:cNvSpPr>
            <a:spLocks noGrp="1"/>
          </p:cNvSpPr>
          <p:nvPr>
            <p:ph type="dt" sz="half" idx="10"/>
          </p:nvPr>
        </p:nvSpPr>
        <p:spPr/>
        <p:txBody>
          <a:bodyPr/>
          <a:lstStyle/>
          <a:p>
            <a:fld id="{DFEF817F-6190-4818-8296-60E325DF6956}" type="datetimeFigureOut">
              <a:rPr lang="en-US" smtClean="0"/>
              <a:t>1/16/2024</a:t>
            </a:fld>
            <a:endParaRPr lang="en-US"/>
          </a:p>
        </p:txBody>
      </p:sp>
      <p:sp>
        <p:nvSpPr>
          <p:cNvPr id="5" name="Footer Placeholder 4">
            <a:extLst>
              <a:ext uri="{FF2B5EF4-FFF2-40B4-BE49-F238E27FC236}">
                <a16:creationId xmlns:a16="http://schemas.microsoft.com/office/drawing/2014/main" id="{4B55BD6F-E203-E0AE-84EA-2A7E2084B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BBD19E-FCE8-BDBC-1A47-916C2FFA7250}"/>
              </a:ext>
            </a:extLst>
          </p:cNvPr>
          <p:cNvSpPr>
            <a:spLocks noGrp="1"/>
          </p:cNvSpPr>
          <p:nvPr>
            <p:ph type="sldNum" sz="quarter" idx="12"/>
          </p:nvPr>
        </p:nvSpPr>
        <p:spPr/>
        <p:txBody>
          <a:bodyPr/>
          <a:lstStyle/>
          <a:p>
            <a:fld id="{6FDCD904-FD2D-487E-B991-AC4829A811A2}" type="slidenum">
              <a:rPr lang="en-US" smtClean="0"/>
              <a:t>‹#›</a:t>
            </a:fld>
            <a:endParaRPr lang="en-US"/>
          </a:p>
        </p:txBody>
      </p:sp>
    </p:spTree>
    <p:extLst>
      <p:ext uri="{BB962C8B-B14F-4D97-AF65-F5344CB8AC3E}">
        <p14:creationId xmlns:p14="http://schemas.microsoft.com/office/powerpoint/2010/main" val="3315204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703236-04D6-0E5A-7637-67E82BB796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C65559-8360-1A23-5E05-4412F29073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587590-C2BE-5AB5-18B5-F84236E57700}"/>
              </a:ext>
            </a:extLst>
          </p:cNvPr>
          <p:cNvSpPr>
            <a:spLocks noGrp="1"/>
          </p:cNvSpPr>
          <p:nvPr>
            <p:ph type="dt" sz="half" idx="10"/>
          </p:nvPr>
        </p:nvSpPr>
        <p:spPr/>
        <p:txBody>
          <a:bodyPr/>
          <a:lstStyle/>
          <a:p>
            <a:fld id="{DFEF817F-6190-4818-8296-60E325DF6956}" type="datetimeFigureOut">
              <a:rPr lang="en-US" smtClean="0"/>
              <a:t>1/16/2024</a:t>
            </a:fld>
            <a:endParaRPr lang="en-US"/>
          </a:p>
        </p:txBody>
      </p:sp>
      <p:sp>
        <p:nvSpPr>
          <p:cNvPr id="5" name="Footer Placeholder 4">
            <a:extLst>
              <a:ext uri="{FF2B5EF4-FFF2-40B4-BE49-F238E27FC236}">
                <a16:creationId xmlns:a16="http://schemas.microsoft.com/office/drawing/2014/main" id="{F5807BE6-431E-F5F0-C32A-8FD2AA859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4780DE-BE78-45D1-8B9B-C0F67575DDD6}"/>
              </a:ext>
            </a:extLst>
          </p:cNvPr>
          <p:cNvSpPr>
            <a:spLocks noGrp="1"/>
          </p:cNvSpPr>
          <p:nvPr>
            <p:ph type="sldNum" sz="quarter" idx="12"/>
          </p:nvPr>
        </p:nvSpPr>
        <p:spPr/>
        <p:txBody>
          <a:bodyPr/>
          <a:lstStyle/>
          <a:p>
            <a:fld id="{6FDCD904-FD2D-487E-B991-AC4829A811A2}" type="slidenum">
              <a:rPr lang="en-US" smtClean="0"/>
              <a:t>‹#›</a:t>
            </a:fld>
            <a:endParaRPr lang="en-US"/>
          </a:p>
        </p:txBody>
      </p:sp>
    </p:spTree>
    <p:extLst>
      <p:ext uri="{BB962C8B-B14F-4D97-AF65-F5344CB8AC3E}">
        <p14:creationId xmlns:p14="http://schemas.microsoft.com/office/powerpoint/2010/main" val="3870712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26F11-3ED3-468A-B3DC-A5AA11282D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E8CBD0-2C87-40D8-B2EC-BAC165F2031C}"/>
              </a:ext>
            </a:extLst>
          </p:cNvPr>
          <p:cNvSpPr>
            <a:spLocks noGrp="1"/>
          </p:cNvSpPr>
          <p:nvPr>
            <p:ph type="dt" sz="half" idx="10"/>
          </p:nvPr>
        </p:nvSpPr>
        <p:spPr/>
        <p:txBody>
          <a:bodyPr/>
          <a:lstStyle/>
          <a:p>
            <a:fld id="{010F186C-7238-48A7-B86F-8ED66B929BB8}" type="datetimeFigureOut">
              <a:rPr lang="en-US" smtClean="0"/>
              <a:t>1/16/2024</a:t>
            </a:fld>
            <a:endParaRPr lang="en-US"/>
          </a:p>
        </p:txBody>
      </p:sp>
      <p:sp>
        <p:nvSpPr>
          <p:cNvPr id="4" name="Footer Placeholder 3">
            <a:extLst>
              <a:ext uri="{FF2B5EF4-FFF2-40B4-BE49-F238E27FC236}">
                <a16:creationId xmlns:a16="http://schemas.microsoft.com/office/drawing/2014/main" id="{97FCC881-3B5E-4583-9ACD-F41D26ED44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1F4C50-98F3-44AB-BFFA-583D8E14E5D6}"/>
              </a:ext>
            </a:extLst>
          </p:cNvPr>
          <p:cNvSpPr>
            <a:spLocks noGrp="1"/>
          </p:cNvSpPr>
          <p:nvPr>
            <p:ph type="sldNum" sz="quarter" idx="12"/>
          </p:nvPr>
        </p:nvSpPr>
        <p:spPr/>
        <p:txBody>
          <a:bodyPr/>
          <a:lstStyle/>
          <a:p>
            <a:fld id="{E01E314A-F9B4-4377-9384-449F02F01E49}" type="slidenum">
              <a:rPr lang="en-US" smtClean="0"/>
              <a:t>‹#›</a:t>
            </a:fld>
            <a:endParaRPr lang="en-US"/>
          </a:p>
        </p:txBody>
      </p:sp>
    </p:spTree>
    <p:extLst>
      <p:ext uri="{BB962C8B-B14F-4D97-AF65-F5344CB8AC3E}">
        <p14:creationId xmlns:p14="http://schemas.microsoft.com/office/powerpoint/2010/main" val="1014963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4EA0B5-8400-4D41-914D-DC98055116C8}"/>
              </a:ext>
            </a:extLst>
          </p:cNvPr>
          <p:cNvSpPr>
            <a:spLocks noGrp="1"/>
          </p:cNvSpPr>
          <p:nvPr>
            <p:ph type="dt" sz="half" idx="10"/>
          </p:nvPr>
        </p:nvSpPr>
        <p:spPr/>
        <p:txBody>
          <a:bodyPr/>
          <a:lstStyle/>
          <a:p>
            <a:fld id="{010F186C-7238-48A7-B86F-8ED66B929BB8}" type="datetimeFigureOut">
              <a:rPr lang="en-US" smtClean="0"/>
              <a:t>1/16/2024</a:t>
            </a:fld>
            <a:endParaRPr lang="en-US"/>
          </a:p>
        </p:txBody>
      </p:sp>
      <p:sp>
        <p:nvSpPr>
          <p:cNvPr id="3" name="Footer Placeholder 2">
            <a:extLst>
              <a:ext uri="{FF2B5EF4-FFF2-40B4-BE49-F238E27FC236}">
                <a16:creationId xmlns:a16="http://schemas.microsoft.com/office/drawing/2014/main" id="{F939B831-C65C-4C08-BAEB-7AD0110EB2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E0E575-23FB-442B-B09A-4D22D1D07D6F}"/>
              </a:ext>
            </a:extLst>
          </p:cNvPr>
          <p:cNvSpPr>
            <a:spLocks noGrp="1"/>
          </p:cNvSpPr>
          <p:nvPr>
            <p:ph type="sldNum" sz="quarter" idx="12"/>
          </p:nvPr>
        </p:nvSpPr>
        <p:spPr/>
        <p:txBody>
          <a:bodyPr/>
          <a:lstStyle/>
          <a:p>
            <a:fld id="{E01E314A-F9B4-4377-9384-449F02F01E49}" type="slidenum">
              <a:rPr lang="en-US" smtClean="0"/>
              <a:t>‹#›</a:t>
            </a:fld>
            <a:endParaRPr lang="en-US"/>
          </a:p>
        </p:txBody>
      </p:sp>
    </p:spTree>
    <p:extLst>
      <p:ext uri="{BB962C8B-B14F-4D97-AF65-F5344CB8AC3E}">
        <p14:creationId xmlns:p14="http://schemas.microsoft.com/office/powerpoint/2010/main" val="3537135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E1BD-7F7D-4DB7-917F-19E9F7127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A60215-3C3B-4067-B3D5-A3D9F92C55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FC5AFE-EC0E-4B9E-9956-0D3D7512919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A4CCE-B03E-43B5-914F-F93EE6CAE6A3}"/>
              </a:ext>
            </a:extLst>
          </p:cNvPr>
          <p:cNvSpPr>
            <a:spLocks noGrp="1"/>
          </p:cNvSpPr>
          <p:nvPr>
            <p:ph type="dt" sz="half" idx="10"/>
          </p:nvPr>
        </p:nvSpPr>
        <p:spPr/>
        <p:txBody>
          <a:bodyPr/>
          <a:lstStyle/>
          <a:p>
            <a:fld id="{010F186C-7238-48A7-B86F-8ED66B929BB8}" type="datetimeFigureOut">
              <a:rPr lang="en-US" smtClean="0"/>
              <a:t>1/16/2024</a:t>
            </a:fld>
            <a:endParaRPr lang="en-US"/>
          </a:p>
        </p:txBody>
      </p:sp>
      <p:sp>
        <p:nvSpPr>
          <p:cNvPr id="6" name="Footer Placeholder 5">
            <a:extLst>
              <a:ext uri="{FF2B5EF4-FFF2-40B4-BE49-F238E27FC236}">
                <a16:creationId xmlns:a16="http://schemas.microsoft.com/office/drawing/2014/main" id="{72D451A1-93B0-434D-825C-9C3BABDD9C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BC209F-4DDC-4D00-9677-491F868D045B}"/>
              </a:ext>
            </a:extLst>
          </p:cNvPr>
          <p:cNvSpPr>
            <a:spLocks noGrp="1"/>
          </p:cNvSpPr>
          <p:nvPr>
            <p:ph type="sldNum" sz="quarter" idx="12"/>
          </p:nvPr>
        </p:nvSpPr>
        <p:spPr/>
        <p:txBody>
          <a:bodyPr/>
          <a:lstStyle/>
          <a:p>
            <a:fld id="{E01E314A-F9B4-4377-9384-449F02F01E49}" type="slidenum">
              <a:rPr lang="en-US" smtClean="0"/>
              <a:t>‹#›</a:t>
            </a:fld>
            <a:endParaRPr lang="en-US"/>
          </a:p>
        </p:txBody>
      </p:sp>
    </p:spTree>
    <p:extLst>
      <p:ext uri="{BB962C8B-B14F-4D97-AF65-F5344CB8AC3E}">
        <p14:creationId xmlns:p14="http://schemas.microsoft.com/office/powerpoint/2010/main" val="711121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32A27-3CF1-4D6F-9762-B83584C430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B76E2-E495-4ACD-A691-9202004B17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BB6B5-ED47-4BDE-A899-E7CFDD48004D}"/>
              </a:ext>
            </a:extLst>
          </p:cNvPr>
          <p:cNvSpPr>
            <a:spLocks noGrp="1"/>
          </p:cNvSpPr>
          <p:nvPr>
            <p:ph type="dt" sz="half" idx="10"/>
          </p:nvPr>
        </p:nvSpPr>
        <p:spPr/>
        <p:txBody>
          <a:bodyPr/>
          <a:lstStyle/>
          <a:p>
            <a:fld id="{010F186C-7238-48A7-B86F-8ED66B929BB8}" type="datetimeFigureOut">
              <a:rPr lang="en-US" smtClean="0"/>
              <a:t>1/16/2024</a:t>
            </a:fld>
            <a:endParaRPr lang="en-US"/>
          </a:p>
        </p:txBody>
      </p:sp>
      <p:sp>
        <p:nvSpPr>
          <p:cNvPr id="5" name="Footer Placeholder 4">
            <a:extLst>
              <a:ext uri="{FF2B5EF4-FFF2-40B4-BE49-F238E27FC236}">
                <a16:creationId xmlns:a16="http://schemas.microsoft.com/office/drawing/2014/main" id="{59D33189-B676-4107-B6AA-2BBA34F1C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7EC17-FAFB-41B0-BBD7-8D7100B7B872}"/>
              </a:ext>
            </a:extLst>
          </p:cNvPr>
          <p:cNvSpPr>
            <a:spLocks noGrp="1"/>
          </p:cNvSpPr>
          <p:nvPr>
            <p:ph type="sldNum" sz="quarter" idx="12"/>
          </p:nvPr>
        </p:nvSpPr>
        <p:spPr/>
        <p:txBody>
          <a:bodyPr/>
          <a:lstStyle/>
          <a:p>
            <a:fld id="{E01E314A-F9B4-4377-9384-449F02F01E49}" type="slidenum">
              <a:rPr lang="en-US" smtClean="0"/>
              <a:t>‹#›</a:t>
            </a:fld>
            <a:endParaRPr lang="en-US"/>
          </a:p>
        </p:txBody>
      </p:sp>
    </p:spTree>
    <p:extLst>
      <p:ext uri="{BB962C8B-B14F-4D97-AF65-F5344CB8AC3E}">
        <p14:creationId xmlns:p14="http://schemas.microsoft.com/office/powerpoint/2010/main" val="1408932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A9A35-143E-48E1-81B1-250D1DBF24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2EB5CA-7131-4B69-8EB9-5E7DD0B3BD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101FF9-4712-4204-896A-6466E27AF115}"/>
              </a:ext>
            </a:extLst>
          </p:cNvPr>
          <p:cNvSpPr>
            <a:spLocks noGrp="1"/>
          </p:cNvSpPr>
          <p:nvPr>
            <p:ph type="dt" sz="half" idx="10"/>
          </p:nvPr>
        </p:nvSpPr>
        <p:spPr/>
        <p:txBody>
          <a:bodyPr/>
          <a:lstStyle/>
          <a:p>
            <a:fld id="{010F186C-7238-48A7-B86F-8ED66B929BB8}" type="datetimeFigureOut">
              <a:rPr lang="en-US" smtClean="0"/>
              <a:t>1/16/2024</a:t>
            </a:fld>
            <a:endParaRPr lang="en-US"/>
          </a:p>
        </p:txBody>
      </p:sp>
      <p:sp>
        <p:nvSpPr>
          <p:cNvPr id="5" name="Footer Placeholder 4">
            <a:extLst>
              <a:ext uri="{FF2B5EF4-FFF2-40B4-BE49-F238E27FC236}">
                <a16:creationId xmlns:a16="http://schemas.microsoft.com/office/drawing/2014/main" id="{69FFFE4C-489A-4CB7-88DB-3C15DC5F4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38751-3FF1-4E81-A537-D3FFD2C60CBE}"/>
              </a:ext>
            </a:extLst>
          </p:cNvPr>
          <p:cNvSpPr>
            <a:spLocks noGrp="1"/>
          </p:cNvSpPr>
          <p:nvPr>
            <p:ph type="sldNum" sz="quarter" idx="12"/>
          </p:nvPr>
        </p:nvSpPr>
        <p:spPr/>
        <p:txBody>
          <a:bodyPr/>
          <a:lstStyle/>
          <a:p>
            <a:fld id="{E01E314A-F9B4-4377-9384-449F02F01E49}" type="slidenum">
              <a:rPr lang="en-US" smtClean="0"/>
              <a:t>‹#›</a:t>
            </a:fld>
            <a:endParaRPr lang="en-US"/>
          </a:p>
        </p:txBody>
      </p:sp>
    </p:spTree>
    <p:extLst>
      <p:ext uri="{BB962C8B-B14F-4D97-AF65-F5344CB8AC3E}">
        <p14:creationId xmlns:p14="http://schemas.microsoft.com/office/powerpoint/2010/main" val="568456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98437" y="876971"/>
            <a:ext cx="10540905" cy="5398202"/>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0820524" y="244209"/>
            <a:ext cx="1156816" cy="330511"/>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10725901" y="154745"/>
            <a:ext cx="1328420" cy="473709"/>
          </a:xfrm>
          <a:custGeom>
            <a:avLst/>
            <a:gdLst/>
            <a:ahLst/>
            <a:cxnLst/>
            <a:rect l="l" t="t" r="r" b="b"/>
            <a:pathLst>
              <a:path w="1328420" h="473709">
                <a:moveTo>
                  <a:pt x="0" y="0"/>
                </a:moveTo>
                <a:lnTo>
                  <a:pt x="1327986" y="0"/>
                </a:lnTo>
                <a:lnTo>
                  <a:pt x="1327986" y="473699"/>
                </a:lnTo>
                <a:lnTo>
                  <a:pt x="0" y="473699"/>
                </a:lnTo>
                <a:lnTo>
                  <a:pt x="0" y="0"/>
                </a:lnTo>
                <a:close/>
              </a:path>
            </a:pathLst>
          </a:custGeom>
          <a:ln w="28575">
            <a:solidFill>
              <a:srgbClr val="385723"/>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02854-FF14-ADA4-8609-0F72593601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9F25A0-CDBC-E56D-AD04-ADBF9CBA48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CE54FB-167A-B829-33E7-26C05360EE26}"/>
              </a:ext>
            </a:extLst>
          </p:cNvPr>
          <p:cNvSpPr>
            <a:spLocks noGrp="1"/>
          </p:cNvSpPr>
          <p:nvPr>
            <p:ph type="dt" sz="half" idx="10"/>
          </p:nvPr>
        </p:nvSpPr>
        <p:spPr/>
        <p:txBody>
          <a:bodyPr/>
          <a:lstStyle/>
          <a:p>
            <a:fld id="{DFEF817F-6190-4818-8296-60E325DF6956}" type="datetimeFigureOut">
              <a:rPr lang="en-US" smtClean="0"/>
              <a:t>1/16/2024</a:t>
            </a:fld>
            <a:endParaRPr lang="en-US"/>
          </a:p>
        </p:txBody>
      </p:sp>
      <p:sp>
        <p:nvSpPr>
          <p:cNvPr id="5" name="Footer Placeholder 4">
            <a:extLst>
              <a:ext uri="{FF2B5EF4-FFF2-40B4-BE49-F238E27FC236}">
                <a16:creationId xmlns:a16="http://schemas.microsoft.com/office/drawing/2014/main" id="{099ED144-512F-05B8-4F90-72260699E2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823F6-7FB0-349B-41EF-C81C602E76DD}"/>
              </a:ext>
            </a:extLst>
          </p:cNvPr>
          <p:cNvSpPr>
            <a:spLocks noGrp="1"/>
          </p:cNvSpPr>
          <p:nvPr>
            <p:ph type="sldNum" sz="quarter" idx="12"/>
          </p:nvPr>
        </p:nvSpPr>
        <p:spPr/>
        <p:txBody>
          <a:bodyPr/>
          <a:lstStyle/>
          <a:p>
            <a:fld id="{6FDCD904-FD2D-487E-B991-AC4829A811A2}" type="slidenum">
              <a:rPr lang="en-US" smtClean="0"/>
              <a:t>‹#›</a:t>
            </a:fld>
            <a:endParaRPr lang="en-US"/>
          </a:p>
        </p:txBody>
      </p:sp>
    </p:spTree>
    <p:extLst>
      <p:ext uri="{BB962C8B-B14F-4D97-AF65-F5344CB8AC3E}">
        <p14:creationId xmlns:p14="http://schemas.microsoft.com/office/powerpoint/2010/main" val="2119398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BFC88-39C8-4F8C-AF31-82909A96650D}" type="datetimeFigureOut">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36C493-5457-4304-82A7-089F14456048}" type="slidenum">
              <a:rPr lang="en-US" smtClean="0"/>
              <a:t>‹#›</a:t>
            </a:fld>
            <a:endParaRPr lang="en-US" dirty="0"/>
          </a:p>
        </p:txBody>
      </p:sp>
    </p:spTree>
    <p:extLst>
      <p:ext uri="{BB962C8B-B14F-4D97-AF65-F5344CB8AC3E}">
        <p14:creationId xmlns:p14="http://schemas.microsoft.com/office/powerpoint/2010/main" val="3663711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A22077-602A-D3E0-7C04-DEF54D3281AE}"/>
              </a:ext>
            </a:extLst>
          </p:cNvPr>
          <p:cNvSpPr>
            <a:spLocks noGrp="1"/>
          </p:cNvSpPr>
          <p:nvPr>
            <p:ph type="dt" sz="half" idx="10"/>
          </p:nvPr>
        </p:nvSpPr>
        <p:spPr/>
        <p:txBody>
          <a:bodyPr/>
          <a:lstStyle/>
          <a:p>
            <a:fld id="{AD862CCC-E1FF-4E63-B6A1-5AD439EDAD81}" type="datetimeFigureOut">
              <a:rPr lang="en-US" smtClean="0"/>
              <a:t>1/16/2024</a:t>
            </a:fld>
            <a:endParaRPr lang="en-US"/>
          </a:p>
        </p:txBody>
      </p:sp>
      <p:sp>
        <p:nvSpPr>
          <p:cNvPr id="3" name="Footer Placeholder 2">
            <a:extLst>
              <a:ext uri="{FF2B5EF4-FFF2-40B4-BE49-F238E27FC236}">
                <a16:creationId xmlns:a16="http://schemas.microsoft.com/office/drawing/2014/main" id="{91A8CC31-5CD0-3376-1571-E84CD91B54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D9DB3E-8A9A-5875-F41B-BB55CF159C54}"/>
              </a:ext>
            </a:extLst>
          </p:cNvPr>
          <p:cNvSpPr>
            <a:spLocks noGrp="1"/>
          </p:cNvSpPr>
          <p:nvPr>
            <p:ph type="sldNum" sz="quarter" idx="12"/>
          </p:nvPr>
        </p:nvSpPr>
        <p:spPr/>
        <p:txBody>
          <a:bodyPr/>
          <a:lstStyle/>
          <a:p>
            <a:fld id="{9E15080F-E63D-4477-8539-EA4F26605F61}" type="slidenum">
              <a:rPr lang="en-US" smtClean="0"/>
              <a:t>‹#›</a:t>
            </a:fld>
            <a:endParaRPr lang="en-US"/>
          </a:p>
        </p:txBody>
      </p:sp>
    </p:spTree>
    <p:extLst>
      <p:ext uri="{BB962C8B-B14F-4D97-AF65-F5344CB8AC3E}">
        <p14:creationId xmlns:p14="http://schemas.microsoft.com/office/powerpoint/2010/main" val="294332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178FD3-6F20-45B3-88DF-1EEE378F9D0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0D24C-006C-426A-A9A8-8328CF32D68D}" type="slidenum">
              <a:rPr lang="en-US" smtClean="0"/>
              <a:t>‹#›</a:t>
            </a:fld>
            <a:endParaRPr lang="en-US"/>
          </a:p>
        </p:txBody>
      </p:sp>
    </p:spTree>
    <p:extLst>
      <p:ext uri="{BB962C8B-B14F-4D97-AF65-F5344CB8AC3E}">
        <p14:creationId xmlns:p14="http://schemas.microsoft.com/office/powerpoint/2010/main" val="47596901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E20C7-9144-D8E0-856F-2E7F8A0EDB64}"/>
              </a:ext>
            </a:extLst>
          </p:cNvPr>
          <p:cNvSpPr>
            <a:spLocks noGrp="1"/>
          </p:cNvSpPr>
          <p:nvPr>
            <p:ph type="dt" sz="half" idx="10"/>
          </p:nvPr>
        </p:nvSpPr>
        <p:spPr/>
        <p:txBody>
          <a:bodyPr/>
          <a:lstStyle>
            <a:lvl1pPr>
              <a:defRPr>
                <a:latin typeface="Times" panose="02020603050405020304" pitchFamily="18" charset="0"/>
              </a:defRPr>
            </a:lvl1pPr>
          </a:lstStyle>
          <a:p>
            <a:pPr>
              <a:defRPr/>
            </a:pPr>
            <a:fld id="{7EAD9216-91BD-4AD5-AE87-133542370CD1}" type="datetime1">
              <a:rPr lang="en-US"/>
              <a:pPr>
                <a:defRPr/>
              </a:pPr>
              <a:t>1/16/2024</a:t>
            </a:fld>
            <a:endParaRPr lang="en-US"/>
          </a:p>
        </p:txBody>
      </p:sp>
      <p:sp>
        <p:nvSpPr>
          <p:cNvPr id="5" name="Footer Placeholder 4">
            <a:extLst>
              <a:ext uri="{FF2B5EF4-FFF2-40B4-BE49-F238E27FC236}">
                <a16:creationId xmlns:a16="http://schemas.microsoft.com/office/drawing/2014/main" id="{66EC13B8-FE05-0D18-4CF7-92EB38C24B4C}"/>
              </a:ext>
            </a:extLst>
          </p:cNvPr>
          <p:cNvSpPr>
            <a:spLocks noGrp="1"/>
          </p:cNvSpPr>
          <p:nvPr>
            <p:ph type="ftr" sz="quarter" idx="11"/>
          </p:nvPr>
        </p:nvSpPr>
        <p:spPr/>
        <p:txBody>
          <a:bodyPr/>
          <a:lstStyle>
            <a:lvl1pPr>
              <a:defRPr>
                <a:latin typeface="Times"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A8FA6BF9-1C02-5C60-CEAB-80238E849B88}"/>
              </a:ext>
            </a:extLst>
          </p:cNvPr>
          <p:cNvSpPr>
            <a:spLocks noGrp="1"/>
          </p:cNvSpPr>
          <p:nvPr>
            <p:ph type="sldNum" sz="quarter" idx="12"/>
          </p:nvPr>
        </p:nvSpPr>
        <p:spPr/>
        <p:txBody>
          <a:bodyPr/>
          <a:lstStyle>
            <a:lvl1pPr>
              <a:defRPr/>
            </a:lvl1pPr>
          </a:lstStyle>
          <a:p>
            <a:fld id="{3D33EDD2-52C9-4B0A-B95C-709FC839A442}" type="slidenum">
              <a:rPr lang="en-US" altLang="en-US"/>
              <a:pPr/>
              <a:t>‹#›</a:t>
            </a:fld>
            <a:endParaRPr lang="en-US" altLang="en-US"/>
          </a:p>
        </p:txBody>
      </p:sp>
    </p:spTree>
    <p:extLst>
      <p:ext uri="{BB962C8B-B14F-4D97-AF65-F5344CB8AC3E}">
        <p14:creationId xmlns:p14="http://schemas.microsoft.com/office/powerpoint/2010/main" val="3058440010"/>
      </p:ext>
    </p:extLst>
  </p:cSld>
  <p:clrMapOvr>
    <a:masterClrMapping/>
  </p:clrMapOvr>
  <p:transition spd="slow">
    <p:strips dir="l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9A936-05A2-4272-BB6F-D5BCF02E7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CC931E-2A3E-4F9B-996F-E64E675DFE0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0000F-09D4-4BB2-947F-766343FD56B3}"/>
              </a:ext>
            </a:extLst>
          </p:cNvPr>
          <p:cNvSpPr>
            <a:spLocks noGrp="1"/>
          </p:cNvSpPr>
          <p:nvPr>
            <p:ph type="dt" sz="half" idx="10"/>
          </p:nvPr>
        </p:nvSpPr>
        <p:spPr/>
        <p:txBody>
          <a:bodyPr/>
          <a:lstStyle/>
          <a:p>
            <a:fld id="{0762DA9C-97CA-472E-B4A1-2953A4AB5A0C}" type="datetimeFigureOut">
              <a:rPr lang="en-US" smtClean="0"/>
              <a:t>1/16/2024</a:t>
            </a:fld>
            <a:endParaRPr lang="en-US"/>
          </a:p>
        </p:txBody>
      </p:sp>
      <p:sp>
        <p:nvSpPr>
          <p:cNvPr id="5" name="Footer Placeholder 4">
            <a:extLst>
              <a:ext uri="{FF2B5EF4-FFF2-40B4-BE49-F238E27FC236}">
                <a16:creationId xmlns:a16="http://schemas.microsoft.com/office/drawing/2014/main" id="{AA770B4F-ECD1-4BE7-85F6-6C55ED2B6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2846C-6F6D-479D-8CBF-F1584829F2DA}"/>
              </a:ext>
            </a:extLst>
          </p:cNvPr>
          <p:cNvSpPr>
            <a:spLocks noGrp="1"/>
          </p:cNvSpPr>
          <p:nvPr>
            <p:ph type="sldNum" sz="quarter" idx="12"/>
          </p:nvPr>
        </p:nvSpPr>
        <p:spPr/>
        <p:txBody>
          <a:bodyPr/>
          <a:lstStyle/>
          <a:p>
            <a:fld id="{892E0EF5-F225-4217-BB48-E2B1026C37E0}" type="slidenum">
              <a:rPr lang="en-US" smtClean="0"/>
              <a:t>‹#›</a:t>
            </a:fld>
            <a:endParaRPr lang="en-US"/>
          </a:p>
        </p:txBody>
      </p:sp>
    </p:spTree>
    <p:extLst>
      <p:ext uri="{BB962C8B-B14F-4D97-AF65-F5344CB8AC3E}">
        <p14:creationId xmlns:p14="http://schemas.microsoft.com/office/powerpoint/2010/main" val="15585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03A91A-6559-43F9-BE13-DC480CB518A6}"/>
              </a:ext>
            </a:extLst>
          </p:cNvPr>
          <p:cNvSpPr>
            <a:spLocks noGrp="1"/>
          </p:cNvSpPr>
          <p:nvPr>
            <p:ph type="dt" sz="half" idx="10"/>
          </p:nvPr>
        </p:nvSpPr>
        <p:spPr/>
        <p:txBody>
          <a:bodyPr/>
          <a:lstStyle/>
          <a:p>
            <a:fld id="{0762DA9C-97CA-472E-B4A1-2953A4AB5A0C}" type="datetimeFigureOut">
              <a:rPr lang="en-US" smtClean="0"/>
              <a:t>1/16/2024</a:t>
            </a:fld>
            <a:endParaRPr lang="en-US"/>
          </a:p>
        </p:txBody>
      </p:sp>
      <p:sp>
        <p:nvSpPr>
          <p:cNvPr id="3" name="Footer Placeholder 2">
            <a:extLst>
              <a:ext uri="{FF2B5EF4-FFF2-40B4-BE49-F238E27FC236}">
                <a16:creationId xmlns:a16="http://schemas.microsoft.com/office/drawing/2014/main" id="{A7921A0E-2C6C-4A0D-8FB4-C6A0547E1A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BC79DB-1804-4432-8FD2-737C30B89F28}"/>
              </a:ext>
            </a:extLst>
          </p:cNvPr>
          <p:cNvSpPr>
            <a:spLocks noGrp="1"/>
          </p:cNvSpPr>
          <p:nvPr>
            <p:ph type="sldNum" sz="quarter" idx="12"/>
          </p:nvPr>
        </p:nvSpPr>
        <p:spPr/>
        <p:txBody>
          <a:bodyPr/>
          <a:lstStyle/>
          <a:p>
            <a:fld id="{892E0EF5-F225-4217-BB48-E2B1026C37E0}" type="slidenum">
              <a:rPr lang="en-US" smtClean="0"/>
              <a:t>‹#›</a:t>
            </a:fld>
            <a:endParaRPr lang="en-US"/>
          </a:p>
        </p:txBody>
      </p:sp>
    </p:spTree>
    <p:extLst>
      <p:ext uri="{BB962C8B-B14F-4D97-AF65-F5344CB8AC3E}">
        <p14:creationId xmlns:p14="http://schemas.microsoft.com/office/powerpoint/2010/main" val="1738338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C8F6CF-C2C7-42FA-A41C-041026F37085}"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F73AD-3D1F-43BB-88D7-A7CCECA5B6B2}" type="slidenum">
              <a:rPr lang="en-US" smtClean="0"/>
              <a:t>‹#›</a:t>
            </a:fld>
            <a:endParaRPr lang="en-US"/>
          </a:p>
        </p:txBody>
      </p:sp>
    </p:spTree>
    <p:extLst>
      <p:ext uri="{BB962C8B-B14F-4D97-AF65-F5344CB8AC3E}">
        <p14:creationId xmlns:p14="http://schemas.microsoft.com/office/powerpoint/2010/main" val="3286529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85EB92-B05D-E14E-4D1E-2DCEC9FEEDEE}"/>
              </a:ext>
            </a:extLst>
          </p:cNvPr>
          <p:cNvSpPr>
            <a:spLocks noGrp="1"/>
          </p:cNvSpPr>
          <p:nvPr>
            <p:ph type="dt" sz="half" idx="10"/>
          </p:nvPr>
        </p:nvSpPr>
        <p:spPr/>
        <p:txBody>
          <a:bodyPr/>
          <a:lstStyle/>
          <a:p>
            <a:fld id="{4EEAFEA2-45FE-4E42-BA97-EA2B06CCC4B2}" type="datetimeFigureOut">
              <a:rPr lang="en-US" smtClean="0"/>
              <a:t>1/16/2024</a:t>
            </a:fld>
            <a:endParaRPr lang="en-US" dirty="0"/>
          </a:p>
        </p:txBody>
      </p:sp>
      <p:sp>
        <p:nvSpPr>
          <p:cNvPr id="3" name="Footer Placeholder 2">
            <a:extLst>
              <a:ext uri="{FF2B5EF4-FFF2-40B4-BE49-F238E27FC236}">
                <a16:creationId xmlns:a16="http://schemas.microsoft.com/office/drawing/2014/main" id="{5EF3D7F4-577C-D4CD-2410-90C39679CD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C2AEA3A-0EA8-3A4A-1014-7EFF481275AA}"/>
              </a:ext>
            </a:extLst>
          </p:cNvPr>
          <p:cNvSpPr>
            <a:spLocks noGrp="1"/>
          </p:cNvSpPr>
          <p:nvPr>
            <p:ph type="sldNum" sz="quarter" idx="12"/>
          </p:nvPr>
        </p:nvSpPr>
        <p:spPr/>
        <p:txBody>
          <a:bodyPr/>
          <a:lstStyle/>
          <a:p>
            <a:fld id="{8694FDB3-7132-4D5C-9B3C-97DE559359D5}" type="slidenum">
              <a:rPr lang="en-US" smtClean="0"/>
              <a:t>‹#›</a:t>
            </a:fld>
            <a:endParaRPr lang="en-US" dirty="0"/>
          </a:p>
        </p:txBody>
      </p:sp>
    </p:spTree>
    <p:extLst>
      <p:ext uri="{BB962C8B-B14F-4D97-AF65-F5344CB8AC3E}">
        <p14:creationId xmlns:p14="http://schemas.microsoft.com/office/powerpoint/2010/main" val="3223549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6EE3-8CF1-0519-D475-FA5080D07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91108-B7F5-345A-039C-7EFECD95EE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EF898-C4BD-1007-D4A0-E3D4445B611A}"/>
              </a:ext>
            </a:extLst>
          </p:cNvPr>
          <p:cNvSpPr>
            <a:spLocks noGrp="1"/>
          </p:cNvSpPr>
          <p:nvPr>
            <p:ph type="dt" sz="half" idx="10"/>
          </p:nvPr>
        </p:nvSpPr>
        <p:spPr/>
        <p:txBody>
          <a:bodyPr/>
          <a:lstStyle/>
          <a:p>
            <a:fld id="{4EEAFEA2-45FE-4E42-BA97-EA2B06CCC4B2}" type="datetimeFigureOut">
              <a:rPr lang="en-US" smtClean="0"/>
              <a:t>1/16/2024</a:t>
            </a:fld>
            <a:endParaRPr lang="en-US" dirty="0"/>
          </a:p>
        </p:txBody>
      </p:sp>
      <p:sp>
        <p:nvSpPr>
          <p:cNvPr id="5" name="Footer Placeholder 4">
            <a:extLst>
              <a:ext uri="{FF2B5EF4-FFF2-40B4-BE49-F238E27FC236}">
                <a16:creationId xmlns:a16="http://schemas.microsoft.com/office/drawing/2014/main" id="{9DD6F336-F18B-69C8-65EA-76798613AF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48D233-7E2F-DA43-A419-2060728C255D}"/>
              </a:ext>
            </a:extLst>
          </p:cNvPr>
          <p:cNvSpPr>
            <a:spLocks noGrp="1"/>
          </p:cNvSpPr>
          <p:nvPr>
            <p:ph type="sldNum" sz="quarter" idx="12"/>
          </p:nvPr>
        </p:nvSpPr>
        <p:spPr/>
        <p:txBody>
          <a:bodyPr/>
          <a:lstStyle/>
          <a:p>
            <a:fld id="{8694FDB3-7132-4D5C-9B3C-97DE559359D5}" type="slidenum">
              <a:rPr lang="en-US" smtClean="0"/>
              <a:t>‹#›</a:t>
            </a:fld>
            <a:endParaRPr lang="en-US" dirty="0"/>
          </a:p>
        </p:txBody>
      </p:sp>
    </p:spTree>
    <p:extLst>
      <p:ext uri="{BB962C8B-B14F-4D97-AF65-F5344CB8AC3E}">
        <p14:creationId xmlns:p14="http://schemas.microsoft.com/office/powerpoint/2010/main" val="3184684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252D9-773B-FA52-6840-8BB73E7BD4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3C308D-C4C3-4C88-84F1-BC1340BC15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0C3E13-2419-1E57-B9EF-AB650BC5B439}"/>
              </a:ext>
            </a:extLst>
          </p:cNvPr>
          <p:cNvSpPr>
            <a:spLocks noGrp="1"/>
          </p:cNvSpPr>
          <p:nvPr>
            <p:ph type="dt" sz="half" idx="10"/>
          </p:nvPr>
        </p:nvSpPr>
        <p:spPr/>
        <p:txBody>
          <a:bodyPr/>
          <a:lstStyle/>
          <a:p>
            <a:fld id="{4EEAFEA2-45FE-4E42-BA97-EA2B06CCC4B2}" type="datetimeFigureOut">
              <a:rPr lang="en-US" smtClean="0"/>
              <a:t>1/16/2024</a:t>
            </a:fld>
            <a:endParaRPr lang="en-US" dirty="0"/>
          </a:p>
        </p:txBody>
      </p:sp>
      <p:sp>
        <p:nvSpPr>
          <p:cNvPr id="5" name="Footer Placeholder 4">
            <a:extLst>
              <a:ext uri="{FF2B5EF4-FFF2-40B4-BE49-F238E27FC236}">
                <a16:creationId xmlns:a16="http://schemas.microsoft.com/office/drawing/2014/main" id="{842935D9-69D9-A0B8-7C78-4007F7C43A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F31975-0CE1-6870-2D71-B09C73758BD5}"/>
              </a:ext>
            </a:extLst>
          </p:cNvPr>
          <p:cNvSpPr>
            <a:spLocks noGrp="1"/>
          </p:cNvSpPr>
          <p:nvPr>
            <p:ph type="sldNum" sz="quarter" idx="12"/>
          </p:nvPr>
        </p:nvSpPr>
        <p:spPr/>
        <p:txBody>
          <a:bodyPr/>
          <a:lstStyle/>
          <a:p>
            <a:fld id="{8694FDB3-7132-4D5C-9B3C-97DE559359D5}" type="slidenum">
              <a:rPr lang="en-US" smtClean="0"/>
              <a:t>‹#›</a:t>
            </a:fld>
            <a:endParaRPr lang="en-US" dirty="0"/>
          </a:p>
        </p:txBody>
      </p:sp>
    </p:spTree>
    <p:extLst>
      <p:ext uri="{BB962C8B-B14F-4D97-AF65-F5344CB8AC3E}">
        <p14:creationId xmlns:p14="http://schemas.microsoft.com/office/powerpoint/2010/main" val="2330489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E240E-F259-A8F4-8DB9-39AC54147A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739C5F-99C8-A6D7-6C3D-73FDDC96FB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E3500D-B129-4845-422B-5EB6E43E3BEE}"/>
              </a:ext>
            </a:extLst>
          </p:cNvPr>
          <p:cNvSpPr>
            <a:spLocks noGrp="1"/>
          </p:cNvSpPr>
          <p:nvPr>
            <p:ph type="dt" sz="half" idx="10"/>
          </p:nvPr>
        </p:nvSpPr>
        <p:spPr/>
        <p:txBody>
          <a:bodyPr/>
          <a:lstStyle/>
          <a:p>
            <a:fld id="{DFEF817F-6190-4818-8296-60E325DF6956}" type="datetimeFigureOut">
              <a:rPr lang="en-US" smtClean="0"/>
              <a:t>1/16/2024</a:t>
            </a:fld>
            <a:endParaRPr lang="en-US"/>
          </a:p>
        </p:txBody>
      </p:sp>
      <p:sp>
        <p:nvSpPr>
          <p:cNvPr id="5" name="Footer Placeholder 4">
            <a:extLst>
              <a:ext uri="{FF2B5EF4-FFF2-40B4-BE49-F238E27FC236}">
                <a16:creationId xmlns:a16="http://schemas.microsoft.com/office/drawing/2014/main" id="{622BB820-C8C3-3F98-FC44-8787CB781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EDEC3-772D-9D77-585A-6716F0B946BC}"/>
              </a:ext>
            </a:extLst>
          </p:cNvPr>
          <p:cNvSpPr>
            <a:spLocks noGrp="1"/>
          </p:cNvSpPr>
          <p:nvPr>
            <p:ph type="sldNum" sz="quarter" idx="12"/>
          </p:nvPr>
        </p:nvSpPr>
        <p:spPr/>
        <p:txBody>
          <a:bodyPr/>
          <a:lstStyle/>
          <a:p>
            <a:fld id="{6FDCD904-FD2D-487E-B991-AC4829A811A2}" type="slidenum">
              <a:rPr lang="en-US" smtClean="0"/>
              <a:t>‹#›</a:t>
            </a:fld>
            <a:endParaRPr lang="en-US"/>
          </a:p>
        </p:txBody>
      </p:sp>
    </p:spTree>
    <p:extLst>
      <p:ext uri="{BB962C8B-B14F-4D97-AF65-F5344CB8AC3E}">
        <p14:creationId xmlns:p14="http://schemas.microsoft.com/office/powerpoint/2010/main" val="2412844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A14A0-D54B-3AAF-8E05-91CFF69762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792158-0FA2-6B85-ABF2-EB664A5AD9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75583-0530-BAAB-8E04-AA9F13359448}"/>
              </a:ext>
            </a:extLst>
          </p:cNvPr>
          <p:cNvSpPr>
            <a:spLocks noGrp="1"/>
          </p:cNvSpPr>
          <p:nvPr>
            <p:ph type="dt" sz="half" idx="10"/>
          </p:nvPr>
        </p:nvSpPr>
        <p:spPr/>
        <p:txBody>
          <a:bodyPr/>
          <a:lstStyle/>
          <a:p>
            <a:fld id="{C17F8419-126A-446B-9A28-9FD0F04BC0DF}" type="datetimeFigureOut">
              <a:rPr lang="en-US" smtClean="0"/>
              <a:t>1/16/2024</a:t>
            </a:fld>
            <a:endParaRPr lang="en-US"/>
          </a:p>
        </p:txBody>
      </p:sp>
      <p:sp>
        <p:nvSpPr>
          <p:cNvPr id="5" name="Footer Placeholder 4">
            <a:extLst>
              <a:ext uri="{FF2B5EF4-FFF2-40B4-BE49-F238E27FC236}">
                <a16:creationId xmlns:a16="http://schemas.microsoft.com/office/drawing/2014/main" id="{5BDCDF37-33CC-1990-D3DF-E3AB1C1F3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D46372-2550-39F2-4B49-C3C4D82B42E4}"/>
              </a:ext>
            </a:extLst>
          </p:cNvPr>
          <p:cNvSpPr>
            <a:spLocks noGrp="1"/>
          </p:cNvSpPr>
          <p:nvPr>
            <p:ph type="sldNum" sz="quarter" idx="12"/>
          </p:nvPr>
        </p:nvSpPr>
        <p:spPr/>
        <p:txBody>
          <a:bodyPr/>
          <a:lstStyle/>
          <a:p>
            <a:fld id="{9F808C17-CDBD-416F-B38B-54279685B1BF}" type="slidenum">
              <a:rPr lang="en-US" smtClean="0"/>
              <a:t>‹#›</a:t>
            </a:fld>
            <a:endParaRPr lang="en-US"/>
          </a:p>
        </p:txBody>
      </p:sp>
    </p:spTree>
    <p:extLst>
      <p:ext uri="{BB962C8B-B14F-4D97-AF65-F5344CB8AC3E}">
        <p14:creationId xmlns:p14="http://schemas.microsoft.com/office/powerpoint/2010/main" val="409362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7158-574A-6D00-6CCC-8F12D91F0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DADE15-D56C-73CB-75BE-7E8CB04478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7B8942-CE32-160B-D423-4966592EF0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E22836-F48A-6440-8EE4-AB3CA9B5CDE2}"/>
              </a:ext>
            </a:extLst>
          </p:cNvPr>
          <p:cNvSpPr>
            <a:spLocks noGrp="1"/>
          </p:cNvSpPr>
          <p:nvPr>
            <p:ph type="dt" sz="half" idx="10"/>
          </p:nvPr>
        </p:nvSpPr>
        <p:spPr/>
        <p:txBody>
          <a:bodyPr/>
          <a:lstStyle/>
          <a:p>
            <a:fld id="{DFEF817F-6190-4818-8296-60E325DF6956}" type="datetimeFigureOut">
              <a:rPr lang="en-US" smtClean="0"/>
              <a:t>1/16/2024</a:t>
            </a:fld>
            <a:endParaRPr lang="en-US"/>
          </a:p>
        </p:txBody>
      </p:sp>
      <p:sp>
        <p:nvSpPr>
          <p:cNvPr id="6" name="Footer Placeholder 5">
            <a:extLst>
              <a:ext uri="{FF2B5EF4-FFF2-40B4-BE49-F238E27FC236}">
                <a16:creationId xmlns:a16="http://schemas.microsoft.com/office/drawing/2014/main" id="{CFB50A25-219F-BAAC-F8E9-4CB6B6A043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0422A0-B51E-4678-DBBC-98BDF6D388F5}"/>
              </a:ext>
            </a:extLst>
          </p:cNvPr>
          <p:cNvSpPr>
            <a:spLocks noGrp="1"/>
          </p:cNvSpPr>
          <p:nvPr>
            <p:ph type="sldNum" sz="quarter" idx="12"/>
          </p:nvPr>
        </p:nvSpPr>
        <p:spPr/>
        <p:txBody>
          <a:bodyPr/>
          <a:lstStyle/>
          <a:p>
            <a:fld id="{6FDCD904-FD2D-487E-B991-AC4829A811A2}" type="slidenum">
              <a:rPr lang="en-US" smtClean="0"/>
              <a:t>‹#›</a:t>
            </a:fld>
            <a:endParaRPr lang="en-US"/>
          </a:p>
        </p:txBody>
      </p:sp>
    </p:spTree>
    <p:extLst>
      <p:ext uri="{BB962C8B-B14F-4D97-AF65-F5344CB8AC3E}">
        <p14:creationId xmlns:p14="http://schemas.microsoft.com/office/powerpoint/2010/main" val="917541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CA42-2B10-B198-53EA-1A0F10F53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961000-F3DD-2CF6-B4B7-510FFBE32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452C9C-FD85-5D08-37C7-394AADC934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E1ADE3-2DF0-1633-4E2A-A995F6BCDF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3653E3-78B9-61CB-12A2-1CF0296C70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419D27-CD82-C201-EF5B-FBC0E389B8C2}"/>
              </a:ext>
            </a:extLst>
          </p:cNvPr>
          <p:cNvSpPr>
            <a:spLocks noGrp="1"/>
          </p:cNvSpPr>
          <p:nvPr>
            <p:ph type="dt" sz="half" idx="10"/>
          </p:nvPr>
        </p:nvSpPr>
        <p:spPr/>
        <p:txBody>
          <a:bodyPr/>
          <a:lstStyle/>
          <a:p>
            <a:fld id="{DFEF817F-6190-4818-8296-60E325DF6956}" type="datetimeFigureOut">
              <a:rPr lang="en-US" smtClean="0"/>
              <a:t>1/16/2024</a:t>
            </a:fld>
            <a:endParaRPr lang="en-US"/>
          </a:p>
        </p:txBody>
      </p:sp>
      <p:sp>
        <p:nvSpPr>
          <p:cNvPr id="8" name="Footer Placeholder 7">
            <a:extLst>
              <a:ext uri="{FF2B5EF4-FFF2-40B4-BE49-F238E27FC236}">
                <a16:creationId xmlns:a16="http://schemas.microsoft.com/office/drawing/2014/main" id="{232CFAD9-D6E2-FE8A-692C-2675F38C8A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D743F9-6751-74DF-E2A2-EE54B4991AEF}"/>
              </a:ext>
            </a:extLst>
          </p:cNvPr>
          <p:cNvSpPr>
            <a:spLocks noGrp="1"/>
          </p:cNvSpPr>
          <p:nvPr>
            <p:ph type="sldNum" sz="quarter" idx="12"/>
          </p:nvPr>
        </p:nvSpPr>
        <p:spPr/>
        <p:txBody>
          <a:bodyPr/>
          <a:lstStyle/>
          <a:p>
            <a:fld id="{6FDCD904-FD2D-487E-B991-AC4829A811A2}" type="slidenum">
              <a:rPr lang="en-US" smtClean="0"/>
              <a:t>‹#›</a:t>
            </a:fld>
            <a:endParaRPr lang="en-US"/>
          </a:p>
        </p:txBody>
      </p:sp>
    </p:spTree>
    <p:extLst>
      <p:ext uri="{BB962C8B-B14F-4D97-AF65-F5344CB8AC3E}">
        <p14:creationId xmlns:p14="http://schemas.microsoft.com/office/powerpoint/2010/main" val="331432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37BEC-E836-0677-5E3D-DC0132B37E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8932E3-C52C-4498-1C98-ECAD70E64F08}"/>
              </a:ext>
            </a:extLst>
          </p:cNvPr>
          <p:cNvSpPr>
            <a:spLocks noGrp="1"/>
          </p:cNvSpPr>
          <p:nvPr>
            <p:ph type="dt" sz="half" idx="10"/>
          </p:nvPr>
        </p:nvSpPr>
        <p:spPr/>
        <p:txBody>
          <a:bodyPr/>
          <a:lstStyle/>
          <a:p>
            <a:fld id="{DFEF817F-6190-4818-8296-60E325DF6956}" type="datetimeFigureOut">
              <a:rPr lang="en-US" smtClean="0"/>
              <a:t>1/16/2024</a:t>
            </a:fld>
            <a:endParaRPr lang="en-US"/>
          </a:p>
        </p:txBody>
      </p:sp>
      <p:sp>
        <p:nvSpPr>
          <p:cNvPr id="4" name="Footer Placeholder 3">
            <a:extLst>
              <a:ext uri="{FF2B5EF4-FFF2-40B4-BE49-F238E27FC236}">
                <a16:creationId xmlns:a16="http://schemas.microsoft.com/office/drawing/2014/main" id="{AF8FA4CE-D7DE-A949-95E2-D40280398F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F9CBE2-124F-25DB-91ED-48DB17602BDA}"/>
              </a:ext>
            </a:extLst>
          </p:cNvPr>
          <p:cNvSpPr>
            <a:spLocks noGrp="1"/>
          </p:cNvSpPr>
          <p:nvPr>
            <p:ph type="sldNum" sz="quarter" idx="12"/>
          </p:nvPr>
        </p:nvSpPr>
        <p:spPr/>
        <p:txBody>
          <a:bodyPr/>
          <a:lstStyle/>
          <a:p>
            <a:fld id="{6FDCD904-FD2D-487E-B991-AC4829A811A2}" type="slidenum">
              <a:rPr lang="en-US" smtClean="0"/>
              <a:t>‹#›</a:t>
            </a:fld>
            <a:endParaRPr lang="en-US"/>
          </a:p>
        </p:txBody>
      </p:sp>
    </p:spTree>
    <p:extLst>
      <p:ext uri="{BB962C8B-B14F-4D97-AF65-F5344CB8AC3E}">
        <p14:creationId xmlns:p14="http://schemas.microsoft.com/office/powerpoint/2010/main" val="244615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96E554-AA5B-CE99-97DF-E35406BB6C12}"/>
              </a:ext>
            </a:extLst>
          </p:cNvPr>
          <p:cNvSpPr>
            <a:spLocks noGrp="1"/>
          </p:cNvSpPr>
          <p:nvPr>
            <p:ph type="dt" sz="half" idx="10"/>
          </p:nvPr>
        </p:nvSpPr>
        <p:spPr/>
        <p:txBody>
          <a:bodyPr/>
          <a:lstStyle/>
          <a:p>
            <a:fld id="{DFEF817F-6190-4818-8296-60E325DF6956}" type="datetimeFigureOut">
              <a:rPr lang="en-US" smtClean="0"/>
              <a:t>1/16/2024</a:t>
            </a:fld>
            <a:endParaRPr lang="en-US"/>
          </a:p>
        </p:txBody>
      </p:sp>
      <p:sp>
        <p:nvSpPr>
          <p:cNvPr id="3" name="Footer Placeholder 2">
            <a:extLst>
              <a:ext uri="{FF2B5EF4-FFF2-40B4-BE49-F238E27FC236}">
                <a16:creationId xmlns:a16="http://schemas.microsoft.com/office/drawing/2014/main" id="{BD53951C-6175-EC53-4233-757CC5FC7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3FDC06-EA79-5771-E613-DA43B2B2CE24}"/>
              </a:ext>
            </a:extLst>
          </p:cNvPr>
          <p:cNvSpPr>
            <a:spLocks noGrp="1"/>
          </p:cNvSpPr>
          <p:nvPr>
            <p:ph type="sldNum" sz="quarter" idx="12"/>
          </p:nvPr>
        </p:nvSpPr>
        <p:spPr/>
        <p:txBody>
          <a:bodyPr/>
          <a:lstStyle/>
          <a:p>
            <a:fld id="{6FDCD904-FD2D-487E-B991-AC4829A811A2}" type="slidenum">
              <a:rPr lang="en-US" smtClean="0"/>
              <a:t>‹#›</a:t>
            </a:fld>
            <a:endParaRPr lang="en-US"/>
          </a:p>
        </p:txBody>
      </p:sp>
    </p:spTree>
    <p:extLst>
      <p:ext uri="{BB962C8B-B14F-4D97-AF65-F5344CB8AC3E}">
        <p14:creationId xmlns:p14="http://schemas.microsoft.com/office/powerpoint/2010/main" val="3166429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3185-D697-3EEB-D7C5-4A13EFFE1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304245-8DF4-F599-E835-D8C3331316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196518-06D7-66F7-4AF9-C9B550544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9D52BE-F868-1EC4-5B21-BDB5CB02E93F}"/>
              </a:ext>
            </a:extLst>
          </p:cNvPr>
          <p:cNvSpPr>
            <a:spLocks noGrp="1"/>
          </p:cNvSpPr>
          <p:nvPr>
            <p:ph type="dt" sz="half" idx="10"/>
          </p:nvPr>
        </p:nvSpPr>
        <p:spPr/>
        <p:txBody>
          <a:bodyPr/>
          <a:lstStyle/>
          <a:p>
            <a:fld id="{DFEF817F-6190-4818-8296-60E325DF6956}" type="datetimeFigureOut">
              <a:rPr lang="en-US" smtClean="0"/>
              <a:t>1/16/2024</a:t>
            </a:fld>
            <a:endParaRPr lang="en-US"/>
          </a:p>
        </p:txBody>
      </p:sp>
      <p:sp>
        <p:nvSpPr>
          <p:cNvPr id="6" name="Footer Placeholder 5">
            <a:extLst>
              <a:ext uri="{FF2B5EF4-FFF2-40B4-BE49-F238E27FC236}">
                <a16:creationId xmlns:a16="http://schemas.microsoft.com/office/drawing/2014/main" id="{2EFFEB05-2DA9-06C1-5EB4-4BD2CE41C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BFCF2E-2727-76D5-F596-7AA276B641BA}"/>
              </a:ext>
            </a:extLst>
          </p:cNvPr>
          <p:cNvSpPr>
            <a:spLocks noGrp="1"/>
          </p:cNvSpPr>
          <p:nvPr>
            <p:ph type="sldNum" sz="quarter" idx="12"/>
          </p:nvPr>
        </p:nvSpPr>
        <p:spPr/>
        <p:txBody>
          <a:bodyPr/>
          <a:lstStyle/>
          <a:p>
            <a:fld id="{6FDCD904-FD2D-487E-B991-AC4829A811A2}" type="slidenum">
              <a:rPr lang="en-US" smtClean="0"/>
              <a:t>‹#›</a:t>
            </a:fld>
            <a:endParaRPr lang="en-US"/>
          </a:p>
        </p:txBody>
      </p:sp>
    </p:spTree>
    <p:extLst>
      <p:ext uri="{BB962C8B-B14F-4D97-AF65-F5344CB8AC3E}">
        <p14:creationId xmlns:p14="http://schemas.microsoft.com/office/powerpoint/2010/main" val="2728985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12906-6815-F334-BC5B-BDE78D78AD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6C7C2-D764-FF34-BE62-591A6C1CD5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B4A3F0-ECB8-82E8-5043-5B516F843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ACC6B-E44E-B6E9-7F54-7CA3529323F6}"/>
              </a:ext>
            </a:extLst>
          </p:cNvPr>
          <p:cNvSpPr>
            <a:spLocks noGrp="1"/>
          </p:cNvSpPr>
          <p:nvPr>
            <p:ph type="dt" sz="half" idx="10"/>
          </p:nvPr>
        </p:nvSpPr>
        <p:spPr/>
        <p:txBody>
          <a:bodyPr/>
          <a:lstStyle/>
          <a:p>
            <a:fld id="{DFEF817F-6190-4818-8296-60E325DF6956}" type="datetimeFigureOut">
              <a:rPr lang="en-US" smtClean="0"/>
              <a:t>1/16/2024</a:t>
            </a:fld>
            <a:endParaRPr lang="en-US"/>
          </a:p>
        </p:txBody>
      </p:sp>
      <p:sp>
        <p:nvSpPr>
          <p:cNvPr id="6" name="Footer Placeholder 5">
            <a:extLst>
              <a:ext uri="{FF2B5EF4-FFF2-40B4-BE49-F238E27FC236}">
                <a16:creationId xmlns:a16="http://schemas.microsoft.com/office/drawing/2014/main" id="{3ED0253F-B63F-8DA5-E5D7-BB35DD48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C310A-DDE7-A9CD-EA38-4E66F2ECF87E}"/>
              </a:ext>
            </a:extLst>
          </p:cNvPr>
          <p:cNvSpPr>
            <a:spLocks noGrp="1"/>
          </p:cNvSpPr>
          <p:nvPr>
            <p:ph type="sldNum" sz="quarter" idx="12"/>
          </p:nvPr>
        </p:nvSpPr>
        <p:spPr/>
        <p:txBody>
          <a:bodyPr/>
          <a:lstStyle/>
          <a:p>
            <a:fld id="{6FDCD904-FD2D-487E-B991-AC4829A811A2}" type="slidenum">
              <a:rPr lang="en-US" smtClean="0"/>
              <a:t>‹#›</a:t>
            </a:fld>
            <a:endParaRPr lang="en-US"/>
          </a:p>
        </p:txBody>
      </p:sp>
    </p:spTree>
    <p:extLst>
      <p:ext uri="{BB962C8B-B14F-4D97-AF65-F5344CB8AC3E}">
        <p14:creationId xmlns:p14="http://schemas.microsoft.com/office/powerpoint/2010/main" val="1873120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F5E450-5ABE-DBE0-7AC3-2C9805E76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5266A0-FB0E-6B23-91AE-3CA9B5028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4039A-DEAB-E041-EC04-A2CB506770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F817F-6190-4818-8296-60E325DF6956}" type="datetimeFigureOut">
              <a:rPr lang="en-US" smtClean="0"/>
              <a:t>1/16/2024</a:t>
            </a:fld>
            <a:endParaRPr lang="en-US"/>
          </a:p>
        </p:txBody>
      </p:sp>
      <p:sp>
        <p:nvSpPr>
          <p:cNvPr id="5" name="Footer Placeholder 4">
            <a:extLst>
              <a:ext uri="{FF2B5EF4-FFF2-40B4-BE49-F238E27FC236}">
                <a16:creationId xmlns:a16="http://schemas.microsoft.com/office/drawing/2014/main" id="{C31102B7-B487-8AB4-30EC-52AD79BC0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4B916C-C539-231F-01BF-6B3403F8D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CD904-FD2D-487E-B991-AC4829A811A2}" type="slidenum">
              <a:rPr lang="en-US" smtClean="0"/>
              <a:t>‹#›</a:t>
            </a:fld>
            <a:endParaRPr lang="en-US"/>
          </a:p>
        </p:txBody>
      </p:sp>
    </p:spTree>
    <p:extLst>
      <p:ext uri="{BB962C8B-B14F-4D97-AF65-F5344CB8AC3E}">
        <p14:creationId xmlns:p14="http://schemas.microsoft.com/office/powerpoint/2010/main" val="4260596362"/>
      </p:ext>
    </p:extLst>
  </p:cSld>
  <p:clrMap bg1="lt1" tx1="dk1" bg2="lt2" tx2="dk2" accent1="accent1" accent2="accent2" accent3="accent3" accent4="accent4" accent5="accent5" accent6="accent6" hlink="hlink" folHlink="folHlink"/>
  <p:sldLayoutIdLst>
    <p:sldLayoutId id="2147483661" r:id="rId1"/>
    <p:sldLayoutId id="2147484441" r:id="rId2"/>
    <p:sldLayoutId id="2147483651" r:id="rId3"/>
    <p:sldLayoutId id="2147483663" r:id="rId4"/>
    <p:sldLayoutId id="2147483653" r:id="rId5"/>
    <p:sldLayoutId id="2147484440" r:id="rId6"/>
    <p:sldLayoutId id="2147484442"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52D07-6742-51A5-C621-AB271790CD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48728D-A137-4011-36D4-EDFE38D5D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0912F-D53D-5402-6A5A-D9614DE1DB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F8419-126A-446B-9A28-9FD0F04BC0DF}" type="datetimeFigureOut">
              <a:rPr lang="en-US" smtClean="0"/>
              <a:t>1/16/2024</a:t>
            </a:fld>
            <a:endParaRPr lang="en-US"/>
          </a:p>
        </p:txBody>
      </p:sp>
      <p:sp>
        <p:nvSpPr>
          <p:cNvPr id="5" name="Footer Placeholder 4">
            <a:extLst>
              <a:ext uri="{FF2B5EF4-FFF2-40B4-BE49-F238E27FC236}">
                <a16:creationId xmlns:a16="http://schemas.microsoft.com/office/drawing/2014/main" id="{BD92B1DC-34D5-B82F-C494-CEF81FACD3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2321B2-2160-FF30-4E6B-F48120C4E2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08C17-CDBD-416F-B38B-54279685B1BF}" type="slidenum">
              <a:rPr lang="en-US" smtClean="0"/>
              <a:t>‹#›</a:t>
            </a:fld>
            <a:endParaRPr lang="en-US"/>
          </a:p>
        </p:txBody>
      </p:sp>
    </p:spTree>
    <p:extLst>
      <p:ext uri="{BB962C8B-B14F-4D97-AF65-F5344CB8AC3E}">
        <p14:creationId xmlns:p14="http://schemas.microsoft.com/office/powerpoint/2010/main" val="2955410278"/>
      </p:ext>
    </p:extLst>
  </p:cSld>
  <p:clrMap bg1="lt1" tx1="dk1" bg2="lt2" tx2="dk2" accent1="accent1" accent2="accent2" accent3="accent3" accent4="accent4" accent5="accent5" accent6="accent6" hlink="hlink" folHlink="folHlink"/>
  <p:sldLayoutIdLst>
    <p:sldLayoutId id="21474845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2066F5-04EA-4066-AEC0-FAE824DB0B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E3FB4B-1045-4E52-8B2A-222255118D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2D77B-4F08-4796-91CB-8D907A2B60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F186C-7238-48A7-B86F-8ED66B929BB8}" type="datetimeFigureOut">
              <a:rPr lang="en-US" smtClean="0"/>
              <a:t>1/16/2024</a:t>
            </a:fld>
            <a:endParaRPr lang="en-US"/>
          </a:p>
        </p:txBody>
      </p:sp>
      <p:sp>
        <p:nvSpPr>
          <p:cNvPr id="5" name="Footer Placeholder 4">
            <a:extLst>
              <a:ext uri="{FF2B5EF4-FFF2-40B4-BE49-F238E27FC236}">
                <a16:creationId xmlns:a16="http://schemas.microsoft.com/office/drawing/2014/main" id="{669DF5B7-EFDF-4218-8B80-5EEF23EA45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745641-D1AD-4E12-BA4B-9BE00F698F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E314A-F9B4-4377-9384-449F02F01E49}" type="slidenum">
              <a:rPr lang="en-US" smtClean="0"/>
              <a:t>‹#›</a:t>
            </a:fld>
            <a:endParaRPr lang="en-US"/>
          </a:p>
        </p:txBody>
      </p:sp>
    </p:spTree>
    <p:extLst>
      <p:ext uri="{BB962C8B-B14F-4D97-AF65-F5344CB8AC3E}">
        <p14:creationId xmlns:p14="http://schemas.microsoft.com/office/powerpoint/2010/main" val="2803481546"/>
      </p:ext>
    </p:extLst>
  </p:cSld>
  <p:clrMap bg1="lt1" tx1="dk1" bg2="lt2" tx2="dk2" accent1="accent1" accent2="accent2" accent3="accent3" accent4="accent4" accent5="accent5" accent6="accent6" hlink="hlink" folHlink="folHlink"/>
  <p:sldLayoutIdLst>
    <p:sldLayoutId id="2147483667" r:id="rId1"/>
    <p:sldLayoutId id="2147484558" r:id="rId2"/>
    <p:sldLayoutId id="2147483652" r:id="rId3"/>
    <p:sldLayoutId id="2147484457" r:id="rId4"/>
    <p:sldLayoutId id="21474845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81617" y="753363"/>
            <a:ext cx="5628764" cy="857885"/>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3" name="Holder 3"/>
          <p:cNvSpPr>
            <a:spLocks noGrp="1"/>
          </p:cNvSpPr>
          <p:nvPr>
            <p:ph type="body" idx="1"/>
          </p:nvPr>
        </p:nvSpPr>
        <p:spPr>
          <a:xfrm>
            <a:off x="1458531" y="1817115"/>
            <a:ext cx="9274937" cy="3524885"/>
          </a:xfrm>
          <a:prstGeom prst="rect">
            <a:avLst/>
          </a:prstGeom>
        </p:spPr>
        <p:txBody>
          <a:bodyPr wrap="square" lIns="0" tIns="0" rIns="0" bIns="0">
            <a:spAutoFit/>
          </a:bodyPr>
          <a:lstStyle>
            <a:lvl1pPr>
              <a:defRPr sz="28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4" r:id="rId1"/>
    <p:sldLayoutId id="2147483662" r:id="rId2"/>
    <p:sldLayoutId id="2147483665" r:id="rId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BFC88-39C8-4F8C-AF31-82909A96650D}" type="datetimeFigureOut">
              <a:rPr lang="en-US" smtClean="0"/>
              <a:t>1/16/2024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6C493-5457-4304-82A7-089F14456048}" type="slidenum">
              <a:rPr lang="en-US" smtClean="0"/>
              <a:t>‹#›</a:t>
            </a:fld>
            <a:endParaRPr lang="en-US" dirty="0"/>
          </a:p>
        </p:txBody>
      </p:sp>
    </p:spTree>
    <p:extLst>
      <p:ext uri="{BB962C8B-B14F-4D97-AF65-F5344CB8AC3E}">
        <p14:creationId xmlns:p14="http://schemas.microsoft.com/office/powerpoint/2010/main" val="1679430128"/>
      </p:ext>
    </p:extLst>
  </p:cSld>
  <p:clrMap bg1="lt1" tx1="dk1" bg2="lt2" tx2="dk2" accent1="accent1" accent2="accent2" accent3="accent3" accent4="accent4" accent5="accent5" accent6="accent6" hlink="hlink" folHlink="folHlink"/>
  <p:sldLayoutIdLst>
    <p:sldLayoutId id="2147484456" r:id="rId1"/>
    <p:sldLayoutId id="21474845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78FD3-6F20-45B3-88DF-1EEE378F9D02}" type="datetimeFigureOut">
              <a:rPr lang="en-US" smtClean="0"/>
              <a:t>1/16/2024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0D24C-006C-426A-A9A8-8328CF32D68D}" type="slidenum">
              <a:rPr lang="en-US" smtClean="0"/>
              <a:t>‹#›</a:t>
            </a:fld>
            <a:endParaRPr lang="en-US"/>
          </a:p>
        </p:txBody>
      </p:sp>
    </p:spTree>
    <p:extLst>
      <p:ext uri="{BB962C8B-B14F-4D97-AF65-F5344CB8AC3E}">
        <p14:creationId xmlns:p14="http://schemas.microsoft.com/office/powerpoint/2010/main" val="1912663104"/>
      </p:ext>
    </p:extLst>
  </p:cSld>
  <p:clrMap bg1="lt1" tx1="dk1" bg2="lt2" tx2="dk2" accent1="accent1" accent2="accent2" accent3="accent3" accent4="accent4" accent5="accent5" accent6="accent6" hlink="hlink" folHlink="folHlink"/>
  <p:sldLayoutIdLst>
    <p:sldLayoutId id="2147484557" r:id="rId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7F7F7F">
            <a:alpha val="36078"/>
          </a:srgb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441E3EE-EB6C-9B9B-A1F9-135BDECF2A7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C8506BD-7741-D947-756D-722EF61F5F0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5DCFA2F-09C3-7453-098A-A5F2828452F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prstClr val="black">
                    <a:tint val="75000"/>
                  </a:prstClr>
                </a:solidFill>
                <a:latin typeface="Times"/>
              </a:defRPr>
            </a:lvl1pPr>
          </a:lstStyle>
          <a:p>
            <a:pPr>
              <a:defRPr/>
            </a:pPr>
            <a:fld id="{9C478F5A-972A-4CDF-81C2-588DFA3CA159}" type="datetime1">
              <a:rPr lang="en-US"/>
              <a:pPr>
                <a:defRPr/>
              </a:pPr>
              <a:t>1/16/2024</a:t>
            </a:fld>
            <a:endParaRPr lang="en-US" dirty="0"/>
          </a:p>
        </p:txBody>
      </p:sp>
      <p:sp>
        <p:nvSpPr>
          <p:cNvPr id="5" name="Footer Placeholder 4">
            <a:extLst>
              <a:ext uri="{FF2B5EF4-FFF2-40B4-BE49-F238E27FC236}">
                <a16:creationId xmlns:a16="http://schemas.microsoft.com/office/drawing/2014/main" id="{BA619BA4-D1FD-A588-1E05-ED27DA242BF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latin typeface="Times"/>
              </a:defRPr>
            </a:lvl1pPr>
          </a:lstStyle>
          <a:p>
            <a:pPr>
              <a:defRPr/>
            </a:pPr>
            <a:endParaRPr lang="en-US"/>
          </a:p>
        </p:txBody>
      </p:sp>
      <p:sp>
        <p:nvSpPr>
          <p:cNvPr id="6" name="Slide Number Placeholder 5">
            <a:extLst>
              <a:ext uri="{FF2B5EF4-FFF2-40B4-BE49-F238E27FC236}">
                <a16:creationId xmlns:a16="http://schemas.microsoft.com/office/drawing/2014/main" id="{09B1DD76-09BB-0614-8E6B-75958F868FD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9135ECD-F14A-4A27-9F1E-5C3D3F63FAB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53" r:id="rId1"/>
  </p:sldLayoutIdLst>
  <p:transition spd="slow">
    <p:strips dir="ld"/>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rebuchet MS" panose="020B0603020202020204" pitchFamily="34" charset="0"/>
        </a:defRPr>
      </a:lvl2pPr>
      <a:lvl3pPr algn="ctr" rtl="0" eaLnBrk="0" fontAlgn="base" hangingPunct="0">
        <a:spcBef>
          <a:spcPct val="0"/>
        </a:spcBef>
        <a:spcAft>
          <a:spcPct val="0"/>
        </a:spcAft>
        <a:defRPr sz="4400">
          <a:solidFill>
            <a:schemeClr val="tx1"/>
          </a:solidFill>
          <a:latin typeface="Trebuchet MS" panose="020B0603020202020204" pitchFamily="34" charset="0"/>
        </a:defRPr>
      </a:lvl3pPr>
      <a:lvl4pPr algn="ctr" rtl="0" eaLnBrk="0" fontAlgn="base" hangingPunct="0">
        <a:spcBef>
          <a:spcPct val="0"/>
        </a:spcBef>
        <a:spcAft>
          <a:spcPct val="0"/>
        </a:spcAft>
        <a:defRPr sz="4400">
          <a:solidFill>
            <a:schemeClr val="tx1"/>
          </a:solidFill>
          <a:latin typeface="Trebuchet MS" panose="020B0603020202020204" pitchFamily="34" charset="0"/>
        </a:defRPr>
      </a:lvl4pPr>
      <a:lvl5pPr algn="ctr" rtl="0" eaLnBrk="0" fontAlgn="base" hangingPunct="0">
        <a:spcBef>
          <a:spcPct val="0"/>
        </a:spcBef>
        <a:spcAft>
          <a:spcPct val="0"/>
        </a:spcAft>
        <a:defRPr sz="4400">
          <a:solidFill>
            <a:schemeClr val="tx1"/>
          </a:solidFill>
          <a:latin typeface="Trebuchet MS" panose="020B0603020202020204" pitchFamily="34" charset="0"/>
        </a:defRPr>
      </a:lvl5pPr>
      <a:lvl6pPr marL="457200" algn="ctr" rtl="0" fontAlgn="base">
        <a:spcBef>
          <a:spcPct val="0"/>
        </a:spcBef>
        <a:spcAft>
          <a:spcPct val="0"/>
        </a:spcAft>
        <a:defRPr sz="4400">
          <a:solidFill>
            <a:schemeClr val="tx1"/>
          </a:solidFill>
          <a:latin typeface="Trebuchet MS" panose="020B0603020202020204" pitchFamily="34" charset="0"/>
        </a:defRPr>
      </a:lvl6pPr>
      <a:lvl7pPr marL="914400" algn="ctr" rtl="0" fontAlgn="base">
        <a:spcBef>
          <a:spcPct val="0"/>
        </a:spcBef>
        <a:spcAft>
          <a:spcPct val="0"/>
        </a:spcAft>
        <a:defRPr sz="4400">
          <a:solidFill>
            <a:schemeClr val="tx1"/>
          </a:solidFill>
          <a:latin typeface="Trebuchet MS" panose="020B0603020202020204" pitchFamily="34" charset="0"/>
        </a:defRPr>
      </a:lvl7pPr>
      <a:lvl8pPr marL="1371600" algn="ctr" rtl="0" fontAlgn="base">
        <a:spcBef>
          <a:spcPct val="0"/>
        </a:spcBef>
        <a:spcAft>
          <a:spcPct val="0"/>
        </a:spcAft>
        <a:defRPr sz="4400">
          <a:solidFill>
            <a:schemeClr val="tx1"/>
          </a:solidFill>
          <a:latin typeface="Trebuchet MS" panose="020B0603020202020204" pitchFamily="34" charset="0"/>
        </a:defRPr>
      </a:lvl8pPr>
      <a:lvl9pPr marL="1828800" algn="ctr" rtl="0" fontAlgn="base">
        <a:spcBef>
          <a:spcPct val="0"/>
        </a:spcBef>
        <a:spcAft>
          <a:spcPct val="0"/>
        </a:spcAft>
        <a:defRPr sz="4400">
          <a:solidFill>
            <a:schemeClr val="tx1"/>
          </a:solidFill>
          <a:latin typeface="Trebuchet MS" panose="020B0603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9961B-F3AB-484A-AAF0-857F487572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174BB6-27E8-4327-8A80-A9E7BF52E7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940E4-D4D2-4269-95A8-C5D6FBD33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2DA9C-97CA-472E-B4A1-2953A4AB5A0C}" type="datetimeFigureOut">
              <a:rPr lang="en-US" smtClean="0"/>
              <a:t>1/16/2024</a:t>
            </a:fld>
            <a:endParaRPr lang="en-US"/>
          </a:p>
        </p:txBody>
      </p:sp>
      <p:sp>
        <p:nvSpPr>
          <p:cNvPr id="5" name="Footer Placeholder 4">
            <a:extLst>
              <a:ext uri="{FF2B5EF4-FFF2-40B4-BE49-F238E27FC236}">
                <a16:creationId xmlns:a16="http://schemas.microsoft.com/office/drawing/2014/main" id="{09475A25-1564-4FAC-8BFD-677F850FD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54C0D8-EA8E-4C22-A80B-F49C712A2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2E0EF5-F225-4217-BB48-E2B1026C37E0}" type="slidenum">
              <a:rPr lang="en-US" smtClean="0"/>
              <a:t>‹#›</a:t>
            </a:fld>
            <a:endParaRPr lang="en-US"/>
          </a:p>
        </p:txBody>
      </p:sp>
    </p:spTree>
    <p:extLst>
      <p:ext uri="{BB962C8B-B14F-4D97-AF65-F5344CB8AC3E}">
        <p14:creationId xmlns:p14="http://schemas.microsoft.com/office/powerpoint/2010/main" val="3599323990"/>
      </p:ext>
    </p:extLst>
  </p:cSld>
  <p:clrMap bg1="lt1" tx1="dk1" bg2="lt2" tx2="dk2" accent1="accent1" accent2="accent2" accent3="accent3" accent4="accent4" accent5="accent5" accent6="accent6" hlink="hlink" folHlink="folHlink"/>
  <p:sldLayoutIdLst>
    <p:sldLayoutId id="2147484460" r:id="rId1"/>
    <p:sldLayoutId id="21474845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8F6CF-C2C7-42FA-A41C-041026F37085}" type="datetimeFigureOut">
              <a:rPr lang="en-US" smtClean="0"/>
              <a:t>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F73AD-3D1F-43BB-88D7-A7CCECA5B6B2}" type="slidenum">
              <a:rPr lang="en-US" smtClean="0"/>
              <a:t>‹#›</a:t>
            </a:fld>
            <a:endParaRPr lang="en-US"/>
          </a:p>
        </p:txBody>
      </p:sp>
    </p:spTree>
    <p:extLst>
      <p:ext uri="{BB962C8B-B14F-4D97-AF65-F5344CB8AC3E}">
        <p14:creationId xmlns:p14="http://schemas.microsoft.com/office/powerpoint/2010/main" val="964655276"/>
      </p:ext>
    </p:extLst>
  </p:cSld>
  <p:clrMap bg1="lt1" tx1="dk1" bg2="lt2" tx2="dk2" accent1="accent1" accent2="accent2" accent3="accent3" accent4="accent4" accent5="accent5" accent6="accent6" hlink="hlink" folHlink="folHlink"/>
  <p:sldLayoutIdLst>
    <p:sldLayoutId id="21474844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4A1DD-947D-5CA5-9224-682EEB492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D0A660-4E5C-BCA8-DFE2-ECC40A1CD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34A71-131D-4455-FCA7-4D3F034F67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AFEA2-45FE-4E42-BA97-EA2B06CCC4B2}" type="datetimeFigureOut">
              <a:rPr lang="en-US" smtClean="0"/>
              <a:t>1/16/2024</a:t>
            </a:fld>
            <a:endParaRPr lang="en-US" dirty="0"/>
          </a:p>
        </p:txBody>
      </p:sp>
      <p:sp>
        <p:nvSpPr>
          <p:cNvPr id="5" name="Footer Placeholder 4">
            <a:extLst>
              <a:ext uri="{FF2B5EF4-FFF2-40B4-BE49-F238E27FC236}">
                <a16:creationId xmlns:a16="http://schemas.microsoft.com/office/drawing/2014/main" id="{4A03D6F7-869F-0D7A-09F8-0F18FF48E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46121D0-E670-B8B7-5E76-3E66EDAE0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4FDB3-7132-4D5C-9B3C-97DE559359D5}" type="slidenum">
              <a:rPr lang="en-US" smtClean="0"/>
              <a:t>‹#›</a:t>
            </a:fld>
            <a:endParaRPr lang="en-US" dirty="0"/>
          </a:p>
        </p:txBody>
      </p:sp>
    </p:spTree>
    <p:extLst>
      <p:ext uri="{BB962C8B-B14F-4D97-AF65-F5344CB8AC3E}">
        <p14:creationId xmlns:p14="http://schemas.microsoft.com/office/powerpoint/2010/main" val="2955820215"/>
      </p:ext>
    </p:extLst>
  </p:cSld>
  <p:clrMap bg1="lt1" tx1="dk1" bg2="lt2" tx2="dk2" accent1="accent1" accent2="accent2" accent3="accent3" accent4="accent4" accent5="accent5" accent6="accent6" hlink="hlink" folHlink="folHlink"/>
  <p:sldLayoutIdLst>
    <p:sldLayoutId id="2147483655" r:id="rId1"/>
    <p:sldLayoutId id="2147483650" r:id="rId2"/>
    <p:sldLayoutId id="214748364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p.lichtenberg@wayne.edu" TargetMode="Externa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hyperlink" Target="http://www.olderadultnestegg.com/"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diagramData" Target="../diagrams/data3.xml"/><Relationship Id="rId21" Type="http://schemas.openxmlformats.org/officeDocument/2006/relationships/diagramColors" Target="../diagrams/colors6.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image" Target="../media/image4.png"/><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slideLayout" Target="../slideLayouts/slideLayout26.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19" Type="http://schemas.openxmlformats.org/officeDocument/2006/relationships/diagramLayout" Target="../diagrams/layout6.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hyperlink" Target="http://www.OlderAdultNestEgg.com/" TargetMode="External"/><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hyperlink" Target="http://www.olderadultnestegg.com/" TargetMode="External"/><Relationship Id="rId16"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olderadultnestegg.com/" TargetMode="Externa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hyperlink" Target="https://creativecommons.org/licenses/by-sa/3.0/" TargetMode="External"/><Relationship Id="rId4" Type="http://schemas.openxmlformats.org/officeDocument/2006/relationships/hyperlink" Target="https://www.flickr.com/photos/125135071@N06/14380538078"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hyperlink" Target="https://pixabay.com/en/change-list-pin-arrows-107622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hyperlink" Target="https://creativecommons.org/licenses/by-nc-sa/3.0/" TargetMode="External"/><Relationship Id="rId4" Type="http://schemas.openxmlformats.org/officeDocument/2006/relationships/hyperlink" Target="https://sphgsga.commons.gc.cuny.edu/2020/09/21/newsletter-09-30-2020/" TargetMode="Externa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8.png"/><Relationship Id="rId7" Type="http://schemas.openxmlformats.org/officeDocument/2006/relationships/diagramColors" Target="../diagrams/colors11.xm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hyperlink" Target="https://creativecommons.org/licenses/by-nc/3.0/" TargetMode="External"/><Relationship Id="rId4" Type="http://schemas.openxmlformats.org/officeDocument/2006/relationships/hyperlink" Target="https://www.pngall.com/man-p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Lincoln_Police_SUV_(2),_Lincoln_Police_Department,_Lincoln,_Nebraska,_USA.jp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2.jp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3.jp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www.olderadultnestegg.com/" TargetMode="External"/><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hyperlink" Target="http://www.olderadultnestegg.com/" TargetMode="External"/><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3.xml"/><Relationship Id="rId4" Type="http://schemas.openxmlformats.org/officeDocument/2006/relationships/hyperlink" Target="http://www.olderadultnestegg.com/"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25.xml"/><Relationship Id="rId4" Type="http://schemas.openxmlformats.org/officeDocument/2006/relationships/hyperlink" Target="http://www.olderadultnestegg.com/" TargetMode="Externa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hyperlink" Target="https://olderadultnestegg.com/" TargetMode="Externa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F0791E-51C1-9545-873E-54773E624CF6}"/>
              </a:ext>
            </a:extLst>
          </p:cNvPr>
          <p:cNvSpPr/>
          <p:nvPr/>
        </p:nvSpPr>
        <p:spPr>
          <a:xfrm>
            <a:off x="0" y="2732816"/>
            <a:ext cx="12192000" cy="4125184"/>
          </a:xfrm>
          <a:prstGeom prst="rect">
            <a:avLst/>
          </a:prstGeom>
          <a:solidFill>
            <a:srgbClr val="6B9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6A59"/>
              </a:solidFill>
            </a:endParaRPr>
          </a:p>
        </p:txBody>
      </p:sp>
      <p:sp>
        <p:nvSpPr>
          <p:cNvPr id="4" name="Rectangle 3"/>
          <p:cNvSpPr/>
          <p:nvPr/>
        </p:nvSpPr>
        <p:spPr>
          <a:xfrm>
            <a:off x="343072" y="-147234"/>
            <a:ext cx="11848928" cy="2794133"/>
          </a:xfrm>
          <a:prstGeom prst="rect">
            <a:avLst/>
          </a:prstGeom>
          <a:solidFill>
            <a:srgbClr val="55584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343072" y="-55361"/>
            <a:ext cx="12192000" cy="1571483"/>
          </a:xfrm>
        </p:spPr>
        <p:txBody>
          <a:bodyPr rtlCol="0">
            <a:noAutofit/>
          </a:bodyPr>
          <a:lstStyle/>
          <a:p>
            <a:pPr algn="l" fontAlgn="auto">
              <a:lnSpc>
                <a:spcPct val="110000"/>
              </a:lnSpc>
              <a:spcAft>
                <a:spcPts val="0"/>
              </a:spcAft>
              <a:defRPr/>
            </a:pPr>
            <a:r>
              <a:rPr lang="en-US" sz="4000" b="1" i="1" spc="40" dirty="0">
                <a:solidFill>
                  <a:schemeClr val="bg1"/>
                </a:solidFill>
                <a:latin typeface="+mn-lt"/>
                <a:ea typeface="Helvetica Neue" panose="02000503000000020004" pitchFamily="2" charset="0"/>
                <a:cs typeface="Arial" panose="020B0604020202020204" pitchFamily="34" charset="0"/>
              </a:rPr>
              <a:t>Bringing Evidence-Based tools to</a:t>
            </a:r>
            <a:br>
              <a:rPr lang="en-US" sz="4000" b="1" i="1" spc="40" dirty="0">
                <a:solidFill>
                  <a:schemeClr val="bg1"/>
                </a:solidFill>
                <a:latin typeface="+mn-lt"/>
                <a:ea typeface="Helvetica Neue" panose="02000503000000020004" pitchFamily="2" charset="0"/>
                <a:cs typeface="Arial" panose="020B0604020202020204" pitchFamily="34" charset="0"/>
              </a:rPr>
            </a:br>
            <a:r>
              <a:rPr lang="en-US" sz="4000" b="1" i="1" spc="40" dirty="0">
                <a:solidFill>
                  <a:schemeClr val="bg1"/>
                </a:solidFill>
                <a:latin typeface="+mn-lt"/>
                <a:ea typeface="Helvetica Neue" panose="02000503000000020004" pitchFamily="2" charset="0"/>
                <a:cs typeface="Arial" panose="020B0604020202020204" pitchFamily="34" charset="0"/>
              </a:rPr>
              <a:t>Financial Exploitation Investigation and Prevention</a:t>
            </a:r>
          </a:p>
        </p:txBody>
      </p:sp>
      <p:sp>
        <p:nvSpPr>
          <p:cNvPr id="2049" name="Subtitle 2"/>
          <p:cNvSpPr>
            <a:spLocks noGrp="1"/>
          </p:cNvSpPr>
          <p:nvPr>
            <p:ph type="subTitle" idx="1"/>
          </p:nvPr>
        </p:nvSpPr>
        <p:spPr>
          <a:xfrm>
            <a:off x="1806714" y="3486182"/>
            <a:ext cx="9970746" cy="1655762"/>
          </a:xfrm>
          <a:ln>
            <a:noFill/>
          </a:ln>
        </p:spPr>
        <p:txBody>
          <a:bodyPr>
            <a:noAutofit/>
          </a:bodyPr>
          <a:lstStyle/>
          <a:p>
            <a:pPr lvl="1" algn="l">
              <a:lnSpc>
                <a:spcPct val="100000"/>
              </a:lnSpc>
              <a:spcBef>
                <a:spcPts val="0"/>
              </a:spcBef>
            </a:pPr>
            <a:r>
              <a:rPr lang="en-US" sz="2400" b="1" dirty="0">
                <a:solidFill>
                  <a:schemeClr val="bg1"/>
                </a:solidFill>
                <a:ea typeface="Helvetica Neue" panose="02000503000000020004" pitchFamily="2" charset="0"/>
                <a:cs typeface="Arial" panose="020B0604020202020204" pitchFamily="34" charset="0"/>
              </a:rPr>
              <a:t>Peter A. Lichtenberg, Ph.D., ABPP</a:t>
            </a:r>
          </a:p>
          <a:p>
            <a:pPr lvl="1" algn="l">
              <a:lnSpc>
                <a:spcPct val="100000"/>
              </a:lnSpc>
              <a:spcBef>
                <a:spcPts val="0"/>
              </a:spcBef>
            </a:pPr>
            <a:r>
              <a:rPr lang="en-US" sz="2400" dirty="0">
                <a:solidFill>
                  <a:schemeClr val="bg1"/>
                </a:solidFill>
                <a:latin typeface="+mj-lt"/>
                <a:ea typeface="Helvetica Neue" panose="02000503000000020004" pitchFamily="2" charset="0"/>
                <a:cs typeface="Arial" panose="020B0604020202020204" pitchFamily="34" charset="0"/>
                <a:hlinkClick r:id="rId2">
                  <a:extLst>
                    <a:ext uri="{A12FA001-AC4F-418D-AE19-62706E023703}">
                      <ahyp:hlinkClr xmlns:ahyp="http://schemas.microsoft.com/office/drawing/2018/hyperlinkcolor" val="tx"/>
                    </a:ext>
                  </a:extLst>
                </a:hlinkClick>
              </a:rPr>
              <a:t>p.lichtenberg@wayne.edu</a:t>
            </a:r>
            <a:endParaRPr lang="en-US" sz="800" dirty="0">
              <a:solidFill>
                <a:schemeClr val="bg1"/>
              </a:solidFill>
              <a:latin typeface="+mj-lt"/>
              <a:ea typeface="Helvetica Neue" panose="02000503000000020004" pitchFamily="2" charset="0"/>
              <a:cs typeface="Arial" panose="020B0604020202020204" pitchFamily="34" charset="0"/>
            </a:endParaRPr>
          </a:p>
          <a:p>
            <a:pPr lvl="1" algn="l">
              <a:lnSpc>
                <a:spcPct val="100000"/>
              </a:lnSpc>
              <a:spcBef>
                <a:spcPts val="0"/>
              </a:spcBef>
            </a:pPr>
            <a:endParaRPr lang="en-US" sz="800" dirty="0">
              <a:solidFill>
                <a:schemeClr val="bg1"/>
              </a:solidFill>
              <a:latin typeface="+mj-lt"/>
              <a:ea typeface="Helvetica Neue" panose="02000503000000020004" pitchFamily="2" charset="0"/>
              <a:cs typeface="Arial" panose="020B0604020202020204" pitchFamily="34" charset="0"/>
            </a:endParaRPr>
          </a:p>
          <a:p>
            <a:pPr lvl="1" algn="l">
              <a:lnSpc>
                <a:spcPct val="100000"/>
              </a:lnSpc>
              <a:spcBef>
                <a:spcPts val="0"/>
              </a:spcBef>
            </a:pPr>
            <a:endParaRPr lang="en-US" sz="800" dirty="0">
              <a:solidFill>
                <a:schemeClr val="bg1"/>
              </a:solidFill>
              <a:latin typeface="+mj-lt"/>
              <a:ea typeface="Helvetica Neue" panose="02000503000000020004" pitchFamily="2" charset="0"/>
              <a:cs typeface="Arial" panose="020B0604020202020204" pitchFamily="34" charset="0"/>
            </a:endParaRPr>
          </a:p>
          <a:p>
            <a:pPr lvl="1" algn="l">
              <a:lnSpc>
                <a:spcPct val="100000"/>
              </a:lnSpc>
              <a:spcBef>
                <a:spcPts val="0"/>
              </a:spcBef>
            </a:pPr>
            <a:r>
              <a:rPr lang="en-US" sz="2400" dirty="0">
                <a:solidFill>
                  <a:schemeClr val="bg1"/>
                </a:solidFill>
                <a:latin typeface="+mj-lt"/>
                <a:ea typeface="Helvetica Neue" panose="02000503000000020004" pitchFamily="2" charset="0"/>
                <a:cs typeface="Arial" panose="020B0604020202020204" pitchFamily="34" charset="0"/>
              </a:rPr>
              <a:t>Director &amp; Distinguished University Service Professor of Psychology</a:t>
            </a:r>
          </a:p>
        </p:txBody>
      </p:sp>
      <p:pic>
        <p:nvPicPr>
          <p:cNvPr id="16" name="Picture 15">
            <a:extLst>
              <a:ext uri="{FF2B5EF4-FFF2-40B4-BE49-F238E27FC236}">
                <a16:creationId xmlns:a16="http://schemas.microsoft.com/office/drawing/2014/main" id="{9DA37850-F663-7E40-8DA1-B6A11BA90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816" y="2613409"/>
            <a:ext cx="4786185" cy="1501233"/>
          </a:xfrm>
          <a:prstGeom prst="rect">
            <a:avLst/>
          </a:prstGeom>
          <a:ln>
            <a:solidFill>
              <a:schemeClr val="accent1">
                <a:lumMod val="40000"/>
                <a:lumOff val="60000"/>
              </a:schemeClr>
            </a:solidFill>
          </a:ln>
        </p:spPr>
      </p:pic>
      <p:pic>
        <p:nvPicPr>
          <p:cNvPr id="7" name="Picture 6">
            <a:extLst>
              <a:ext uri="{FF2B5EF4-FFF2-40B4-BE49-F238E27FC236}">
                <a16:creationId xmlns:a16="http://schemas.microsoft.com/office/drawing/2014/main" id="{8E29C94F-6BAD-8C41-A3C3-6788D07637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0" t="-10967" r="-1757" b="-9607"/>
          <a:stretch/>
        </p:blipFill>
        <p:spPr>
          <a:xfrm>
            <a:off x="4714113" y="5455642"/>
            <a:ext cx="2448688" cy="756702"/>
          </a:xfrm>
          <a:prstGeom prst="rect">
            <a:avLst/>
          </a:prstGeom>
          <a:solidFill>
            <a:schemeClr val="bg1"/>
          </a:solidFill>
          <a:ln>
            <a:solidFill>
              <a:schemeClr val="tx1"/>
            </a:solidFill>
          </a:ln>
        </p:spPr>
      </p:pic>
    </p:spTree>
    <p:extLst>
      <p:ext uri="{BB962C8B-B14F-4D97-AF65-F5344CB8AC3E}">
        <p14:creationId xmlns:p14="http://schemas.microsoft.com/office/powerpoint/2010/main" val="2553242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ooke Asor: New York City Socialite financially exploited by her son&#10;">
            <a:extLst>
              <a:ext uri="{FF2B5EF4-FFF2-40B4-BE49-F238E27FC236}">
                <a16:creationId xmlns:a16="http://schemas.microsoft.com/office/drawing/2014/main" id="{936C6BE5-AE8A-B1E9-C2DB-E45BBF78D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1214437"/>
            <a:ext cx="5905500" cy="4429125"/>
          </a:xfrm>
          <a:prstGeom prst="rect">
            <a:avLst/>
          </a:prstGeom>
        </p:spPr>
      </p:pic>
      <p:sp>
        <p:nvSpPr>
          <p:cNvPr id="7" name="TextBox 6">
            <a:extLst>
              <a:ext uri="{FF2B5EF4-FFF2-40B4-BE49-F238E27FC236}">
                <a16:creationId xmlns:a16="http://schemas.microsoft.com/office/drawing/2014/main" id="{69731BB3-D0BC-766F-E51C-32A86566F1C5}"/>
              </a:ext>
            </a:extLst>
          </p:cNvPr>
          <p:cNvSpPr txBox="1"/>
          <p:nvPr/>
        </p:nvSpPr>
        <p:spPr>
          <a:xfrm>
            <a:off x="3337089" y="311085"/>
            <a:ext cx="5260156" cy="830997"/>
          </a:xfrm>
          <a:prstGeom prst="rect">
            <a:avLst/>
          </a:prstGeom>
          <a:noFill/>
        </p:spPr>
        <p:txBody>
          <a:bodyPr wrap="square" rtlCol="0">
            <a:spAutoFit/>
          </a:bodyPr>
          <a:lstStyle/>
          <a:p>
            <a:r>
              <a:rPr lang="en-US" sz="2400" b="1" dirty="0"/>
              <a:t>Brooke Astor, NYC Philanthropist and Socialite financially exploited by son</a:t>
            </a:r>
          </a:p>
        </p:txBody>
      </p:sp>
      <p:sp>
        <p:nvSpPr>
          <p:cNvPr id="2" name="TextBox 1">
            <a:extLst>
              <a:ext uri="{FF2B5EF4-FFF2-40B4-BE49-F238E27FC236}">
                <a16:creationId xmlns:a16="http://schemas.microsoft.com/office/drawing/2014/main" id="{792752C3-499C-1610-2DAF-5F38CC2D886C}"/>
              </a:ext>
            </a:extLst>
          </p:cNvPr>
          <p:cNvSpPr txBox="1"/>
          <p:nvPr/>
        </p:nvSpPr>
        <p:spPr>
          <a:xfrm>
            <a:off x="2937510" y="6046470"/>
            <a:ext cx="6111240" cy="461665"/>
          </a:xfrm>
          <a:prstGeom prst="rect">
            <a:avLst/>
          </a:prstGeom>
          <a:noFill/>
        </p:spPr>
        <p:txBody>
          <a:bodyPr wrap="square" rtlCol="0">
            <a:spAutoFit/>
          </a:bodyPr>
          <a:lstStyle/>
          <a:p>
            <a:r>
              <a:rPr lang="en-US" sz="2400" b="1" dirty="0"/>
              <a:t>Brooke Astor had Alzheimer’s Disease</a:t>
            </a:r>
          </a:p>
        </p:txBody>
      </p:sp>
    </p:spTree>
    <p:extLst>
      <p:ext uri="{BB962C8B-B14F-4D97-AF65-F5344CB8AC3E}">
        <p14:creationId xmlns:p14="http://schemas.microsoft.com/office/powerpoint/2010/main" val="3504148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nvGraphicFramePr>
        <p:xfrm>
          <a:off x="287285" y="-533400"/>
          <a:ext cx="11684000" cy="762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66572" y="4132042"/>
            <a:ext cx="12023829" cy="461665"/>
          </a:xfrm>
          <a:prstGeom prst="rect">
            <a:avLst/>
          </a:prstGeom>
          <a:noFill/>
        </p:spPr>
        <p:txBody>
          <a:bodyPr wrap="square" rtlCol="0">
            <a:spAutoFit/>
          </a:bodyPr>
          <a:lstStyle/>
          <a:p>
            <a:pPr algn="ctr" defTabSz="1219140">
              <a:spcBef>
                <a:spcPts val="1600"/>
              </a:spcBef>
              <a:defRPr/>
            </a:pPr>
            <a:r>
              <a:rPr lang="en-US" sz="2400" b="1" dirty="0">
                <a:solidFill>
                  <a:srgbClr val="4A0D66"/>
                </a:solidFill>
                <a:latin typeface="Arial"/>
              </a:rPr>
              <a:t>MCI is a known risk factor for dementia</a:t>
            </a:r>
          </a:p>
        </p:txBody>
      </p:sp>
      <p:sp>
        <p:nvSpPr>
          <p:cNvPr id="14" name="TextBox 13"/>
          <p:cNvSpPr txBox="1"/>
          <p:nvPr/>
        </p:nvSpPr>
        <p:spPr>
          <a:xfrm>
            <a:off x="2133602" y="1948452"/>
            <a:ext cx="3703244" cy="666977"/>
          </a:xfrm>
          <a:prstGeom prst="rect">
            <a:avLst/>
          </a:prstGeom>
          <a:noFill/>
        </p:spPr>
        <p:txBody>
          <a:bodyPr wrap="square" rtlCol="0">
            <a:spAutoFit/>
          </a:bodyPr>
          <a:lstStyle/>
          <a:p>
            <a:pPr defTabSz="1219140">
              <a:defRPr/>
            </a:pPr>
            <a:r>
              <a:rPr lang="en-US" sz="1867" b="1" dirty="0">
                <a:solidFill>
                  <a:srgbClr val="4A0D66"/>
                </a:solidFill>
                <a:latin typeface="Arial"/>
              </a:rPr>
              <a:t>Impairment does not interfere with activities of daily living</a:t>
            </a:r>
          </a:p>
        </p:txBody>
      </p:sp>
      <p:sp>
        <p:nvSpPr>
          <p:cNvPr id="15" name="TextBox 14"/>
          <p:cNvSpPr txBox="1"/>
          <p:nvPr/>
        </p:nvSpPr>
        <p:spPr>
          <a:xfrm>
            <a:off x="5994400" y="1969473"/>
            <a:ext cx="5588000" cy="666977"/>
          </a:xfrm>
          <a:prstGeom prst="rect">
            <a:avLst/>
          </a:prstGeom>
          <a:noFill/>
        </p:spPr>
        <p:txBody>
          <a:bodyPr wrap="square" rtlCol="0">
            <a:spAutoFit/>
          </a:bodyPr>
          <a:lstStyle/>
          <a:p>
            <a:pPr algn="ctr" defTabSz="1219140">
              <a:defRPr/>
            </a:pPr>
            <a:r>
              <a:rPr lang="en-US" sz="1867" b="1" dirty="0">
                <a:solidFill>
                  <a:srgbClr val="4A0D66"/>
                </a:solidFill>
                <a:latin typeface="Arial"/>
              </a:rPr>
              <a:t>Impairment in two or more cognitive functions that interfere with activities of daily living</a:t>
            </a:r>
          </a:p>
        </p:txBody>
      </p:sp>
      <p:sp>
        <p:nvSpPr>
          <p:cNvPr id="8" name="Rectangle 7">
            <a:extLst>
              <a:ext uri="{FF2B5EF4-FFF2-40B4-BE49-F238E27FC236}">
                <a16:creationId xmlns:a16="http://schemas.microsoft.com/office/drawing/2014/main" id="{6D281342-F1A8-4F15-9902-232AA1B79964}"/>
              </a:ext>
            </a:extLst>
          </p:cNvPr>
          <p:cNvSpPr/>
          <p:nvPr/>
        </p:nvSpPr>
        <p:spPr>
          <a:xfrm>
            <a:off x="0" y="372529"/>
            <a:ext cx="9448800" cy="756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2400">
              <a:solidFill>
                <a:prstClr val="white"/>
              </a:solidFill>
              <a:latin typeface="Arial"/>
            </a:endParaRPr>
          </a:p>
        </p:txBody>
      </p:sp>
      <p:sp>
        <p:nvSpPr>
          <p:cNvPr id="9" name="Rectangle 8">
            <a:extLst>
              <a:ext uri="{FF2B5EF4-FFF2-40B4-BE49-F238E27FC236}">
                <a16:creationId xmlns:a16="http://schemas.microsoft.com/office/drawing/2014/main" id="{AE11F738-33EF-4AE4-9780-3A01F6BE6F37}"/>
              </a:ext>
            </a:extLst>
          </p:cNvPr>
          <p:cNvSpPr/>
          <p:nvPr/>
        </p:nvSpPr>
        <p:spPr>
          <a:xfrm>
            <a:off x="697562" y="504535"/>
            <a:ext cx="8242641" cy="492443"/>
          </a:xfrm>
          <a:prstGeom prst="rect">
            <a:avLst/>
          </a:prstGeom>
        </p:spPr>
        <p:txBody>
          <a:bodyPr wrap="none" lIns="0" tIns="0" rIns="0" bIns="0">
            <a:spAutoFit/>
          </a:bodyPr>
          <a:lstStyle/>
          <a:p>
            <a:pPr defTabSz="1219140">
              <a:defRPr/>
            </a:pPr>
            <a:r>
              <a:rPr lang="en-US" sz="3200" b="1" dirty="0">
                <a:solidFill>
                  <a:prstClr val="white"/>
                </a:solidFill>
                <a:latin typeface="Arial"/>
              </a:rPr>
              <a:t>CONTINUUM OF COGNITIVE IMPAIRMENT</a:t>
            </a:r>
          </a:p>
        </p:txBody>
      </p:sp>
    </p:spTree>
    <p:extLst>
      <p:ext uri="{BB962C8B-B14F-4D97-AF65-F5344CB8AC3E}">
        <p14:creationId xmlns:p14="http://schemas.microsoft.com/office/powerpoint/2010/main" val="15580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B5236B8-FCA7-40CA-EBCD-B67E963CD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075" y="1033463"/>
            <a:ext cx="7181850" cy="4791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3D3D11-4029-0448-A299-D6263554D486}"/>
              </a:ext>
            </a:extLst>
          </p:cNvPr>
          <p:cNvSpPr txBox="1"/>
          <p:nvPr/>
        </p:nvSpPr>
        <p:spPr>
          <a:xfrm>
            <a:off x="2828925" y="276225"/>
            <a:ext cx="6962775" cy="830997"/>
          </a:xfrm>
          <a:prstGeom prst="rect">
            <a:avLst/>
          </a:prstGeom>
          <a:noFill/>
        </p:spPr>
        <p:txBody>
          <a:bodyPr wrap="square" rtlCol="0">
            <a:spAutoFit/>
          </a:bodyPr>
          <a:lstStyle/>
          <a:p>
            <a:r>
              <a:rPr lang="en-US" sz="2400" b="1" dirty="0"/>
              <a:t>Loneliness and Psychological Vulnerability cause risk for scams</a:t>
            </a:r>
          </a:p>
        </p:txBody>
      </p:sp>
    </p:spTree>
    <p:extLst>
      <p:ext uri="{BB962C8B-B14F-4D97-AF65-F5344CB8AC3E}">
        <p14:creationId xmlns:p14="http://schemas.microsoft.com/office/powerpoint/2010/main" val="1686766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0191C3D-581E-D04F-AEEF-11CB531E1506}"/>
              </a:ext>
            </a:extLst>
          </p:cNvPr>
          <p:cNvSpPr/>
          <p:nvPr/>
        </p:nvSpPr>
        <p:spPr>
          <a:xfrm>
            <a:off x="0" y="0"/>
            <a:ext cx="12214196" cy="6965728"/>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12192000" cy="2124075"/>
          </a:xfrm>
          <a:prstGeom prst="rect">
            <a:avLst/>
          </a:prstGeom>
          <a:solidFill>
            <a:srgbClr val="55584A"/>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0" y="509854"/>
            <a:ext cx="12151629" cy="1238619"/>
          </a:xfrm>
          <a:prstGeom prst="rect">
            <a:avLst/>
          </a:prstGeom>
          <a:noFill/>
          <a:ln>
            <a:noFill/>
          </a:ln>
          <a:scene3d>
            <a:camera prst="orthographicFront"/>
            <a:lightRig rig="threePt" dir="t"/>
          </a:scene3d>
          <a:sp3d>
            <a:bevelT w="114300" prst="artDeco"/>
          </a:sp3d>
        </p:spPr>
        <p:txBody>
          <a:bodyPr wrap="square" lIns="7440" tIns="3720" rIns="7440" bIns="3720">
            <a:spAutoFit/>
          </a:bodyPr>
          <a:lstStyle/>
          <a:p>
            <a:pPr algn="ctr" fontAlgn="auto">
              <a:spcBef>
                <a:spcPts val="0"/>
              </a:spcBef>
              <a:spcAft>
                <a:spcPts val="0"/>
              </a:spcAft>
              <a:defRPr/>
            </a:pPr>
            <a:r>
              <a:rPr lang="en-US" sz="4000" dirty="0">
                <a:solidFill>
                  <a:schemeClr val="bg1"/>
                </a:solidFill>
                <a:latin typeface="+mj-lt"/>
                <a:ea typeface="+mn-ea"/>
                <a:cs typeface="+mn-cs"/>
              </a:rPr>
              <a:t>Lichtenberg et al. 2013 &amp; 2016</a:t>
            </a:r>
          </a:p>
          <a:p>
            <a:pPr algn="ctr" fontAlgn="auto">
              <a:spcBef>
                <a:spcPts val="0"/>
              </a:spcBef>
              <a:spcAft>
                <a:spcPts val="0"/>
              </a:spcAft>
              <a:defRPr/>
            </a:pPr>
            <a:r>
              <a:rPr lang="en-US" sz="4000" dirty="0">
                <a:solidFill>
                  <a:schemeClr val="bg1"/>
                </a:solidFill>
                <a:latin typeface="+mj-lt"/>
                <a:ea typeface="+mn-ea"/>
                <a:cs typeface="+mn-cs"/>
              </a:rPr>
              <a:t>Psychological Vulnerability</a:t>
            </a:r>
          </a:p>
        </p:txBody>
      </p:sp>
      <p:sp>
        <p:nvSpPr>
          <p:cNvPr id="2" name="TextBox 1"/>
          <p:cNvSpPr txBox="1"/>
          <p:nvPr/>
        </p:nvSpPr>
        <p:spPr>
          <a:xfrm>
            <a:off x="40371" y="2386013"/>
            <a:ext cx="12151629" cy="4579715"/>
          </a:xfrm>
          <a:prstGeom prst="rect">
            <a:avLst/>
          </a:prstGeom>
          <a:noFill/>
        </p:spPr>
        <p:txBody>
          <a:bodyPr wrap="square">
            <a:spAutoFit/>
          </a:bodyPr>
          <a:lstStyle/>
          <a:p>
            <a:pPr algn="ctr" fontAlgn="auto">
              <a:lnSpc>
                <a:spcPct val="90000"/>
              </a:lnSpc>
              <a:spcBef>
                <a:spcPts val="0"/>
              </a:spcBef>
              <a:spcAft>
                <a:spcPts val="0"/>
              </a:spcAft>
              <a:defRPr/>
            </a:pPr>
            <a:r>
              <a:rPr lang="en-US" sz="2800" b="1" dirty="0">
                <a:solidFill>
                  <a:schemeClr val="accent6">
                    <a:lumMod val="75000"/>
                  </a:schemeClr>
                </a:solidFill>
                <a:latin typeface="+mn-lt"/>
                <a:ea typeface="+mn-ea"/>
                <a:cs typeface="+mn-cs"/>
              </a:rPr>
              <a:t>2013</a:t>
            </a:r>
            <a:r>
              <a:rPr lang="en-US" sz="2800" dirty="0">
                <a:solidFill>
                  <a:schemeClr val="accent6">
                    <a:lumMod val="75000"/>
                  </a:schemeClr>
                </a:solidFill>
                <a:latin typeface="+mn-lt"/>
                <a:ea typeface="+mn-ea"/>
                <a:cs typeface="+mn-cs"/>
              </a:rPr>
              <a:t>:  </a:t>
            </a:r>
            <a:r>
              <a:rPr lang="en-US" sz="2800" dirty="0">
                <a:latin typeface="+mn-lt"/>
                <a:ea typeface="+mn-ea"/>
                <a:cs typeface="+mn-cs"/>
              </a:rPr>
              <a:t>The strongest finding, however, was the prevalence of fraud</a:t>
            </a:r>
          </a:p>
          <a:p>
            <a:pPr algn="ctr" fontAlgn="auto">
              <a:lnSpc>
                <a:spcPct val="90000"/>
              </a:lnSpc>
              <a:spcBef>
                <a:spcPts val="0"/>
              </a:spcBef>
              <a:spcAft>
                <a:spcPts val="0"/>
              </a:spcAft>
              <a:defRPr/>
            </a:pPr>
            <a:r>
              <a:rPr lang="en-US" sz="2800" dirty="0">
                <a:latin typeface="+mn-lt"/>
                <a:ea typeface="+mn-ea"/>
                <a:cs typeface="+mn-cs"/>
              </a:rPr>
              <a:t>in persons with the highest depression and lowest social-needs</a:t>
            </a:r>
          </a:p>
          <a:p>
            <a:pPr algn="ctr" fontAlgn="auto">
              <a:lnSpc>
                <a:spcPct val="90000"/>
              </a:lnSpc>
              <a:spcBef>
                <a:spcPts val="0"/>
              </a:spcBef>
              <a:spcAft>
                <a:spcPts val="0"/>
              </a:spcAft>
              <a:defRPr/>
            </a:pPr>
            <a:r>
              <a:rPr lang="en-US" sz="2800" dirty="0">
                <a:latin typeface="+mn-lt"/>
                <a:ea typeface="+mn-ea"/>
                <a:cs typeface="+mn-cs"/>
              </a:rPr>
              <a:t>fulfillment </a:t>
            </a:r>
            <a:r>
              <a:rPr lang="en-US" sz="2800" b="1" dirty="0">
                <a:latin typeface="+mn-lt"/>
                <a:ea typeface="+mn-ea"/>
                <a:cs typeface="+mn-cs"/>
              </a:rPr>
              <a:t>(14%) </a:t>
            </a:r>
            <a:r>
              <a:rPr lang="en-US" sz="2800" dirty="0">
                <a:latin typeface="+mn-lt"/>
                <a:ea typeface="+mn-ea"/>
                <a:cs typeface="+mn-cs"/>
              </a:rPr>
              <a:t>compared to the prevalence of fraud in the</a:t>
            </a:r>
          </a:p>
          <a:p>
            <a:pPr algn="ctr" fontAlgn="auto">
              <a:lnSpc>
                <a:spcPct val="90000"/>
              </a:lnSpc>
              <a:spcBef>
                <a:spcPts val="0"/>
              </a:spcBef>
              <a:spcAft>
                <a:spcPts val="0"/>
              </a:spcAft>
              <a:defRPr/>
            </a:pPr>
            <a:r>
              <a:rPr lang="en-US" sz="2800" dirty="0">
                <a:latin typeface="+mn-lt"/>
                <a:ea typeface="+mn-ea"/>
                <a:cs typeface="+mn-cs"/>
              </a:rPr>
              <a:t>rest of the sample </a:t>
            </a:r>
            <a:r>
              <a:rPr lang="en-US" sz="2800" b="1" dirty="0">
                <a:latin typeface="+mn-lt"/>
                <a:ea typeface="+mn-ea"/>
                <a:cs typeface="+mn-cs"/>
              </a:rPr>
              <a:t>(4.1%; X2= 20.49; p &lt; .001)</a:t>
            </a:r>
            <a:endParaRPr lang="en-US" sz="2800" dirty="0">
              <a:latin typeface="+mn-lt"/>
              <a:ea typeface="+mn-ea"/>
              <a:cs typeface="+mn-cs"/>
            </a:endParaRPr>
          </a:p>
          <a:p>
            <a:pPr algn="ctr" fontAlgn="auto">
              <a:lnSpc>
                <a:spcPct val="90000"/>
              </a:lnSpc>
              <a:spcBef>
                <a:spcPts val="0"/>
              </a:spcBef>
              <a:spcAft>
                <a:spcPts val="0"/>
              </a:spcAft>
              <a:defRPr/>
            </a:pPr>
            <a:endParaRPr lang="en-US" sz="2800" b="1" dirty="0">
              <a:solidFill>
                <a:srgbClr val="535597"/>
              </a:solidFill>
              <a:latin typeface="+mn-lt"/>
              <a:ea typeface="+mn-ea"/>
              <a:cs typeface="+mn-cs"/>
            </a:endParaRPr>
          </a:p>
          <a:p>
            <a:pPr algn="ctr" fontAlgn="auto">
              <a:lnSpc>
                <a:spcPct val="90000"/>
              </a:lnSpc>
              <a:spcBef>
                <a:spcPts val="0"/>
              </a:spcBef>
              <a:spcAft>
                <a:spcPts val="0"/>
              </a:spcAft>
              <a:defRPr/>
            </a:pPr>
            <a:r>
              <a:rPr lang="en-US" sz="2800" b="1" dirty="0">
                <a:solidFill>
                  <a:schemeClr val="accent6">
                    <a:lumMod val="75000"/>
                  </a:schemeClr>
                </a:solidFill>
                <a:latin typeface="+mn-lt"/>
                <a:ea typeface="+mn-ea"/>
                <a:cs typeface="+mn-cs"/>
              </a:rPr>
              <a:t>2016</a:t>
            </a:r>
            <a:r>
              <a:rPr lang="en-US" sz="2800" dirty="0">
                <a:solidFill>
                  <a:schemeClr val="accent6">
                    <a:lumMod val="75000"/>
                  </a:schemeClr>
                </a:solidFill>
                <a:latin typeface="+mn-lt"/>
                <a:ea typeface="+mn-ea"/>
                <a:cs typeface="+mn-cs"/>
              </a:rPr>
              <a:t>: </a:t>
            </a:r>
            <a:r>
              <a:rPr lang="en-US" sz="2800" dirty="0">
                <a:latin typeface="+mn-lt"/>
                <a:ea typeface="+mn-ea"/>
                <a:cs typeface="+mn-cs"/>
              </a:rPr>
              <a:t>Fraud prevalence among those with clinically significant depression</a:t>
            </a:r>
          </a:p>
          <a:p>
            <a:pPr algn="ctr" fontAlgn="auto">
              <a:lnSpc>
                <a:spcPct val="90000"/>
              </a:lnSpc>
              <a:spcBef>
                <a:spcPts val="0"/>
              </a:spcBef>
              <a:spcAft>
                <a:spcPts val="0"/>
              </a:spcAft>
              <a:defRPr/>
            </a:pPr>
            <a:r>
              <a:rPr lang="en-US" sz="2800" dirty="0">
                <a:latin typeface="+mn-lt"/>
                <a:ea typeface="+mn-ea"/>
                <a:cs typeface="+mn-cs"/>
              </a:rPr>
              <a:t>and the lowest </a:t>
            </a:r>
            <a:r>
              <a:rPr lang="en-US" sz="2800" b="1" dirty="0">
                <a:latin typeface="+mn-lt"/>
                <a:ea typeface="+mn-ea"/>
                <a:cs typeface="+mn-cs"/>
              </a:rPr>
              <a:t>10%</a:t>
            </a:r>
            <a:r>
              <a:rPr lang="en-US" sz="2800" dirty="0">
                <a:latin typeface="+mn-lt"/>
                <a:ea typeface="+mn-ea"/>
                <a:cs typeface="+mn-cs"/>
              </a:rPr>
              <a:t> in social-needs fulfillment </a:t>
            </a:r>
            <a:r>
              <a:rPr lang="en-US" sz="2800" b="1" dirty="0">
                <a:latin typeface="+mn-lt"/>
                <a:ea typeface="+mn-ea"/>
                <a:cs typeface="+mn-cs"/>
              </a:rPr>
              <a:t>(8.7%) </a:t>
            </a:r>
            <a:r>
              <a:rPr lang="en-US" sz="2800" dirty="0">
                <a:latin typeface="+mn-lt"/>
                <a:ea typeface="+mn-ea"/>
                <a:cs typeface="+mn-cs"/>
              </a:rPr>
              <a:t>was more than</a:t>
            </a:r>
          </a:p>
          <a:p>
            <a:pPr algn="ctr" fontAlgn="auto">
              <a:lnSpc>
                <a:spcPct val="90000"/>
              </a:lnSpc>
              <a:spcBef>
                <a:spcPts val="0"/>
              </a:spcBef>
              <a:spcAft>
                <a:spcPts val="0"/>
              </a:spcAft>
              <a:defRPr/>
            </a:pPr>
            <a:r>
              <a:rPr lang="en-US" sz="2800" dirty="0">
                <a:latin typeface="+mn-lt"/>
                <a:ea typeface="+mn-ea"/>
                <a:cs typeface="+mn-cs"/>
              </a:rPr>
              <a:t>twice as high compared to the rest of the sample </a:t>
            </a:r>
            <a:r>
              <a:rPr lang="en-US" sz="2800" b="1" dirty="0">
                <a:latin typeface="+mn-lt"/>
                <a:ea typeface="+mn-ea"/>
                <a:cs typeface="+mn-cs"/>
              </a:rPr>
              <a:t>(4.1%; χ2 = 7.85, p = .005).</a:t>
            </a:r>
          </a:p>
          <a:p>
            <a:pPr algn="ctr" fontAlgn="auto">
              <a:lnSpc>
                <a:spcPct val="90000"/>
              </a:lnSpc>
              <a:spcBef>
                <a:spcPts val="0"/>
              </a:spcBef>
              <a:spcAft>
                <a:spcPts val="0"/>
              </a:spcAft>
              <a:defRPr/>
            </a:pPr>
            <a:endParaRPr lang="en-US" sz="2800" dirty="0">
              <a:latin typeface="+mn-lt"/>
              <a:ea typeface="+mn-ea"/>
              <a:cs typeface="+mn-cs"/>
            </a:endParaRPr>
          </a:p>
          <a:p>
            <a:pPr algn="ctr" fontAlgn="auto">
              <a:lnSpc>
                <a:spcPct val="90000"/>
              </a:lnSpc>
              <a:spcBef>
                <a:spcPts val="0"/>
              </a:spcBef>
              <a:spcAft>
                <a:spcPts val="0"/>
              </a:spcAft>
              <a:defRPr/>
            </a:pPr>
            <a:endParaRPr lang="en-US" sz="2400" dirty="0">
              <a:latin typeface="+mn-lt"/>
              <a:ea typeface="+mn-ea"/>
              <a:cs typeface="+mn-cs"/>
            </a:endParaRPr>
          </a:p>
          <a:p>
            <a:pPr algn="ctr" fontAlgn="auto">
              <a:lnSpc>
                <a:spcPct val="90000"/>
              </a:lnSpc>
              <a:spcBef>
                <a:spcPts val="0"/>
              </a:spcBef>
              <a:spcAft>
                <a:spcPts val="0"/>
              </a:spcAft>
              <a:defRPr/>
            </a:pPr>
            <a:endParaRPr lang="en-US" sz="2400" dirty="0">
              <a:solidFill>
                <a:schemeClr val="accent6"/>
              </a:solidFill>
              <a:latin typeface="+mn-lt"/>
              <a:ea typeface="+mn-ea"/>
              <a:cs typeface="+mn-cs"/>
            </a:endParaRPr>
          </a:p>
          <a:p>
            <a:pPr algn="ctr" fontAlgn="auto">
              <a:lnSpc>
                <a:spcPct val="90000"/>
              </a:lnSpc>
              <a:spcBef>
                <a:spcPts val="0"/>
              </a:spcBef>
              <a:spcAft>
                <a:spcPts val="0"/>
              </a:spcAft>
              <a:defRPr/>
            </a:pPr>
            <a:endParaRPr lang="en-US" sz="2400" dirty="0">
              <a:solidFill>
                <a:schemeClr val="accent6"/>
              </a:solidFill>
              <a:latin typeface="+mn-lt"/>
              <a:ea typeface="+mn-ea"/>
              <a:cs typeface="+mn-cs"/>
            </a:endParaRPr>
          </a:p>
        </p:txBody>
      </p:sp>
      <p:sp>
        <p:nvSpPr>
          <p:cNvPr id="10" name="TextBox 9">
            <a:extLst>
              <a:ext uri="{FF2B5EF4-FFF2-40B4-BE49-F238E27FC236}">
                <a16:creationId xmlns:a16="http://schemas.microsoft.com/office/drawing/2014/main" id="{2306D303-EA1D-9E49-83C4-BABECACF992F}"/>
              </a:ext>
            </a:extLst>
          </p:cNvPr>
          <p:cNvSpPr txBox="1"/>
          <p:nvPr/>
        </p:nvSpPr>
        <p:spPr>
          <a:xfrm>
            <a:off x="1" y="6380486"/>
            <a:ext cx="12191999" cy="307777"/>
          </a:xfrm>
          <a:prstGeom prst="rect">
            <a:avLst/>
          </a:prstGeom>
          <a:noFill/>
        </p:spPr>
        <p:txBody>
          <a:bodyPr wrap="square" rtlCol="0">
            <a:spAutoFit/>
          </a:bodyPr>
          <a:lstStyle/>
          <a:p>
            <a:pPr algn="ctr"/>
            <a:r>
              <a:rPr lang="en-US" sz="1400" u="sng" dirty="0">
                <a:solidFill>
                  <a:schemeClr val="accent5"/>
                </a:solidFill>
              </a:rPr>
              <a:t>https://</a:t>
            </a:r>
            <a:r>
              <a:rPr lang="en-US" sz="1400" u="sng" dirty="0" err="1">
                <a:solidFill>
                  <a:schemeClr val="accent5"/>
                </a:solidFill>
              </a:rPr>
              <a:t>www.OlderAdultNestEgg.com</a:t>
            </a:r>
            <a:endParaRPr lang="en-US" sz="1400" u="sng" dirty="0">
              <a:solidFill>
                <a:schemeClr val="accent5"/>
              </a:solidFill>
            </a:endParaRPr>
          </a:p>
        </p:txBody>
      </p:sp>
      <p:pic>
        <p:nvPicPr>
          <p:cNvPr id="11" name="Picture 10">
            <a:extLst>
              <a:ext uri="{FF2B5EF4-FFF2-40B4-BE49-F238E27FC236}">
                <a16:creationId xmlns:a16="http://schemas.microsoft.com/office/drawing/2014/main" id="{8B498132-37A9-A343-81C1-A04E2CDC68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0" t="-10967" r="-1757" b="-9607"/>
          <a:stretch/>
        </p:blipFill>
        <p:spPr>
          <a:xfrm>
            <a:off x="10681124" y="6344024"/>
            <a:ext cx="1370404" cy="423487"/>
          </a:xfrm>
          <a:prstGeom prst="rect">
            <a:avLst/>
          </a:prstGeom>
          <a:solidFill>
            <a:schemeClr val="bg1"/>
          </a:solidFill>
          <a:ln>
            <a:solidFill>
              <a:schemeClr val="tx1"/>
            </a:solidFill>
          </a:ln>
        </p:spPr>
      </p:pic>
    </p:spTree>
    <p:extLst>
      <p:ext uri="{BB962C8B-B14F-4D97-AF65-F5344CB8AC3E}">
        <p14:creationId xmlns:p14="http://schemas.microsoft.com/office/powerpoint/2010/main" val="366731896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0">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12">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3" name="Content Placeholder 2"/>
          <p:cNvSpPr>
            <a:spLocks noGrp="1"/>
          </p:cNvSpPr>
          <p:nvPr>
            <p:ph idx="1"/>
          </p:nvPr>
        </p:nvSpPr>
        <p:spPr>
          <a:xfrm>
            <a:off x="5877338" y="720946"/>
            <a:ext cx="5761384" cy="5431376"/>
          </a:xfrm>
        </p:spPr>
        <p:txBody>
          <a:bodyPr vert="horz" lIns="91440" tIns="45720" rIns="91440" bIns="45720" rtlCol="0" anchor="ctr">
            <a:noAutofit/>
          </a:bodyPr>
          <a:lstStyle/>
          <a:p>
            <a:pPr marL="0" indent="0" algn="ctr">
              <a:lnSpc>
                <a:spcPct val="90000"/>
              </a:lnSpc>
              <a:buClr>
                <a:schemeClr val="accent4">
                  <a:lumMod val="75000"/>
                </a:schemeClr>
              </a:buClr>
              <a:buNone/>
            </a:pPr>
            <a:r>
              <a:rPr lang="en-US" sz="2400" dirty="0">
                <a:solidFill>
                  <a:schemeClr val="tx1">
                    <a:lumMod val="75000"/>
                    <a:lumOff val="25000"/>
                  </a:schemeClr>
                </a:solidFill>
              </a:rPr>
              <a:t>Both under and over-protection of older adults can lead to damaging consequences</a:t>
            </a:r>
          </a:p>
          <a:p>
            <a:pPr marL="0" indent="0" algn="ctr">
              <a:lnSpc>
                <a:spcPct val="90000"/>
              </a:lnSpc>
              <a:buClr>
                <a:schemeClr val="accent4">
                  <a:lumMod val="75000"/>
                </a:schemeClr>
              </a:buClr>
              <a:buNone/>
            </a:pPr>
            <a:endParaRPr lang="en-US" sz="2400" dirty="0">
              <a:solidFill>
                <a:schemeClr val="tx1">
                  <a:lumMod val="75000"/>
                  <a:lumOff val="25000"/>
                </a:schemeClr>
              </a:solidFill>
            </a:endParaRPr>
          </a:p>
          <a:p>
            <a:pPr indent="-228600">
              <a:lnSpc>
                <a:spcPct val="90000"/>
              </a:lnSpc>
              <a:buClr>
                <a:schemeClr val="accent4">
                  <a:lumMod val="75000"/>
                </a:schemeClr>
              </a:buClr>
            </a:pPr>
            <a:r>
              <a:rPr lang="en-US" sz="2400" b="1" dirty="0">
                <a:solidFill>
                  <a:schemeClr val="tx1">
                    <a:lumMod val="75000"/>
                    <a:lumOff val="25000"/>
                  </a:schemeClr>
                </a:solidFill>
              </a:rPr>
              <a:t>Under protection</a:t>
            </a:r>
            <a:r>
              <a:rPr lang="en-US" sz="2400" dirty="0">
                <a:solidFill>
                  <a:schemeClr val="tx1">
                    <a:lumMod val="75000"/>
                    <a:lumOff val="25000"/>
                  </a:schemeClr>
                </a:solidFill>
              </a:rPr>
              <a:t> for older adults can lead to gross financial exploitation that can impact every aspect of the older adult’s life. </a:t>
            </a:r>
          </a:p>
          <a:p>
            <a:pPr marL="0" indent="0">
              <a:lnSpc>
                <a:spcPct val="90000"/>
              </a:lnSpc>
              <a:buClr>
                <a:schemeClr val="accent4">
                  <a:lumMod val="75000"/>
                </a:schemeClr>
              </a:buClr>
              <a:buNone/>
            </a:pPr>
            <a:r>
              <a:rPr lang="en-US" sz="2400" dirty="0">
                <a:solidFill>
                  <a:schemeClr val="tx1">
                    <a:lumMod val="75000"/>
                    <a:lumOff val="25000"/>
                  </a:schemeClr>
                </a:solidFill>
              </a:rPr>
              <a:t> </a:t>
            </a:r>
          </a:p>
          <a:p>
            <a:pPr indent="-228600">
              <a:lnSpc>
                <a:spcPct val="90000"/>
              </a:lnSpc>
              <a:buClr>
                <a:schemeClr val="accent4">
                  <a:lumMod val="75000"/>
                </a:schemeClr>
              </a:buClr>
            </a:pPr>
            <a:r>
              <a:rPr lang="en-US" sz="2400" b="1" dirty="0">
                <a:solidFill>
                  <a:schemeClr val="tx1">
                    <a:lumMod val="75000"/>
                    <a:lumOff val="25000"/>
                  </a:schemeClr>
                </a:solidFill>
              </a:rPr>
              <a:t>Over</a:t>
            </a:r>
            <a:r>
              <a:rPr lang="en-US" sz="2400" dirty="0">
                <a:solidFill>
                  <a:schemeClr val="tx1">
                    <a:lumMod val="75000"/>
                    <a:lumOff val="25000"/>
                  </a:schemeClr>
                </a:solidFill>
              </a:rPr>
              <a:t> </a:t>
            </a:r>
            <a:r>
              <a:rPr lang="en-US" sz="2400" b="1" dirty="0">
                <a:solidFill>
                  <a:schemeClr val="tx1">
                    <a:lumMod val="75000"/>
                    <a:lumOff val="25000"/>
                  </a:schemeClr>
                </a:solidFill>
              </a:rPr>
              <a:t>protection </a:t>
            </a:r>
            <a:r>
              <a:rPr lang="en-US" sz="2400" dirty="0">
                <a:solidFill>
                  <a:schemeClr val="tx1">
                    <a:lumMod val="75000"/>
                    <a:lumOff val="25000"/>
                  </a:schemeClr>
                </a:solidFill>
              </a:rPr>
              <a:t>can be equally as costly. Many older adults have very strong needs for autonomy and control and to unnecessarily limit autonomy can lead to increased health problems and shortened longevity. </a:t>
            </a:r>
          </a:p>
        </p:txBody>
      </p:sp>
      <p:pic>
        <p:nvPicPr>
          <p:cNvPr id="2" name="Picture 1">
            <a:extLst>
              <a:ext uri="{FF2B5EF4-FFF2-40B4-BE49-F238E27FC236}">
                <a16:creationId xmlns:a16="http://schemas.microsoft.com/office/drawing/2014/main" id="{7F5D7650-E742-4944-92C5-1417F6B953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0" t="-10967" r="-1757" b="-9607"/>
          <a:stretch/>
        </p:blipFill>
        <p:spPr>
          <a:xfrm>
            <a:off x="368724" y="6255124"/>
            <a:ext cx="1370404" cy="423487"/>
          </a:xfrm>
          <a:prstGeom prst="rect">
            <a:avLst/>
          </a:prstGeom>
          <a:solidFill>
            <a:schemeClr val="bg1"/>
          </a:solidFill>
          <a:ln>
            <a:solidFill>
              <a:schemeClr val="tx1"/>
            </a:solidFill>
          </a:ln>
        </p:spPr>
      </p:pic>
      <p:sp>
        <p:nvSpPr>
          <p:cNvPr id="4" name="TextBox 3">
            <a:extLst>
              <a:ext uri="{FF2B5EF4-FFF2-40B4-BE49-F238E27FC236}">
                <a16:creationId xmlns:a16="http://schemas.microsoft.com/office/drawing/2014/main" id="{4FDA5640-67D8-EC39-D961-AD166BA53970}"/>
              </a:ext>
            </a:extLst>
          </p:cNvPr>
          <p:cNvSpPr txBox="1"/>
          <p:nvPr/>
        </p:nvSpPr>
        <p:spPr>
          <a:xfrm>
            <a:off x="662611" y="1868557"/>
            <a:ext cx="3780181" cy="2308324"/>
          </a:xfrm>
          <a:prstGeom prst="rect">
            <a:avLst/>
          </a:prstGeom>
          <a:noFill/>
        </p:spPr>
        <p:txBody>
          <a:bodyPr wrap="square" rtlCol="0">
            <a:spAutoFit/>
          </a:bodyPr>
          <a:lstStyle/>
          <a:p>
            <a:r>
              <a:rPr lang="en-US" sz="3600" dirty="0">
                <a:solidFill>
                  <a:schemeClr val="accent5">
                    <a:lumMod val="75000"/>
                  </a:schemeClr>
                </a:solidFill>
              </a:rPr>
              <a:t>Key Question in Elder Justice:  Integrity of Financial Judgment</a:t>
            </a:r>
          </a:p>
        </p:txBody>
      </p:sp>
    </p:spTree>
    <p:extLst>
      <p:ext uri="{BB962C8B-B14F-4D97-AF65-F5344CB8AC3E}">
        <p14:creationId xmlns:p14="http://schemas.microsoft.com/office/powerpoint/2010/main" val="11498861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072505"/>
          </a:xfrm>
          <a:custGeom>
            <a:avLst/>
            <a:gdLst/>
            <a:ahLst/>
            <a:cxnLst/>
            <a:rect l="l" t="t" r="r" b="b"/>
            <a:pathLst>
              <a:path w="12192000" h="6072505">
                <a:moveTo>
                  <a:pt x="0" y="6071967"/>
                </a:moveTo>
                <a:lnTo>
                  <a:pt x="12192000" y="6071967"/>
                </a:lnTo>
                <a:lnTo>
                  <a:pt x="12192000" y="0"/>
                </a:lnTo>
                <a:lnTo>
                  <a:pt x="0" y="0"/>
                </a:lnTo>
                <a:lnTo>
                  <a:pt x="0" y="6071967"/>
                </a:lnTo>
                <a:close/>
              </a:path>
            </a:pathLst>
          </a:custGeom>
          <a:solidFill>
            <a:srgbClr val="DAE3F3"/>
          </a:solidFill>
        </p:spPr>
        <p:txBody>
          <a:bodyPr wrap="square" lIns="0" tIns="0" rIns="0" bIns="0" rtlCol="0"/>
          <a:lstStyle/>
          <a:p>
            <a:endParaRPr/>
          </a:p>
        </p:txBody>
      </p:sp>
      <p:sp>
        <p:nvSpPr>
          <p:cNvPr id="3" name="object 3"/>
          <p:cNvSpPr/>
          <p:nvPr/>
        </p:nvSpPr>
        <p:spPr>
          <a:xfrm>
            <a:off x="0" y="6071967"/>
            <a:ext cx="12192000" cy="786130"/>
          </a:xfrm>
          <a:custGeom>
            <a:avLst/>
            <a:gdLst/>
            <a:ahLst/>
            <a:cxnLst/>
            <a:rect l="l" t="t" r="r" b="b"/>
            <a:pathLst>
              <a:path w="12192000" h="786129">
                <a:moveTo>
                  <a:pt x="0" y="0"/>
                </a:moveTo>
                <a:lnTo>
                  <a:pt x="12192000" y="0"/>
                </a:lnTo>
                <a:lnTo>
                  <a:pt x="12192000" y="786028"/>
                </a:lnTo>
                <a:lnTo>
                  <a:pt x="0" y="786028"/>
                </a:lnTo>
                <a:lnTo>
                  <a:pt x="0" y="0"/>
                </a:lnTo>
                <a:close/>
              </a:path>
            </a:pathLst>
          </a:custGeom>
          <a:solidFill>
            <a:srgbClr val="385723"/>
          </a:solidFill>
        </p:spPr>
        <p:txBody>
          <a:bodyPr wrap="square" lIns="0" tIns="0" rIns="0" bIns="0" rtlCol="0"/>
          <a:lstStyle/>
          <a:p>
            <a:endParaRPr/>
          </a:p>
        </p:txBody>
      </p:sp>
      <p:sp>
        <p:nvSpPr>
          <p:cNvPr id="4" name="object 4"/>
          <p:cNvSpPr/>
          <p:nvPr/>
        </p:nvSpPr>
        <p:spPr>
          <a:xfrm>
            <a:off x="10680192" y="6342888"/>
            <a:ext cx="1371600" cy="42672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633270" y="1099629"/>
            <a:ext cx="8614876" cy="407728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668429" y="6331330"/>
            <a:ext cx="1395092" cy="44865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0674776" y="6337677"/>
            <a:ext cx="1382395" cy="436245"/>
          </a:xfrm>
          <a:custGeom>
            <a:avLst/>
            <a:gdLst/>
            <a:ahLst/>
            <a:cxnLst/>
            <a:rect l="l" t="t" r="r" b="b"/>
            <a:pathLst>
              <a:path w="1382395" h="436245">
                <a:moveTo>
                  <a:pt x="0" y="0"/>
                </a:moveTo>
                <a:lnTo>
                  <a:pt x="1382398" y="0"/>
                </a:lnTo>
                <a:lnTo>
                  <a:pt x="1382398" y="435964"/>
                </a:lnTo>
                <a:lnTo>
                  <a:pt x="0" y="435964"/>
                </a:lnTo>
                <a:lnTo>
                  <a:pt x="0" y="0"/>
                </a:lnTo>
                <a:close/>
              </a:path>
            </a:pathLst>
          </a:custGeom>
          <a:ln w="12693">
            <a:solidFill>
              <a:srgbClr val="000000"/>
            </a:solidFill>
          </a:ln>
        </p:spPr>
        <p:txBody>
          <a:bodyPr wrap="square" lIns="0" tIns="0" rIns="0" bIns="0" rtlCol="0"/>
          <a:lstStyle/>
          <a:p>
            <a:endParaRPr/>
          </a:p>
        </p:txBody>
      </p:sp>
      <p:sp>
        <p:nvSpPr>
          <p:cNvPr id="8" name="object 8"/>
          <p:cNvSpPr txBox="1"/>
          <p:nvPr/>
        </p:nvSpPr>
        <p:spPr>
          <a:xfrm>
            <a:off x="4729797" y="6410831"/>
            <a:ext cx="2733675" cy="242570"/>
          </a:xfrm>
          <a:prstGeom prst="rect">
            <a:avLst/>
          </a:prstGeom>
        </p:spPr>
        <p:txBody>
          <a:bodyPr vert="horz" wrap="square" lIns="0" tIns="3810" rIns="0" bIns="0" rtlCol="0">
            <a:spAutoFit/>
          </a:bodyPr>
          <a:lstStyle/>
          <a:p>
            <a:pPr marL="12700">
              <a:lnSpc>
                <a:spcPct val="100000"/>
              </a:lnSpc>
              <a:spcBef>
                <a:spcPts val="30"/>
              </a:spcBef>
            </a:pPr>
            <a:r>
              <a:rPr sz="1400" u="sng" spc="-10" dirty="0">
                <a:solidFill>
                  <a:srgbClr val="5B9BD5"/>
                </a:solidFill>
                <a:uFill>
                  <a:solidFill>
                    <a:srgbClr val="00B0F0"/>
                  </a:solidFill>
                </a:uFill>
                <a:latin typeface="Calibri"/>
                <a:cs typeface="Calibri"/>
              </a:rPr>
              <a:t>https://</a:t>
            </a:r>
            <a:r>
              <a:rPr sz="1400" u="sng" spc="-10" dirty="0">
                <a:solidFill>
                  <a:srgbClr val="5B9BD5"/>
                </a:solidFill>
                <a:uFill>
                  <a:solidFill>
                    <a:srgbClr val="00B0F0"/>
                  </a:solidFill>
                </a:uFill>
                <a:latin typeface="Calibri"/>
                <a:cs typeface="Calibri"/>
                <a:hlinkClick r:id="rId5"/>
              </a:rPr>
              <a:t>www.OlderAdultNestEgg.com</a:t>
            </a:r>
            <a:endParaRPr sz="1400">
              <a:latin typeface="Calibri"/>
              <a:cs typeface="Calibri"/>
            </a:endParaRPr>
          </a:p>
        </p:txBody>
      </p:sp>
    </p:spTree>
    <p:extLst>
      <p:ext uri="{BB962C8B-B14F-4D97-AF65-F5344CB8AC3E}">
        <p14:creationId xmlns:p14="http://schemas.microsoft.com/office/powerpoint/2010/main" val="742246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5D1855-BB1F-564F-AC5A-C0435FEA44ED}"/>
              </a:ext>
            </a:extLst>
          </p:cNvPr>
          <p:cNvSpPr/>
          <p:nvPr/>
        </p:nvSpPr>
        <p:spPr>
          <a:xfrm>
            <a:off x="0" y="-12326"/>
            <a:ext cx="12192000" cy="1739153"/>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Content Placeholder 2"/>
          <p:cNvSpPr>
            <a:spLocks noGrp="1"/>
          </p:cNvSpPr>
          <p:nvPr>
            <p:ph idx="1"/>
          </p:nvPr>
        </p:nvSpPr>
        <p:spPr>
          <a:xfrm>
            <a:off x="2518410" y="2332037"/>
            <a:ext cx="8412120" cy="4525963"/>
          </a:xfrm>
        </p:spPr>
        <p:txBody>
          <a:bodyPr>
            <a:normAutofit/>
          </a:bodyPr>
          <a:lstStyle/>
          <a:p>
            <a:pPr>
              <a:buClr>
                <a:schemeClr val="accent4">
                  <a:lumMod val="75000"/>
                </a:schemeClr>
              </a:buClr>
              <a:buFont typeface="Wingdings" panose="05000000000000000000" pitchFamily="2" charset="2"/>
              <a:buChar char="§"/>
            </a:pPr>
            <a:r>
              <a:rPr lang="en-US" sz="3200" dirty="0"/>
              <a:t>Mast (2011) Whole Person Dementia Assessment approach; integrates person-centered ideas with standardized assessment</a:t>
            </a:r>
          </a:p>
          <a:p>
            <a:pPr>
              <a:buClr>
                <a:schemeClr val="accent4">
                  <a:lumMod val="75000"/>
                </a:schemeClr>
              </a:buClr>
              <a:buFont typeface="Wingdings" panose="05000000000000000000" pitchFamily="2" charset="2"/>
              <a:buChar char="§"/>
            </a:pPr>
            <a:r>
              <a:rPr lang="en-US" sz="3200" dirty="0"/>
              <a:t>Context matters</a:t>
            </a:r>
          </a:p>
          <a:p>
            <a:pPr>
              <a:buClr>
                <a:schemeClr val="accent4">
                  <a:lumMod val="75000"/>
                </a:schemeClr>
              </a:buClr>
              <a:buFont typeface="Wingdings" panose="05000000000000000000" pitchFamily="2" charset="2"/>
              <a:buChar char="§"/>
            </a:pPr>
            <a:r>
              <a:rPr lang="en-US" sz="3200" dirty="0"/>
              <a:t>Voice of older adult is critical</a:t>
            </a:r>
          </a:p>
          <a:p>
            <a:pPr>
              <a:buClr>
                <a:schemeClr val="accent4">
                  <a:lumMod val="75000"/>
                </a:schemeClr>
              </a:buClr>
              <a:buFont typeface="Wingdings" panose="05000000000000000000" pitchFamily="2" charset="2"/>
              <a:buChar char="§"/>
            </a:pPr>
            <a:r>
              <a:rPr lang="en-US" sz="3200" dirty="0"/>
              <a:t>Real life decisions vs. vignettes</a:t>
            </a:r>
          </a:p>
        </p:txBody>
      </p:sp>
      <p:sp>
        <p:nvSpPr>
          <p:cNvPr id="10" name="TextBox 9">
            <a:extLst>
              <a:ext uri="{FF2B5EF4-FFF2-40B4-BE49-F238E27FC236}">
                <a16:creationId xmlns:a16="http://schemas.microsoft.com/office/drawing/2014/main" id="{F49E5CE6-A3A8-154A-B207-6E8CF9607611}"/>
              </a:ext>
            </a:extLst>
          </p:cNvPr>
          <p:cNvSpPr txBox="1"/>
          <p:nvPr/>
        </p:nvSpPr>
        <p:spPr>
          <a:xfrm>
            <a:off x="2518410" y="401112"/>
            <a:ext cx="7155180" cy="1115508"/>
          </a:xfrm>
          <a:prstGeom prst="rect">
            <a:avLst/>
          </a:prstGeom>
          <a:noFill/>
          <a:ln>
            <a:noFill/>
          </a:ln>
          <a:effectLst/>
          <a:scene3d>
            <a:camera prst="orthographicFront"/>
            <a:lightRig rig="threePt" dir="t"/>
          </a:scene3d>
          <a:sp3d>
            <a:bevelT w="114300" prst="artDeco"/>
          </a:sp3d>
        </p:spPr>
        <p:txBody>
          <a:bodyPr wrap="square" lIns="7440" tIns="3720" rIns="7440" bIns="3720">
            <a:spAutoFit/>
          </a:bodyPr>
          <a:lstStyle/>
          <a:p>
            <a:pPr algn="ctr">
              <a:defRPr/>
            </a:pPr>
            <a:r>
              <a:rPr lang="en-US" sz="3600" dirty="0">
                <a:solidFill>
                  <a:schemeClr val="bg1"/>
                </a:solidFill>
                <a:effectLst>
                  <a:outerShdw blurRad="38100" dist="38100" dir="2700000" algn="tl">
                    <a:srgbClr val="000000">
                      <a:alpha val="43137"/>
                    </a:srgbClr>
                  </a:outerShdw>
                </a:effectLst>
              </a:rPr>
              <a:t>Using Person-centered Principles for Financial Decision-Making Capacity</a:t>
            </a:r>
          </a:p>
        </p:txBody>
      </p:sp>
      <p:pic>
        <p:nvPicPr>
          <p:cNvPr id="12" name="Picture 11">
            <a:extLst>
              <a:ext uri="{FF2B5EF4-FFF2-40B4-BE49-F238E27FC236}">
                <a16:creationId xmlns:a16="http://schemas.microsoft.com/office/drawing/2014/main" id="{391DEEF9-EBB8-4C4A-B396-826036603D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0" t="-10967" r="-1757" b="-9607"/>
          <a:stretch/>
        </p:blipFill>
        <p:spPr>
          <a:xfrm>
            <a:off x="147847" y="6298953"/>
            <a:ext cx="1370404" cy="423487"/>
          </a:xfrm>
          <a:prstGeom prst="rect">
            <a:avLst/>
          </a:prstGeom>
          <a:solidFill>
            <a:schemeClr val="bg1"/>
          </a:solidFill>
          <a:ln>
            <a:solidFill>
              <a:schemeClr val="tx1"/>
            </a:solidFill>
          </a:ln>
        </p:spPr>
      </p:pic>
    </p:spTree>
    <p:extLst>
      <p:ext uri="{BB962C8B-B14F-4D97-AF65-F5344CB8AC3E}">
        <p14:creationId xmlns:p14="http://schemas.microsoft.com/office/powerpoint/2010/main" val="4289796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2416B6-23DA-C349-B819-E994AE700003}"/>
              </a:ext>
            </a:extLst>
          </p:cNvPr>
          <p:cNvSpPr/>
          <p:nvPr/>
        </p:nvSpPr>
        <p:spPr>
          <a:xfrm>
            <a:off x="0" y="-3988"/>
            <a:ext cx="12214226" cy="1500188"/>
          </a:xfrm>
          <a:prstGeom prst="rect">
            <a:avLst/>
          </a:prstGeom>
          <a:solidFill>
            <a:schemeClr val="accent6">
              <a:lumMod val="75000"/>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title"/>
          </p:nvPr>
        </p:nvSpPr>
        <p:spPr>
          <a:xfrm>
            <a:off x="838200" y="206101"/>
            <a:ext cx="10515600" cy="1325563"/>
          </a:xfrm>
        </p:spPr>
        <p:txBody>
          <a:bodyPr>
            <a:normAutofit/>
          </a:bodyPr>
          <a:lstStyle/>
          <a:p>
            <a:pPr algn="ctr"/>
            <a:r>
              <a:rPr lang="en-US" sz="3600" dirty="0"/>
              <a:t>Groundbreaking Work</a:t>
            </a:r>
            <a:br>
              <a:rPr lang="en-US" sz="3600" dirty="0"/>
            </a:br>
            <a:r>
              <a:rPr lang="en-US" sz="3600" dirty="0"/>
              <a:t>of Appelbaum and </a:t>
            </a:r>
            <a:r>
              <a:rPr lang="en-US" sz="3600" dirty="0" err="1"/>
              <a:t>Grisso</a:t>
            </a:r>
            <a:r>
              <a:rPr lang="en-US" sz="3600" dirty="0"/>
              <a:t> 1988</a:t>
            </a:r>
          </a:p>
        </p:txBody>
      </p:sp>
      <p:sp>
        <p:nvSpPr>
          <p:cNvPr id="8" name="Content Placeholder 2">
            <a:extLst>
              <a:ext uri="{FF2B5EF4-FFF2-40B4-BE49-F238E27FC236}">
                <a16:creationId xmlns:a16="http://schemas.microsoft.com/office/drawing/2014/main" id="{997C1EF7-5D03-AE4D-B87C-8517E06FACB6}"/>
              </a:ext>
            </a:extLst>
          </p:cNvPr>
          <p:cNvSpPr>
            <a:spLocks noGrp="1"/>
          </p:cNvSpPr>
          <p:nvPr>
            <p:ph idx="1"/>
          </p:nvPr>
        </p:nvSpPr>
        <p:spPr>
          <a:xfrm>
            <a:off x="2288177" y="1861913"/>
            <a:ext cx="7894637" cy="3813717"/>
          </a:xfrm>
        </p:spPr>
        <p:txBody>
          <a:bodyPr>
            <a:normAutofit/>
          </a:bodyPr>
          <a:lstStyle/>
          <a:p>
            <a:pPr>
              <a:buClr>
                <a:schemeClr val="accent4">
                  <a:lumMod val="75000"/>
                </a:schemeClr>
              </a:buClr>
              <a:buFont typeface="Wingdings" panose="05000000000000000000" pitchFamily="2" charset="2"/>
              <a:buChar char="§"/>
            </a:pPr>
            <a:r>
              <a:rPr lang="en-US" dirty="0"/>
              <a:t>Originally for capacity for psychiatric treatment and guardianship, then health decisions</a:t>
            </a:r>
          </a:p>
          <a:p>
            <a:pPr>
              <a:buClr>
                <a:schemeClr val="accent4">
                  <a:lumMod val="75000"/>
                </a:schemeClr>
              </a:buClr>
              <a:buFont typeface="Wingdings" panose="05000000000000000000" pitchFamily="2" charset="2"/>
              <a:buChar char="§"/>
            </a:pPr>
            <a:r>
              <a:rPr lang="en-US" dirty="0"/>
              <a:t>Identified 4 aspects of Informed decision-making</a:t>
            </a:r>
          </a:p>
          <a:p>
            <a:pPr lvl="1">
              <a:buClr>
                <a:schemeClr val="accent4">
                  <a:lumMod val="75000"/>
                </a:schemeClr>
              </a:buClr>
              <a:buFont typeface="Arial" panose="020B0604020202020204" pitchFamily="34" charset="0"/>
              <a:buChar char="•"/>
            </a:pPr>
            <a:r>
              <a:rPr lang="en-US" sz="2800" dirty="0"/>
              <a:t>Communicating:</a:t>
            </a:r>
          </a:p>
          <a:p>
            <a:pPr marL="1371600" lvl="2" indent="-457200">
              <a:buClr>
                <a:schemeClr val="accent4">
                  <a:lumMod val="75000"/>
                </a:schemeClr>
              </a:buClr>
              <a:buFont typeface="+mj-lt"/>
              <a:buAutoNum type="arabicParenR"/>
            </a:pPr>
            <a:r>
              <a:rPr lang="en-US" sz="2800" dirty="0"/>
              <a:t>Choice</a:t>
            </a:r>
          </a:p>
          <a:p>
            <a:pPr marL="1371600" lvl="2" indent="-457200">
              <a:buClr>
                <a:schemeClr val="accent4">
                  <a:lumMod val="75000"/>
                </a:schemeClr>
              </a:buClr>
              <a:buFont typeface="+mj-lt"/>
              <a:buAutoNum type="arabicParenR"/>
            </a:pPr>
            <a:r>
              <a:rPr lang="en-US" sz="2800" dirty="0"/>
              <a:t>Understanding</a:t>
            </a:r>
          </a:p>
          <a:p>
            <a:pPr marL="1371600" lvl="2" indent="-457200">
              <a:buClr>
                <a:schemeClr val="accent4">
                  <a:lumMod val="75000"/>
                </a:schemeClr>
              </a:buClr>
              <a:buFont typeface="+mj-lt"/>
              <a:buAutoNum type="arabicParenR"/>
            </a:pPr>
            <a:r>
              <a:rPr lang="en-US" sz="2800" dirty="0"/>
              <a:t>Appreciation</a:t>
            </a:r>
          </a:p>
          <a:p>
            <a:pPr marL="1371600" lvl="2" indent="-457200">
              <a:buClr>
                <a:schemeClr val="accent4">
                  <a:lumMod val="75000"/>
                </a:schemeClr>
              </a:buClr>
              <a:buFont typeface="+mj-lt"/>
              <a:buAutoNum type="arabicParenR"/>
            </a:pPr>
            <a:r>
              <a:rPr lang="en-US" sz="2800" dirty="0"/>
              <a:t>Reasoning</a:t>
            </a:r>
          </a:p>
        </p:txBody>
      </p:sp>
      <p:pic>
        <p:nvPicPr>
          <p:cNvPr id="9" name="Picture 8">
            <a:extLst>
              <a:ext uri="{FF2B5EF4-FFF2-40B4-BE49-F238E27FC236}">
                <a16:creationId xmlns:a16="http://schemas.microsoft.com/office/drawing/2014/main" id="{E5AC62C6-7212-8D4F-869A-4A9488198A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0" t="-10967" r="-1757" b="-9607"/>
          <a:stretch/>
        </p:blipFill>
        <p:spPr>
          <a:xfrm>
            <a:off x="147847" y="6298953"/>
            <a:ext cx="1370404" cy="423487"/>
          </a:xfrm>
          <a:prstGeom prst="rect">
            <a:avLst/>
          </a:prstGeom>
          <a:solidFill>
            <a:schemeClr val="bg1"/>
          </a:solidFill>
          <a:ln>
            <a:solidFill>
              <a:schemeClr val="tx1"/>
            </a:solidFill>
          </a:ln>
        </p:spPr>
      </p:pic>
    </p:spTree>
    <p:extLst>
      <p:ext uri="{BB962C8B-B14F-4D97-AF65-F5344CB8AC3E}">
        <p14:creationId xmlns:p14="http://schemas.microsoft.com/office/powerpoint/2010/main" val="1761344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31">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33">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35">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37">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39">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41">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1"/>
          <p:cNvSpPr txBox="1">
            <a:spLocks/>
          </p:cNvSpPr>
          <p:nvPr/>
        </p:nvSpPr>
        <p:spPr>
          <a:xfrm>
            <a:off x="197015" y="111652"/>
            <a:ext cx="2806983" cy="3677061"/>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marR="5080" indent="1874520" algn="l">
              <a:lnSpc>
                <a:spcPts val="3910"/>
              </a:lnSpc>
              <a:spcBef>
                <a:spcPts val="570"/>
              </a:spcBef>
            </a:pPr>
            <a:r>
              <a:rPr lang="en-US" sz="3200" spc="30" dirty="0">
                <a:solidFill>
                  <a:schemeClr val="bg1"/>
                </a:solidFill>
                <a:latin typeface="+mn-lt"/>
                <a:cs typeface="Arial"/>
              </a:rPr>
              <a:t>  Conceptual </a:t>
            </a:r>
            <a:r>
              <a:rPr lang="en-US" sz="3200" spc="50" dirty="0">
                <a:solidFill>
                  <a:schemeClr val="bg1"/>
                </a:solidFill>
                <a:latin typeface="+mn-lt"/>
                <a:cs typeface="Arial"/>
              </a:rPr>
              <a:t>Model </a:t>
            </a:r>
            <a:r>
              <a:rPr lang="en-US" sz="3200" spc="35" dirty="0">
                <a:solidFill>
                  <a:schemeClr val="bg1"/>
                </a:solidFill>
                <a:latin typeface="+mn-lt"/>
                <a:cs typeface="Arial"/>
              </a:rPr>
              <a:t>for </a:t>
            </a:r>
            <a:r>
              <a:rPr lang="en-US" sz="3200" spc="15" dirty="0">
                <a:solidFill>
                  <a:schemeClr val="bg1"/>
                </a:solidFill>
                <a:latin typeface="+mn-lt"/>
                <a:cs typeface="Arial"/>
              </a:rPr>
              <a:t>the  </a:t>
            </a:r>
            <a:r>
              <a:rPr lang="en-US" sz="3200" spc="20" dirty="0">
                <a:solidFill>
                  <a:schemeClr val="bg1"/>
                </a:solidFill>
                <a:latin typeface="+mn-lt"/>
                <a:cs typeface="Arial"/>
              </a:rPr>
              <a:t>Lichtenberg </a:t>
            </a:r>
            <a:r>
              <a:rPr lang="en-US" sz="3200" spc="-20" dirty="0">
                <a:solidFill>
                  <a:schemeClr val="bg1"/>
                </a:solidFill>
                <a:latin typeface="+mn-lt"/>
                <a:cs typeface="Arial"/>
              </a:rPr>
              <a:t>Financial </a:t>
            </a:r>
            <a:r>
              <a:rPr lang="en-US" sz="3200" spc="5" dirty="0">
                <a:solidFill>
                  <a:schemeClr val="bg1"/>
                </a:solidFill>
                <a:latin typeface="+mn-lt"/>
                <a:cs typeface="Arial"/>
              </a:rPr>
              <a:t>Decision </a:t>
            </a:r>
            <a:r>
              <a:rPr lang="en-US" sz="3200" spc="-5" dirty="0">
                <a:solidFill>
                  <a:schemeClr val="bg1"/>
                </a:solidFill>
                <a:latin typeface="+mn-lt"/>
                <a:cs typeface="Arial"/>
              </a:rPr>
              <a:t>Rating</a:t>
            </a:r>
            <a:r>
              <a:rPr lang="en-US" sz="3200" spc="-40" dirty="0">
                <a:solidFill>
                  <a:schemeClr val="bg1"/>
                </a:solidFill>
                <a:latin typeface="+mn-lt"/>
                <a:cs typeface="Arial"/>
              </a:rPr>
              <a:t> </a:t>
            </a:r>
            <a:r>
              <a:rPr lang="en-US" sz="3200" spc="-15" dirty="0">
                <a:solidFill>
                  <a:schemeClr val="bg1"/>
                </a:solidFill>
                <a:latin typeface="+mn-lt"/>
                <a:cs typeface="Arial"/>
              </a:rPr>
              <a:t>Scale</a:t>
            </a:r>
          </a:p>
          <a:p>
            <a:pPr algn="l">
              <a:lnSpc>
                <a:spcPts val="3829"/>
              </a:lnSpc>
            </a:pPr>
            <a:r>
              <a:rPr lang="en-US" sz="3200" spc="-135" dirty="0">
                <a:solidFill>
                  <a:schemeClr val="bg1"/>
                </a:solidFill>
                <a:latin typeface="+mn-lt"/>
                <a:cs typeface="Arial"/>
              </a:rPr>
              <a:t>(LFDRS)</a:t>
            </a:r>
            <a:endParaRPr lang="en-US" sz="3200" kern="1200" dirty="0">
              <a:solidFill>
                <a:schemeClr val="bg1"/>
              </a:solidFill>
              <a:latin typeface="+mn-lt"/>
              <a:ea typeface="+mj-ea"/>
              <a:cs typeface="+mj-cs"/>
            </a:endParaRPr>
          </a:p>
        </p:txBody>
      </p:sp>
      <p:pic>
        <p:nvPicPr>
          <p:cNvPr id="2" name="Picture 1" descr="Logo, company name&#10;&#10;Description automatically generated">
            <a:extLst>
              <a:ext uri="{FF2B5EF4-FFF2-40B4-BE49-F238E27FC236}">
                <a16:creationId xmlns:a16="http://schemas.microsoft.com/office/drawing/2014/main" id="{546C88D8-7680-4238-D2F7-05A6B1A419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0" t="-10967" r="-1757" b="-9607"/>
          <a:stretch/>
        </p:blipFill>
        <p:spPr>
          <a:xfrm>
            <a:off x="10693675" y="6253150"/>
            <a:ext cx="1370404" cy="423487"/>
          </a:xfrm>
          <a:prstGeom prst="rect">
            <a:avLst/>
          </a:prstGeom>
          <a:solidFill>
            <a:schemeClr val="bg1"/>
          </a:solidFill>
          <a:ln>
            <a:solidFill>
              <a:schemeClr val="tx1"/>
            </a:solidFill>
          </a:ln>
        </p:spPr>
      </p:pic>
      <p:graphicFrame>
        <p:nvGraphicFramePr>
          <p:cNvPr id="5" name="Content Placeholder 2">
            <a:extLst>
              <a:ext uri="{FF2B5EF4-FFF2-40B4-BE49-F238E27FC236}">
                <a16:creationId xmlns:a16="http://schemas.microsoft.com/office/drawing/2014/main" id="{60AE7E5B-23A3-021F-13A5-C6A76334F695}"/>
              </a:ext>
            </a:extLst>
          </p:cNvPr>
          <p:cNvGraphicFramePr>
            <a:graphicFrameLocks/>
          </p:cNvGraphicFramePr>
          <p:nvPr/>
        </p:nvGraphicFramePr>
        <p:xfrm>
          <a:off x="9356519" y="1097366"/>
          <a:ext cx="3079614" cy="3919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a:extLst>
              <a:ext uri="{FF2B5EF4-FFF2-40B4-BE49-F238E27FC236}">
                <a16:creationId xmlns:a16="http://schemas.microsoft.com/office/drawing/2014/main" id="{18A8838E-B53E-9DEB-4968-C4E0CAAF4342}"/>
              </a:ext>
            </a:extLst>
          </p:cNvPr>
          <p:cNvSpPr txBox="1"/>
          <p:nvPr/>
        </p:nvSpPr>
        <p:spPr>
          <a:xfrm>
            <a:off x="5851290" y="171357"/>
            <a:ext cx="5651011" cy="830997"/>
          </a:xfrm>
          <a:prstGeom prst="rect">
            <a:avLst/>
          </a:prstGeom>
          <a:noFill/>
        </p:spPr>
        <p:txBody>
          <a:bodyPr wrap="square" rtlCol="0">
            <a:spAutoFit/>
          </a:bodyPr>
          <a:lstStyle/>
          <a:p>
            <a:pPr lvl="0" algn="ctr"/>
            <a:r>
              <a:rPr lang="en-US" sz="2400" dirty="0">
                <a:solidFill>
                  <a:schemeClr val="accent1">
                    <a:lumMod val="50000"/>
                  </a:schemeClr>
                </a:solidFill>
              </a:rPr>
              <a:t>Identify Four Aspects of Decision-Making </a:t>
            </a:r>
            <a:r>
              <a:rPr lang="en-US" sz="2400" i="1" dirty="0">
                <a:solidFill>
                  <a:schemeClr val="accent1">
                    <a:lumMod val="50000"/>
                  </a:schemeClr>
                </a:solidFill>
              </a:rPr>
              <a:t>Communicating</a:t>
            </a:r>
            <a:r>
              <a:rPr lang="en-US" sz="2400" dirty="0">
                <a:solidFill>
                  <a:schemeClr val="accent1">
                    <a:lumMod val="50000"/>
                  </a:schemeClr>
                </a:solidFill>
              </a:rPr>
              <a:t>:</a:t>
            </a:r>
          </a:p>
        </p:txBody>
      </p:sp>
      <p:graphicFrame>
        <p:nvGraphicFramePr>
          <p:cNvPr id="60" name="Content Placeholder 2">
            <a:extLst>
              <a:ext uri="{FF2B5EF4-FFF2-40B4-BE49-F238E27FC236}">
                <a16:creationId xmlns:a16="http://schemas.microsoft.com/office/drawing/2014/main" id="{E816CE78-80FE-0E1F-DD8D-B5DF76104860}"/>
              </a:ext>
            </a:extLst>
          </p:cNvPr>
          <p:cNvGraphicFramePr>
            <a:graphicFrameLocks noGrp="1"/>
          </p:cNvGraphicFramePr>
          <p:nvPr>
            <p:ph idx="1"/>
            <p:extLst>
              <p:ext uri="{D42A27DB-BD31-4B8C-83A1-F6EECF244321}">
                <p14:modId xmlns:p14="http://schemas.microsoft.com/office/powerpoint/2010/main" val="1403119408"/>
              </p:ext>
            </p:extLst>
          </p:nvPr>
        </p:nvGraphicFramePr>
        <p:xfrm>
          <a:off x="2770964" y="1025999"/>
          <a:ext cx="3923803" cy="40120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 name="Content Placeholder 2">
            <a:extLst>
              <a:ext uri="{FF2B5EF4-FFF2-40B4-BE49-F238E27FC236}">
                <a16:creationId xmlns:a16="http://schemas.microsoft.com/office/drawing/2014/main" id="{C115FAC7-AD8A-322F-C93B-0EDAB4757A89}"/>
              </a:ext>
            </a:extLst>
          </p:cNvPr>
          <p:cNvGraphicFramePr>
            <a:graphicFrameLocks/>
          </p:cNvGraphicFramePr>
          <p:nvPr/>
        </p:nvGraphicFramePr>
        <p:xfrm>
          <a:off x="6729692" y="4676976"/>
          <a:ext cx="2214966" cy="183005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4" name="Content Placeholder 2">
            <a:extLst>
              <a:ext uri="{FF2B5EF4-FFF2-40B4-BE49-F238E27FC236}">
                <a16:creationId xmlns:a16="http://schemas.microsoft.com/office/drawing/2014/main" id="{84AEE30A-B303-2D3E-D8B2-2637BE95CEE4}"/>
              </a:ext>
            </a:extLst>
          </p:cNvPr>
          <p:cNvGraphicFramePr>
            <a:graphicFrameLocks/>
          </p:cNvGraphicFramePr>
          <p:nvPr/>
        </p:nvGraphicFramePr>
        <p:xfrm>
          <a:off x="6403928" y="1063114"/>
          <a:ext cx="3316030" cy="398791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96310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8001" y="26374"/>
            <a:ext cx="9015998" cy="4580353"/>
          </a:xfrm>
          <a:prstGeom prst="rect">
            <a:avLst/>
          </a:prstGeom>
        </p:spPr>
      </p:pic>
    </p:spTree>
    <p:extLst>
      <p:ext uri="{BB962C8B-B14F-4D97-AF65-F5344CB8AC3E}">
        <p14:creationId xmlns:p14="http://schemas.microsoft.com/office/powerpoint/2010/main" val="1691179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72729C-57E3-A8E3-612D-327E7BB88F13}"/>
              </a:ext>
            </a:extLst>
          </p:cNvPr>
          <p:cNvSpPr/>
          <p:nvPr/>
        </p:nvSpPr>
        <p:spPr>
          <a:xfrm>
            <a:off x="0" y="15239"/>
            <a:ext cx="12192001" cy="6842761"/>
          </a:xfrm>
          <a:prstGeom prst="rect">
            <a:avLst/>
          </a:prstGeom>
          <a:solidFill>
            <a:srgbClr val="55584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a:extLst>
              <a:ext uri="{FF2B5EF4-FFF2-40B4-BE49-F238E27FC236}">
                <a16:creationId xmlns:a16="http://schemas.microsoft.com/office/drawing/2014/main" id="{0F3F5FA8-BBEA-D778-3C29-AB3CA355D0AF}"/>
              </a:ext>
            </a:extLst>
          </p:cNvPr>
          <p:cNvSpPr>
            <a:spLocks noGrp="1"/>
          </p:cNvSpPr>
          <p:nvPr>
            <p:ph type="title"/>
          </p:nvPr>
        </p:nvSpPr>
        <p:spPr>
          <a:xfrm>
            <a:off x="838200" y="1801641"/>
            <a:ext cx="10515600" cy="1325563"/>
          </a:xfrm>
        </p:spPr>
        <p:txBody>
          <a:bodyPr/>
          <a:lstStyle/>
          <a:p>
            <a:pPr algn="ctr"/>
            <a:r>
              <a:rPr lang="en-US" dirty="0">
                <a:solidFill>
                  <a:schemeClr val="bg1"/>
                </a:solidFill>
              </a:rPr>
              <a:t>Disclosure</a:t>
            </a:r>
          </a:p>
        </p:txBody>
      </p:sp>
      <p:sp>
        <p:nvSpPr>
          <p:cNvPr id="3" name="Content Placeholder 2">
            <a:extLst>
              <a:ext uri="{FF2B5EF4-FFF2-40B4-BE49-F238E27FC236}">
                <a16:creationId xmlns:a16="http://schemas.microsoft.com/office/drawing/2014/main" id="{055FFCAE-C779-4DCF-40CA-A4CE190D68DD}"/>
              </a:ext>
            </a:extLst>
          </p:cNvPr>
          <p:cNvSpPr>
            <a:spLocks noGrp="1"/>
          </p:cNvSpPr>
          <p:nvPr>
            <p:ph idx="1"/>
          </p:nvPr>
        </p:nvSpPr>
        <p:spPr>
          <a:xfrm>
            <a:off x="2124805" y="2903191"/>
            <a:ext cx="7942390" cy="2640186"/>
          </a:xfrm>
        </p:spPr>
        <p:txBody>
          <a:bodyPr>
            <a:normAutofit/>
          </a:bodyPr>
          <a:lstStyle/>
          <a:p>
            <a:pPr marL="0" indent="0" algn="ctr">
              <a:buNone/>
            </a:pPr>
            <a:r>
              <a:rPr lang="en-US" sz="3200" dirty="0">
                <a:solidFill>
                  <a:schemeClr val="bg1"/>
                </a:solidFill>
              </a:rPr>
              <a:t>Peter Lichtenberg Consultancy, LLC designed to maximize the exposure and usage of</a:t>
            </a:r>
            <a:br>
              <a:rPr lang="en-US" sz="3200" dirty="0">
                <a:solidFill>
                  <a:schemeClr val="bg1"/>
                </a:solidFill>
              </a:rPr>
            </a:br>
            <a:r>
              <a:rPr lang="en-US" sz="3200" dirty="0">
                <a:solidFill>
                  <a:schemeClr val="bg1"/>
                </a:solidFill>
              </a:rPr>
              <a:t>financial vulnerability tools and training.</a:t>
            </a:r>
          </a:p>
        </p:txBody>
      </p:sp>
      <p:pic>
        <p:nvPicPr>
          <p:cNvPr id="6" name="Picture 5" descr="A logo for a university&#10;&#10;Description automatically generated">
            <a:extLst>
              <a:ext uri="{FF2B5EF4-FFF2-40B4-BE49-F238E27FC236}">
                <a16:creationId xmlns:a16="http://schemas.microsoft.com/office/drawing/2014/main" id="{D754C8EC-BCF5-0558-978F-1A91DAA62B55}"/>
              </a:ext>
            </a:extLst>
          </p:cNvPr>
          <p:cNvPicPr>
            <a:picLocks noChangeAspect="1"/>
          </p:cNvPicPr>
          <p:nvPr/>
        </p:nvPicPr>
        <p:blipFill rotWithShape="1">
          <a:blip r:embed="rId3">
            <a:extLst>
              <a:ext uri="{28A0092B-C50C-407E-A947-70E740481C1C}">
                <a14:useLocalDpi xmlns:a14="http://schemas.microsoft.com/office/drawing/2010/main" val="0"/>
              </a:ext>
            </a:extLst>
          </a:blip>
          <a:srcRect l="-3829" t="-12664" r="-2947" b="-10185"/>
          <a:stretch/>
        </p:blipFill>
        <p:spPr>
          <a:xfrm>
            <a:off x="4889526" y="5788614"/>
            <a:ext cx="2412949" cy="707991"/>
          </a:xfrm>
          <a:prstGeom prst="rect">
            <a:avLst/>
          </a:prstGeom>
          <a:solidFill>
            <a:schemeClr val="bg1"/>
          </a:solidFill>
          <a:ln w="12700">
            <a:solidFill>
              <a:schemeClr val="tx1">
                <a:lumMod val="50000"/>
                <a:lumOff val="50000"/>
              </a:schemeClr>
            </a:solidFill>
          </a:ln>
        </p:spPr>
      </p:pic>
    </p:spTree>
    <p:extLst>
      <p:ext uri="{BB962C8B-B14F-4D97-AF65-F5344CB8AC3E}">
        <p14:creationId xmlns:p14="http://schemas.microsoft.com/office/powerpoint/2010/main" val="2650667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6011F9-0E40-E702-BC06-544DD1933038}"/>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Findings from Study</a:t>
            </a:r>
          </a:p>
        </p:txBody>
      </p:sp>
      <p:graphicFrame>
        <p:nvGraphicFramePr>
          <p:cNvPr id="5" name="Content Placeholder 2">
            <a:extLst>
              <a:ext uri="{FF2B5EF4-FFF2-40B4-BE49-F238E27FC236}">
                <a16:creationId xmlns:a16="http://schemas.microsoft.com/office/drawing/2014/main" id="{DF526879-376D-55EF-4F4A-CE976FE216A7}"/>
              </a:ext>
            </a:extLst>
          </p:cNvPr>
          <p:cNvGraphicFramePr>
            <a:graphicFrameLocks noGrp="1"/>
          </p:cNvGraphicFramePr>
          <p:nvPr>
            <p:ph idx="1"/>
            <p:extLst>
              <p:ext uri="{D42A27DB-BD31-4B8C-83A1-F6EECF244321}">
                <p14:modId xmlns:p14="http://schemas.microsoft.com/office/powerpoint/2010/main" val="249626419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0600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B6A051-D39B-7A4F-AB23-80F4D642C884}"/>
              </a:ext>
            </a:extLst>
          </p:cNvPr>
          <p:cNvSpPr/>
          <p:nvPr/>
        </p:nvSpPr>
        <p:spPr>
          <a:xfrm>
            <a:off x="0" y="3192"/>
            <a:ext cx="12214226" cy="1500188"/>
          </a:xfrm>
          <a:prstGeom prst="rect">
            <a:avLst/>
          </a:prstGeom>
          <a:solidFill>
            <a:schemeClr val="accent6">
              <a:lumMod val="75000"/>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pic>
        <p:nvPicPr>
          <p:cNvPr id="22531" name="Picture 6"/>
          <p:cNvPicPr>
            <a:picLocks noChangeAspect="1"/>
          </p:cNvPicPr>
          <p:nvPr/>
        </p:nvPicPr>
        <p:blipFill>
          <a:blip r:embed="rId2" cstate="email">
            <a:extLst>
              <a:ext uri="{28A0092B-C50C-407E-A947-70E740481C1C}">
                <a14:useLocalDpi xmlns:a14="http://schemas.microsoft.com/office/drawing/2010/main" val="0"/>
              </a:ext>
            </a:extLst>
          </a:blip>
          <a:srcRect t="2560" b="3897"/>
          <a:stretch>
            <a:fillRect/>
          </a:stretch>
        </p:blipFill>
        <p:spPr bwMode="auto">
          <a:xfrm>
            <a:off x="12390438" y="514351"/>
            <a:ext cx="4914900" cy="559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TextBox 11"/>
          <p:cNvSpPr txBox="1">
            <a:spLocks noChangeArrowheads="1"/>
          </p:cNvSpPr>
          <p:nvPr/>
        </p:nvSpPr>
        <p:spPr bwMode="auto">
          <a:xfrm>
            <a:off x="6486010" y="132290"/>
            <a:ext cx="5125679" cy="1089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90000"/>
              </a:lnSpc>
            </a:pPr>
            <a:r>
              <a:rPr lang="en-US" sz="2400" i="1" dirty="0">
                <a:latin typeface="Helvetica Neue" panose="02000503000000020004" pitchFamily="2" charset="0"/>
                <a:ea typeface="Helvetica Neue" panose="02000503000000020004" pitchFamily="2" charset="0"/>
                <a:cs typeface="Helvetica Neue" panose="02000503000000020004" pitchFamily="2" charset="0"/>
              </a:rPr>
              <a:t>AKA – </a:t>
            </a:r>
          </a:p>
          <a:p>
            <a:pPr algn="ctr">
              <a:lnSpc>
                <a:spcPct val="90000"/>
              </a:lnSpc>
            </a:pPr>
            <a:r>
              <a:rPr lang="en-US" sz="2400" i="1" dirty="0">
                <a:latin typeface="Helvetica Neue" panose="02000503000000020004" pitchFamily="2" charset="0"/>
                <a:ea typeface="Helvetica Neue" panose="02000503000000020004" pitchFamily="2" charset="0"/>
                <a:cs typeface="Helvetica Neue" panose="02000503000000020004" pitchFamily="2" charset="0"/>
              </a:rPr>
              <a:t>“Financial Decision Tracker”(FDT)</a:t>
            </a:r>
          </a:p>
          <a:p>
            <a:pPr algn="ctr">
              <a:lnSpc>
                <a:spcPct val="90000"/>
              </a:lnSpc>
            </a:pPr>
            <a:endParaRPr lang="en-US" sz="2400" i="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descr="Screen Shot 2018-02-26 at 4.26.01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330555">
            <a:off x="1383148" y="1160519"/>
            <a:ext cx="3329706" cy="4300425"/>
          </a:xfrm>
          <a:prstGeom prst="rect">
            <a:avLst/>
          </a:prstGeom>
          <a:solidFill>
            <a:schemeClr val="bg1"/>
          </a:solidFill>
        </p:spPr>
      </p:pic>
      <p:sp>
        <p:nvSpPr>
          <p:cNvPr id="2" name="TextBox 1"/>
          <p:cNvSpPr txBox="1"/>
          <p:nvPr/>
        </p:nvSpPr>
        <p:spPr>
          <a:xfrm>
            <a:off x="2556164" y="5814725"/>
            <a:ext cx="6377067" cy="584775"/>
          </a:xfrm>
          <a:prstGeom prst="rect">
            <a:avLst/>
          </a:prstGeom>
          <a:noFill/>
        </p:spPr>
        <p:txBody>
          <a:bodyPr wrap="none">
            <a:spAutoFit/>
          </a:bodyPr>
          <a:lstStyle/>
          <a:p>
            <a:pPr algn="ctr" fontAlgn="auto">
              <a:spcBef>
                <a:spcPts val="0"/>
              </a:spcBef>
              <a:spcAft>
                <a:spcPts val="0"/>
              </a:spcAft>
              <a:defRPr/>
            </a:pPr>
            <a:r>
              <a:rPr lang="en-US" sz="3200" dirty="0">
                <a:latin typeface="Helvetica Neue Medium" panose="02000503000000020004" pitchFamily="2" charset="0"/>
                <a:ea typeface="Helvetica Neue Medium" panose="02000503000000020004" pitchFamily="2" charset="0"/>
                <a:cs typeface="Helvetica Neue Medium" panose="02000503000000020004" pitchFamily="2" charset="0"/>
              </a:rPr>
              <a:t>Foundational to the Rating Scale</a:t>
            </a:r>
          </a:p>
        </p:txBody>
      </p:sp>
      <p:pic>
        <p:nvPicPr>
          <p:cNvPr id="10" name="Picture 9">
            <a:extLst>
              <a:ext uri="{FF2B5EF4-FFF2-40B4-BE49-F238E27FC236}">
                <a16:creationId xmlns:a16="http://schemas.microsoft.com/office/drawing/2014/main" id="{57F1B971-FD83-E149-AE9C-9A34D4D4B0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0" t="-10967" r="-1757" b="-9607"/>
          <a:stretch/>
        </p:blipFill>
        <p:spPr>
          <a:xfrm>
            <a:off x="10681124" y="6344024"/>
            <a:ext cx="1370404" cy="423487"/>
          </a:xfrm>
          <a:prstGeom prst="rect">
            <a:avLst/>
          </a:prstGeom>
          <a:solidFill>
            <a:schemeClr val="bg1"/>
          </a:solidFill>
          <a:ln>
            <a:solidFill>
              <a:schemeClr val="tx1"/>
            </a:solidFill>
          </a:ln>
        </p:spPr>
      </p:pic>
      <p:pic>
        <p:nvPicPr>
          <p:cNvPr id="5" name="Picture 4">
            <a:extLst>
              <a:ext uri="{FF2B5EF4-FFF2-40B4-BE49-F238E27FC236}">
                <a16:creationId xmlns:a16="http://schemas.microsoft.com/office/drawing/2014/main" id="{8F32057D-41AA-614C-AD25-663052DD1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884" y="926867"/>
            <a:ext cx="5893795" cy="4953993"/>
          </a:xfrm>
          <a:prstGeom prst="rect">
            <a:avLst/>
          </a:prstGeom>
        </p:spPr>
      </p:pic>
      <p:sp>
        <p:nvSpPr>
          <p:cNvPr id="14" name="TextBox 11">
            <a:extLst>
              <a:ext uri="{FF2B5EF4-FFF2-40B4-BE49-F238E27FC236}">
                <a16:creationId xmlns:a16="http://schemas.microsoft.com/office/drawing/2014/main" id="{DC81A83F-37EC-CB4C-BA13-1405B858CE46}"/>
              </a:ext>
            </a:extLst>
          </p:cNvPr>
          <p:cNvSpPr txBox="1">
            <a:spLocks noChangeArrowheads="1"/>
          </p:cNvSpPr>
          <p:nvPr/>
        </p:nvSpPr>
        <p:spPr bwMode="auto">
          <a:xfrm>
            <a:off x="321621" y="169737"/>
            <a:ext cx="5052103" cy="757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90000"/>
              </a:lnSpc>
            </a:pPr>
            <a:r>
              <a:rPr lang="en-US" sz="2400" i="1" dirty="0">
                <a:latin typeface="Helvetica Neue" panose="02000503000000020004" pitchFamily="2" charset="0"/>
                <a:ea typeface="Helvetica Neue" panose="02000503000000020004" pitchFamily="2" charset="0"/>
                <a:cs typeface="Helvetica Neue" panose="02000503000000020004" pitchFamily="2" charset="0"/>
              </a:rPr>
              <a:t>Lichtenberg Financial</a:t>
            </a:r>
            <a:r>
              <a:rPr lang="en-US" sz="2400" i="1" dirty="0">
                <a:solidFill>
                  <a:srgbClr val="800000"/>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i="1" dirty="0">
                <a:latin typeface="Helvetica Neue" panose="02000503000000020004" pitchFamily="2" charset="0"/>
                <a:ea typeface="Helvetica Neue" panose="02000503000000020004" pitchFamily="2" charset="0"/>
                <a:cs typeface="Helvetica Neue" panose="02000503000000020004" pitchFamily="2" charset="0"/>
              </a:rPr>
              <a:t>Decision Screening Scale (LFDSS)</a:t>
            </a:r>
          </a:p>
        </p:txBody>
      </p:sp>
      <p:sp>
        <p:nvSpPr>
          <p:cNvPr id="11" name="TextBox 10">
            <a:extLst>
              <a:ext uri="{FF2B5EF4-FFF2-40B4-BE49-F238E27FC236}">
                <a16:creationId xmlns:a16="http://schemas.microsoft.com/office/drawing/2014/main" id="{647BC80D-4C6B-AB41-8CA8-E02F3E8BA2B1}"/>
              </a:ext>
            </a:extLst>
          </p:cNvPr>
          <p:cNvSpPr txBox="1"/>
          <p:nvPr/>
        </p:nvSpPr>
        <p:spPr>
          <a:xfrm>
            <a:off x="1" y="6380486"/>
            <a:ext cx="12191999" cy="307777"/>
          </a:xfrm>
          <a:prstGeom prst="rect">
            <a:avLst/>
          </a:prstGeom>
          <a:noFill/>
        </p:spPr>
        <p:txBody>
          <a:bodyPr wrap="square" rtlCol="0">
            <a:spAutoFit/>
          </a:bodyPr>
          <a:lstStyle/>
          <a:p>
            <a:pPr algn="ctr"/>
            <a:r>
              <a:rPr lang="en-US" sz="1400" u="sng" dirty="0">
                <a:solidFill>
                  <a:schemeClr val="accent5"/>
                </a:solidFill>
              </a:rPr>
              <a:t>https://</a:t>
            </a:r>
            <a:r>
              <a:rPr lang="en-US" sz="1400" u="sng" dirty="0" err="1">
                <a:solidFill>
                  <a:schemeClr val="accent5"/>
                </a:solidFill>
              </a:rPr>
              <a:t>www.OlderAdultNestEgg.com</a:t>
            </a:r>
            <a:endParaRPr lang="en-US" sz="1400" u="sng" dirty="0">
              <a:solidFill>
                <a:schemeClr val="accent5"/>
              </a:solidFill>
            </a:endParaRPr>
          </a:p>
        </p:txBody>
      </p:sp>
    </p:spTree>
    <p:extLst>
      <p:ext uri="{BB962C8B-B14F-4D97-AF65-F5344CB8AC3E}">
        <p14:creationId xmlns:p14="http://schemas.microsoft.com/office/powerpoint/2010/main" val="83633272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11012" y="1505429"/>
            <a:ext cx="4692015" cy="497840"/>
          </a:xfrm>
          <a:custGeom>
            <a:avLst/>
            <a:gdLst/>
            <a:ahLst/>
            <a:cxnLst/>
            <a:rect l="l" t="t" r="r" b="b"/>
            <a:pathLst>
              <a:path w="4692015" h="497839">
                <a:moveTo>
                  <a:pt x="12978" y="497537"/>
                </a:moveTo>
                <a:lnTo>
                  <a:pt x="4691785" y="282855"/>
                </a:lnTo>
                <a:lnTo>
                  <a:pt x="4678807" y="0"/>
                </a:lnTo>
                <a:lnTo>
                  <a:pt x="0" y="214682"/>
                </a:lnTo>
                <a:lnTo>
                  <a:pt x="12978" y="497537"/>
                </a:lnTo>
              </a:path>
            </a:pathLst>
          </a:custGeom>
          <a:ln w="8545">
            <a:solidFill>
              <a:srgbClr val="231F20"/>
            </a:solidFill>
          </a:ln>
        </p:spPr>
        <p:txBody>
          <a:bodyPr wrap="square" lIns="0" tIns="0" rIns="0" bIns="0" rtlCol="0"/>
          <a:lstStyle/>
          <a:p>
            <a:endParaRPr/>
          </a:p>
        </p:txBody>
      </p:sp>
      <p:sp>
        <p:nvSpPr>
          <p:cNvPr id="3" name="object 3"/>
          <p:cNvSpPr txBox="1"/>
          <p:nvPr/>
        </p:nvSpPr>
        <p:spPr>
          <a:xfrm rot="21480000">
            <a:off x="3036058" y="654030"/>
            <a:ext cx="1706734" cy="76835"/>
          </a:xfrm>
          <a:prstGeom prst="rect">
            <a:avLst/>
          </a:prstGeom>
        </p:spPr>
        <p:txBody>
          <a:bodyPr vert="horz" wrap="square" lIns="0" tIns="0" rIns="0" bIns="0" rtlCol="0">
            <a:spAutoFit/>
          </a:bodyPr>
          <a:lstStyle/>
          <a:p>
            <a:pPr>
              <a:lnSpc>
                <a:spcPts val="605"/>
              </a:lnSpc>
            </a:pPr>
            <a:r>
              <a:rPr sz="600" spc="-60" dirty="0">
                <a:solidFill>
                  <a:srgbClr val="231F20"/>
                </a:solidFill>
                <a:latin typeface="Lucida Sans"/>
                <a:cs typeface="Lucida Sans"/>
              </a:rPr>
              <a:t>1. </a:t>
            </a:r>
            <a:r>
              <a:rPr sz="600" spc="-50" dirty="0">
                <a:solidFill>
                  <a:srgbClr val="231F20"/>
                </a:solidFill>
                <a:latin typeface="Lucida Sans"/>
                <a:cs typeface="Lucida Sans"/>
              </a:rPr>
              <a:t>Obtain </a:t>
            </a:r>
            <a:r>
              <a:rPr sz="900" spc="-82" baseline="4629" dirty="0">
                <a:solidFill>
                  <a:srgbClr val="231F20"/>
                </a:solidFill>
                <a:latin typeface="Lucida Sans"/>
                <a:cs typeface="Lucida Sans"/>
              </a:rPr>
              <a:t>client’s </a:t>
            </a:r>
            <a:r>
              <a:rPr sz="900" spc="-67" baseline="4629" dirty="0">
                <a:solidFill>
                  <a:srgbClr val="231F20"/>
                </a:solidFill>
                <a:latin typeface="Lucida Sans"/>
                <a:cs typeface="Lucida Sans"/>
              </a:rPr>
              <a:t>consent </a:t>
            </a:r>
            <a:r>
              <a:rPr sz="900" spc="-75" baseline="4629" dirty="0">
                <a:solidFill>
                  <a:srgbClr val="231F20"/>
                </a:solidFill>
                <a:latin typeface="Lucida Sans"/>
                <a:cs typeface="Lucida Sans"/>
              </a:rPr>
              <a:t>to </a:t>
            </a:r>
            <a:r>
              <a:rPr sz="900" spc="-67" baseline="9259" dirty="0">
                <a:solidFill>
                  <a:srgbClr val="231F20"/>
                </a:solidFill>
                <a:latin typeface="Lucida Sans"/>
                <a:cs typeface="Lucida Sans"/>
              </a:rPr>
              <a:t>administer </a:t>
            </a:r>
            <a:r>
              <a:rPr sz="900" spc="-60" baseline="9259" dirty="0">
                <a:solidFill>
                  <a:srgbClr val="231F20"/>
                </a:solidFill>
                <a:latin typeface="Lucida Sans"/>
                <a:cs typeface="Lucida Sans"/>
              </a:rPr>
              <a:t>FDT</a:t>
            </a:r>
            <a:r>
              <a:rPr sz="900" spc="-172" baseline="9259" dirty="0">
                <a:solidFill>
                  <a:srgbClr val="231F20"/>
                </a:solidFill>
                <a:latin typeface="Lucida Sans"/>
                <a:cs typeface="Lucida Sans"/>
              </a:rPr>
              <a:t> </a:t>
            </a:r>
            <a:r>
              <a:rPr sz="900" spc="-75" baseline="9259" dirty="0">
                <a:solidFill>
                  <a:srgbClr val="231F20"/>
                </a:solidFill>
                <a:latin typeface="Lucida Sans"/>
                <a:cs typeface="Lucida Sans"/>
              </a:rPr>
              <a:t>inter</a:t>
            </a:r>
            <a:r>
              <a:rPr sz="900" spc="-75" baseline="13888" dirty="0">
                <a:solidFill>
                  <a:srgbClr val="231F20"/>
                </a:solidFill>
                <a:latin typeface="Lucida Sans"/>
                <a:cs typeface="Lucida Sans"/>
              </a:rPr>
              <a:t>view.</a:t>
            </a:r>
            <a:endParaRPr sz="900" baseline="13888">
              <a:latin typeface="Lucida Sans"/>
              <a:cs typeface="Lucida Sans"/>
            </a:endParaRPr>
          </a:p>
        </p:txBody>
      </p:sp>
      <p:sp>
        <p:nvSpPr>
          <p:cNvPr id="4" name="object 4"/>
          <p:cNvSpPr txBox="1"/>
          <p:nvPr/>
        </p:nvSpPr>
        <p:spPr>
          <a:xfrm rot="21480000">
            <a:off x="3040320" y="736741"/>
            <a:ext cx="2210522" cy="76200"/>
          </a:xfrm>
          <a:prstGeom prst="rect">
            <a:avLst/>
          </a:prstGeom>
        </p:spPr>
        <p:txBody>
          <a:bodyPr vert="horz" wrap="square" lIns="0" tIns="635" rIns="0" bIns="0" rtlCol="0">
            <a:spAutoFit/>
          </a:bodyPr>
          <a:lstStyle/>
          <a:p>
            <a:pPr>
              <a:lnSpc>
                <a:spcPts val="600"/>
              </a:lnSpc>
              <a:spcBef>
                <a:spcPts val="5"/>
              </a:spcBef>
            </a:pPr>
            <a:r>
              <a:rPr sz="600" spc="-60" dirty="0">
                <a:solidFill>
                  <a:srgbClr val="231F20"/>
                </a:solidFill>
                <a:latin typeface="Lucida Sans"/>
                <a:cs typeface="Lucida Sans"/>
              </a:rPr>
              <a:t>2. </a:t>
            </a:r>
            <a:r>
              <a:rPr sz="600" spc="-35" dirty="0">
                <a:solidFill>
                  <a:srgbClr val="231F20"/>
                </a:solidFill>
                <a:latin typeface="Lucida Sans"/>
                <a:cs typeface="Lucida Sans"/>
              </a:rPr>
              <a:t>Read</a:t>
            </a:r>
            <a:r>
              <a:rPr sz="600" spc="-55" dirty="0">
                <a:solidFill>
                  <a:srgbClr val="231F20"/>
                </a:solidFill>
                <a:latin typeface="Lucida Sans"/>
                <a:cs typeface="Lucida Sans"/>
              </a:rPr>
              <a:t> </a:t>
            </a:r>
            <a:r>
              <a:rPr sz="600" spc="-45" dirty="0">
                <a:solidFill>
                  <a:srgbClr val="231F20"/>
                </a:solidFill>
                <a:latin typeface="Lucida Sans"/>
                <a:cs typeface="Lucida Sans"/>
              </a:rPr>
              <a:t>questions</a:t>
            </a:r>
            <a:r>
              <a:rPr sz="600" spc="-55" dirty="0">
                <a:solidFill>
                  <a:srgbClr val="231F20"/>
                </a:solidFill>
                <a:latin typeface="Lucida Sans"/>
                <a:cs typeface="Lucida Sans"/>
              </a:rPr>
              <a:t> </a:t>
            </a:r>
            <a:r>
              <a:rPr sz="900" spc="-75" baseline="4629" dirty="0">
                <a:solidFill>
                  <a:srgbClr val="231F20"/>
                </a:solidFill>
                <a:latin typeface="Lucida Sans"/>
                <a:cs typeface="Lucida Sans"/>
              </a:rPr>
              <a:t>and</a:t>
            </a:r>
            <a:r>
              <a:rPr sz="900" spc="-82" baseline="4629" dirty="0">
                <a:solidFill>
                  <a:srgbClr val="231F20"/>
                </a:solidFill>
                <a:latin typeface="Lucida Sans"/>
                <a:cs typeface="Lucida Sans"/>
              </a:rPr>
              <a:t> </a:t>
            </a:r>
            <a:r>
              <a:rPr sz="900" spc="-52" baseline="4629" dirty="0">
                <a:solidFill>
                  <a:srgbClr val="231F20"/>
                </a:solidFill>
                <a:latin typeface="Lucida Sans"/>
                <a:cs typeface="Lucida Sans"/>
              </a:rPr>
              <a:t>answers</a:t>
            </a:r>
            <a:r>
              <a:rPr sz="900" spc="-82" baseline="4629" dirty="0">
                <a:solidFill>
                  <a:srgbClr val="231F20"/>
                </a:solidFill>
                <a:latin typeface="Lucida Sans"/>
                <a:cs typeface="Lucida Sans"/>
              </a:rPr>
              <a:t> </a:t>
            </a:r>
            <a:r>
              <a:rPr sz="900" spc="-82" baseline="9259" dirty="0">
                <a:solidFill>
                  <a:srgbClr val="231F20"/>
                </a:solidFill>
                <a:latin typeface="Lucida Sans"/>
                <a:cs typeface="Lucida Sans"/>
              </a:rPr>
              <a:t>to </a:t>
            </a:r>
            <a:r>
              <a:rPr sz="900" spc="-67" baseline="9259" dirty="0">
                <a:solidFill>
                  <a:srgbClr val="231F20"/>
                </a:solidFill>
                <a:latin typeface="Lucida Sans"/>
                <a:cs typeface="Lucida Sans"/>
              </a:rPr>
              <a:t>client</a:t>
            </a:r>
            <a:r>
              <a:rPr sz="900" spc="-89" baseline="9259" dirty="0">
                <a:solidFill>
                  <a:srgbClr val="231F20"/>
                </a:solidFill>
                <a:latin typeface="Lucida Sans"/>
                <a:cs typeface="Lucida Sans"/>
              </a:rPr>
              <a:t> </a:t>
            </a:r>
            <a:r>
              <a:rPr sz="900" spc="-30" baseline="9259" dirty="0">
                <a:solidFill>
                  <a:srgbClr val="231F20"/>
                </a:solidFill>
                <a:latin typeface="Lucida Sans"/>
                <a:cs typeface="Lucida Sans"/>
              </a:rPr>
              <a:t>as</a:t>
            </a:r>
            <a:r>
              <a:rPr sz="900" spc="-82" baseline="9259" dirty="0">
                <a:solidFill>
                  <a:srgbClr val="231F20"/>
                </a:solidFill>
                <a:latin typeface="Lucida Sans"/>
                <a:cs typeface="Lucida Sans"/>
              </a:rPr>
              <a:t> </a:t>
            </a:r>
            <a:r>
              <a:rPr sz="900" spc="-67" baseline="9259" dirty="0">
                <a:solidFill>
                  <a:srgbClr val="231F20"/>
                </a:solidFill>
                <a:latin typeface="Lucida Sans"/>
                <a:cs typeface="Lucida Sans"/>
              </a:rPr>
              <a:t>written.</a:t>
            </a:r>
            <a:r>
              <a:rPr sz="900" spc="-82" baseline="9259" dirty="0">
                <a:solidFill>
                  <a:srgbClr val="231F20"/>
                </a:solidFill>
                <a:latin typeface="Lucida Sans"/>
                <a:cs typeface="Lucida Sans"/>
              </a:rPr>
              <a:t> </a:t>
            </a:r>
            <a:r>
              <a:rPr sz="900" spc="-67" baseline="13888" dirty="0">
                <a:solidFill>
                  <a:srgbClr val="231F20"/>
                </a:solidFill>
                <a:latin typeface="Lucida Sans"/>
                <a:cs typeface="Lucida Sans"/>
              </a:rPr>
              <a:t>Mark</a:t>
            </a:r>
            <a:r>
              <a:rPr sz="900" spc="-82" baseline="13888" dirty="0">
                <a:solidFill>
                  <a:srgbClr val="231F20"/>
                </a:solidFill>
                <a:latin typeface="Lucida Sans"/>
                <a:cs typeface="Lucida Sans"/>
              </a:rPr>
              <a:t> only </a:t>
            </a:r>
            <a:r>
              <a:rPr sz="900" spc="-75" baseline="13888" dirty="0">
                <a:solidFill>
                  <a:srgbClr val="231F20"/>
                </a:solidFill>
                <a:latin typeface="Lucida Sans"/>
                <a:cs typeface="Lucida Sans"/>
              </a:rPr>
              <a:t>one</a:t>
            </a:r>
            <a:r>
              <a:rPr sz="900" spc="-82" baseline="13888" dirty="0">
                <a:solidFill>
                  <a:srgbClr val="231F20"/>
                </a:solidFill>
                <a:latin typeface="Lucida Sans"/>
                <a:cs typeface="Lucida Sans"/>
              </a:rPr>
              <a:t> </a:t>
            </a:r>
            <a:r>
              <a:rPr sz="900" spc="-67" baseline="18518" dirty="0">
                <a:solidFill>
                  <a:srgbClr val="231F20"/>
                </a:solidFill>
                <a:latin typeface="Lucida Sans"/>
                <a:cs typeface="Lucida Sans"/>
              </a:rPr>
              <a:t>left</a:t>
            </a:r>
            <a:endParaRPr sz="900" baseline="18518">
              <a:latin typeface="Lucida Sans"/>
              <a:cs typeface="Lucida Sans"/>
            </a:endParaRPr>
          </a:p>
        </p:txBody>
      </p:sp>
      <p:sp>
        <p:nvSpPr>
          <p:cNvPr id="5" name="object 5"/>
          <p:cNvSpPr txBox="1"/>
          <p:nvPr/>
        </p:nvSpPr>
        <p:spPr>
          <a:xfrm rot="21480000">
            <a:off x="3132851" y="845385"/>
            <a:ext cx="1006286" cy="76835"/>
          </a:xfrm>
          <a:prstGeom prst="rect">
            <a:avLst/>
          </a:prstGeom>
        </p:spPr>
        <p:txBody>
          <a:bodyPr vert="horz" wrap="square" lIns="0" tIns="0" rIns="0" bIns="0" rtlCol="0">
            <a:spAutoFit/>
          </a:bodyPr>
          <a:lstStyle/>
          <a:p>
            <a:pPr>
              <a:lnSpc>
                <a:spcPts val="605"/>
              </a:lnSpc>
            </a:pPr>
            <a:r>
              <a:rPr sz="600" spc="-40" dirty="0">
                <a:solidFill>
                  <a:srgbClr val="231F20"/>
                </a:solidFill>
                <a:latin typeface="Lucida Sans"/>
                <a:cs typeface="Lucida Sans"/>
              </a:rPr>
              <a:t>circle </a:t>
            </a:r>
            <a:r>
              <a:rPr sz="600" spc="-50" dirty="0">
                <a:solidFill>
                  <a:srgbClr val="231F20"/>
                </a:solidFill>
                <a:latin typeface="Lucida Sans"/>
                <a:cs typeface="Lucida Sans"/>
              </a:rPr>
              <a:t>for </a:t>
            </a:r>
            <a:r>
              <a:rPr sz="900" spc="-82" baseline="4629" dirty="0">
                <a:solidFill>
                  <a:srgbClr val="231F20"/>
                </a:solidFill>
                <a:latin typeface="Lucida Sans"/>
                <a:cs typeface="Lucida Sans"/>
              </a:rPr>
              <a:t>your client’s</a:t>
            </a:r>
            <a:r>
              <a:rPr sz="900" spc="-165" baseline="4629" dirty="0">
                <a:solidFill>
                  <a:srgbClr val="231F20"/>
                </a:solidFill>
                <a:latin typeface="Lucida Sans"/>
                <a:cs typeface="Lucida Sans"/>
              </a:rPr>
              <a:t> </a:t>
            </a:r>
            <a:r>
              <a:rPr sz="900" spc="-67" baseline="4629" dirty="0">
                <a:solidFill>
                  <a:srgbClr val="231F20"/>
                </a:solidFill>
                <a:latin typeface="Lucida Sans"/>
                <a:cs typeface="Lucida Sans"/>
              </a:rPr>
              <a:t>response.</a:t>
            </a:r>
            <a:endParaRPr sz="900" baseline="4629">
              <a:latin typeface="Lucida Sans"/>
              <a:cs typeface="Lucida Sans"/>
            </a:endParaRPr>
          </a:p>
        </p:txBody>
      </p:sp>
      <p:sp>
        <p:nvSpPr>
          <p:cNvPr id="6" name="object 6"/>
          <p:cNvSpPr txBox="1"/>
          <p:nvPr/>
        </p:nvSpPr>
        <p:spPr>
          <a:xfrm rot="21480000">
            <a:off x="3048577" y="919665"/>
            <a:ext cx="2040456" cy="76835"/>
          </a:xfrm>
          <a:prstGeom prst="rect">
            <a:avLst/>
          </a:prstGeom>
        </p:spPr>
        <p:txBody>
          <a:bodyPr vert="horz" wrap="square" lIns="0" tIns="0" rIns="0" bIns="0" rtlCol="0">
            <a:spAutoFit/>
          </a:bodyPr>
          <a:lstStyle/>
          <a:p>
            <a:pPr>
              <a:lnSpc>
                <a:spcPts val="605"/>
              </a:lnSpc>
            </a:pPr>
            <a:r>
              <a:rPr sz="600" spc="-60" dirty="0">
                <a:solidFill>
                  <a:srgbClr val="231F20"/>
                </a:solidFill>
                <a:latin typeface="Lucida Sans"/>
                <a:cs typeface="Lucida Sans"/>
              </a:rPr>
              <a:t>3. </a:t>
            </a:r>
            <a:r>
              <a:rPr sz="600" spc="-45" dirty="0">
                <a:solidFill>
                  <a:srgbClr val="231F20"/>
                </a:solidFill>
                <a:latin typeface="Lucida Sans"/>
                <a:cs typeface="Lucida Sans"/>
              </a:rPr>
              <a:t>Mark </a:t>
            </a:r>
            <a:r>
              <a:rPr sz="600" spc="-50" dirty="0">
                <a:solidFill>
                  <a:srgbClr val="231F20"/>
                </a:solidFill>
                <a:latin typeface="Lucida Sans"/>
                <a:cs typeface="Lucida Sans"/>
              </a:rPr>
              <a:t>the </a:t>
            </a:r>
            <a:r>
              <a:rPr sz="900" spc="-67" baseline="4629" dirty="0">
                <a:solidFill>
                  <a:srgbClr val="231F20"/>
                </a:solidFill>
                <a:latin typeface="Lucida Sans"/>
                <a:cs typeface="Lucida Sans"/>
              </a:rPr>
              <a:t>response </a:t>
            </a:r>
            <a:r>
              <a:rPr sz="900" spc="-82" baseline="4629" dirty="0">
                <a:solidFill>
                  <a:srgbClr val="231F20"/>
                </a:solidFill>
                <a:latin typeface="Lucida Sans"/>
                <a:cs typeface="Lucida Sans"/>
              </a:rPr>
              <a:t>you </a:t>
            </a:r>
            <a:r>
              <a:rPr sz="900" spc="-75" baseline="4629" dirty="0">
                <a:solidFill>
                  <a:srgbClr val="231F20"/>
                </a:solidFill>
                <a:latin typeface="Lucida Sans"/>
                <a:cs typeface="Lucida Sans"/>
              </a:rPr>
              <a:t>belie</a:t>
            </a:r>
            <a:r>
              <a:rPr sz="900" spc="-75" baseline="9259" dirty="0">
                <a:solidFill>
                  <a:srgbClr val="231F20"/>
                </a:solidFill>
                <a:latin typeface="Lucida Sans"/>
                <a:cs typeface="Lucida Sans"/>
              </a:rPr>
              <a:t>ve </a:t>
            </a:r>
            <a:r>
              <a:rPr sz="900" spc="-52" baseline="9259" dirty="0">
                <a:solidFill>
                  <a:srgbClr val="231F20"/>
                </a:solidFill>
                <a:latin typeface="Lucida Sans"/>
                <a:cs typeface="Lucida Sans"/>
              </a:rPr>
              <a:t>is </a:t>
            </a:r>
            <a:r>
              <a:rPr sz="900" spc="-67" baseline="9259" dirty="0">
                <a:solidFill>
                  <a:srgbClr val="231F20"/>
                </a:solidFill>
                <a:latin typeface="Lucida Sans"/>
                <a:cs typeface="Lucida Sans"/>
              </a:rPr>
              <a:t>most </a:t>
            </a:r>
            <a:r>
              <a:rPr sz="900" spc="-52" baseline="9259" dirty="0">
                <a:solidFill>
                  <a:srgbClr val="231F20"/>
                </a:solidFill>
                <a:latin typeface="Lucida Sans"/>
                <a:cs typeface="Lucida Sans"/>
              </a:rPr>
              <a:t>accur</a:t>
            </a:r>
            <a:r>
              <a:rPr sz="900" spc="-52" baseline="13888" dirty="0">
                <a:solidFill>
                  <a:srgbClr val="231F20"/>
                </a:solidFill>
                <a:latin typeface="Lucida Sans"/>
                <a:cs typeface="Lucida Sans"/>
              </a:rPr>
              <a:t>ate</a:t>
            </a:r>
            <a:r>
              <a:rPr sz="900" spc="-217" baseline="13888" dirty="0">
                <a:solidFill>
                  <a:srgbClr val="231F20"/>
                </a:solidFill>
                <a:latin typeface="Lucida Sans"/>
                <a:cs typeface="Lucida Sans"/>
              </a:rPr>
              <a:t> </a:t>
            </a:r>
            <a:r>
              <a:rPr sz="900" spc="-82" baseline="13888" dirty="0">
                <a:solidFill>
                  <a:srgbClr val="231F20"/>
                </a:solidFill>
                <a:latin typeface="Lucida Sans"/>
                <a:cs typeface="Lucida Sans"/>
              </a:rPr>
              <a:t>in right </a:t>
            </a:r>
            <a:r>
              <a:rPr sz="900" spc="-67" baseline="13888" dirty="0">
                <a:solidFill>
                  <a:srgbClr val="231F20"/>
                </a:solidFill>
                <a:latin typeface="Lucida Sans"/>
                <a:cs typeface="Lucida Sans"/>
              </a:rPr>
              <a:t>circle.</a:t>
            </a:r>
            <a:endParaRPr sz="900" baseline="13888">
              <a:latin typeface="Lucida Sans"/>
              <a:cs typeface="Lucida Sans"/>
            </a:endParaRPr>
          </a:p>
        </p:txBody>
      </p:sp>
      <p:sp>
        <p:nvSpPr>
          <p:cNvPr id="7" name="object 7"/>
          <p:cNvSpPr txBox="1"/>
          <p:nvPr/>
        </p:nvSpPr>
        <p:spPr>
          <a:xfrm rot="21480000">
            <a:off x="3052843" y="1008142"/>
            <a:ext cx="2292389" cy="76200"/>
          </a:xfrm>
          <a:prstGeom prst="rect">
            <a:avLst/>
          </a:prstGeom>
        </p:spPr>
        <p:txBody>
          <a:bodyPr vert="horz" wrap="square" lIns="0" tIns="635" rIns="0" bIns="0" rtlCol="0">
            <a:spAutoFit/>
          </a:bodyPr>
          <a:lstStyle/>
          <a:p>
            <a:pPr>
              <a:lnSpc>
                <a:spcPts val="595"/>
              </a:lnSpc>
              <a:spcBef>
                <a:spcPts val="5"/>
              </a:spcBef>
            </a:pPr>
            <a:r>
              <a:rPr sz="600" spc="-60" dirty="0">
                <a:solidFill>
                  <a:srgbClr val="231F20"/>
                </a:solidFill>
                <a:latin typeface="Lucida Sans"/>
                <a:cs typeface="Lucida Sans"/>
              </a:rPr>
              <a:t>4. </a:t>
            </a:r>
            <a:r>
              <a:rPr sz="600" spc="-65" dirty="0">
                <a:solidFill>
                  <a:srgbClr val="231F20"/>
                </a:solidFill>
                <a:latin typeface="Lucida Sans"/>
                <a:cs typeface="Lucida Sans"/>
              </a:rPr>
              <a:t>To </a:t>
            </a:r>
            <a:r>
              <a:rPr sz="600" spc="-50" dirty="0">
                <a:solidFill>
                  <a:srgbClr val="231F20"/>
                </a:solidFill>
                <a:latin typeface="Lucida Sans"/>
                <a:cs typeface="Lucida Sans"/>
              </a:rPr>
              <a:t>suppor</a:t>
            </a:r>
            <a:r>
              <a:rPr sz="900" spc="-75" baseline="4629" dirty="0">
                <a:solidFill>
                  <a:srgbClr val="231F20"/>
                </a:solidFill>
                <a:latin typeface="Lucida Sans"/>
                <a:cs typeface="Lucida Sans"/>
              </a:rPr>
              <a:t>t </a:t>
            </a:r>
            <a:r>
              <a:rPr sz="900" spc="-82" baseline="4629" dirty="0">
                <a:solidFill>
                  <a:srgbClr val="231F20"/>
                </a:solidFill>
                <a:latin typeface="Lucida Sans"/>
                <a:cs typeface="Lucida Sans"/>
              </a:rPr>
              <a:t>your </a:t>
            </a:r>
            <a:r>
              <a:rPr sz="900" spc="-52" baseline="4629" dirty="0">
                <a:solidFill>
                  <a:srgbClr val="231F20"/>
                </a:solidFill>
                <a:latin typeface="Lucida Sans"/>
                <a:cs typeface="Lucida Sans"/>
              </a:rPr>
              <a:t>answers</a:t>
            </a:r>
            <a:r>
              <a:rPr sz="900" spc="-217" baseline="4629" dirty="0">
                <a:solidFill>
                  <a:srgbClr val="231F20"/>
                </a:solidFill>
                <a:latin typeface="Lucida Sans"/>
                <a:cs typeface="Lucida Sans"/>
              </a:rPr>
              <a:t> </a:t>
            </a:r>
            <a:r>
              <a:rPr sz="900" spc="-75" baseline="9259" dirty="0">
                <a:solidFill>
                  <a:srgbClr val="231F20"/>
                </a:solidFill>
                <a:latin typeface="Lucida Sans"/>
                <a:cs typeface="Lucida Sans"/>
              </a:rPr>
              <a:t>take </a:t>
            </a:r>
            <a:r>
              <a:rPr sz="900" spc="-67" baseline="9259" dirty="0">
                <a:solidFill>
                  <a:srgbClr val="231F20"/>
                </a:solidFill>
                <a:latin typeface="Lucida Sans"/>
                <a:cs typeface="Lucida Sans"/>
              </a:rPr>
              <a:t>notes </a:t>
            </a:r>
            <a:r>
              <a:rPr sz="900" spc="-82" baseline="9259" dirty="0">
                <a:solidFill>
                  <a:srgbClr val="231F20"/>
                </a:solidFill>
                <a:latin typeface="Lucida Sans"/>
                <a:cs typeface="Lucida Sans"/>
              </a:rPr>
              <a:t>on </a:t>
            </a:r>
            <a:r>
              <a:rPr sz="900" spc="-75" baseline="9259" dirty="0">
                <a:solidFill>
                  <a:srgbClr val="231F20"/>
                </a:solidFill>
                <a:latin typeface="Lucida Sans"/>
                <a:cs typeface="Lucida Sans"/>
              </a:rPr>
              <a:t>line </a:t>
            </a:r>
            <a:r>
              <a:rPr sz="900" spc="-82" baseline="13888" dirty="0">
                <a:solidFill>
                  <a:srgbClr val="231F20"/>
                </a:solidFill>
                <a:latin typeface="Lucida Sans"/>
                <a:cs typeface="Lucida Sans"/>
              </a:rPr>
              <a:t>provided or </a:t>
            </a:r>
            <a:r>
              <a:rPr sz="900" spc="-67" baseline="13888" dirty="0">
                <a:solidFill>
                  <a:srgbClr val="231F20"/>
                </a:solidFill>
                <a:latin typeface="Lucida Sans"/>
                <a:cs typeface="Lucida Sans"/>
              </a:rPr>
              <a:t>back of </a:t>
            </a:r>
            <a:r>
              <a:rPr sz="900" spc="-67" baseline="18518" dirty="0">
                <a:solidFill>
                  <a:srgbClr val="231F20"/>
                </a:solidFill>
                <a:latin typeface="Lucida Sans"/>
                <a:cs typeface="Lucida Sans"/>
              </a:rPr>
              <a:t>sheet.</a:t>
            </a:r>
            <a:endParaRPr sz="900" baseline="18518">
              <a:latin typeface="Lucida Sans"/>
              <a:cs typeface="Lucida Sans"/>
            </a:endParaRPr>
          </a:p>
        </p:txBody>
      </p:sp>
      <p:sp>
        <p:nvSpPr>
          <p:cNvPr id="8" name="object 8"/>
          <p:cNvSpPr txBox="1"/>
          <p:nvPr/>
        </p:nvSpPr>
        <p:spPr>
          <a:xfrm rot="21480000">
            <a:off x="3057560" y="1112438"/>
            <a:ext cx="2213061" cy="76200"/>
          </a:xfrm>
          <a:prstGeom prst="rect">
            <a:avLst/>
          </a:prstGeom>
        </p:spPr>
        <p:txBody>
          <a:bodyPr vert="horz" wrap="square" lIns="0" tIns="635" rIns="0" bIns="0" rtlCol="0">
            <a:spAutoFit/>
          </a:bodyPr>
          <a:lstStyle/>
          <a:p>
            <a:pPr>
              <a:lnSpc>
                <a:spcPts val="600"/>
              </a:lnSpc>
              <a:spcBef>
                <a:spcPts val="5"/>
              </a:spcBef>
            </a:pPr>
            <a:r>
              <a:rPr sz="600" spc="-60" dirty="0">
                <a:solidFill>
                  <a:srgbClr val="231F20"/>
                </a:solidFill>
                <a:latin typeface="Lucida Sans"/>
                <a:cs typeface="Lucida Sans"/>
              </a:rPr>
              <a:t>5. </a:t>
            </a:r>
            <a:r>
              <a:rPr sz="600" spc="-45" dirty="0">
                <a:solidFill>
                  <a:srgbClr val="231F20"/>
                </a:solidFill>
                <a:latin typeface="Lucida Sans"/>
                <a:cs typeface="Lucida Sans"/>
              </a:rPr>
              <a:t>Once </a:t>
            </a:r>
            <a:r>
              <a:rPr sz="600" spc="-55" dirty="0">
                <a:solidFill>
                  <a:srgbClr val="231F20"/>
                </a:solidFill>
                <a:latin typeface="Lucida Sans"/>
                <a:cs typeface="Lucida Sans"/>
              </a:rPr>
              <a:t>completed, </a:t>
            </a:r>
            <a:r>
              <a:rPr sz="900" spc="-75" baseline="4629" dirty="0">
                <a:solidFill>
                  <a:srgbClr val="231F20"/>
                </a:solidFill>
                <a:latin typeface="Lucida Sans"/>
                <a:cs typeface="Lucida Sans"/>
              </a:rPr>
              <a:t>note </a:t>
            </a:r>
            <a:r>
              <a:rPr sz="900" spc="-52" baseline="4629" dirty="0">
                <a:solidFill>
                  <a:srgbClr val="231F20"/>
                </a:solidFill>
                <a:latin typeface="Lucida Sans"/>
                <a:cs typeface="Lucida Sans"/>
              </a:rPr>
              <a:t>each </a:t>
            </a:r>
            <a:r>
              <a:rPr sz="900" spc="-67" baseline="9259" dirty="0">
                <a:solidFill>
                  <a:srgbClr val="231F20"/>
                </a:solidFill>
                <a:latin typeface="Lucida Sans"/>
                <a:cs typeface="Lucida Sans"/>
              </a:rPr>
              <a:t>mismatch </a:t>
            </a:r>
            <a:r>
              <a:rPr sz="900" spc="-89" baseline="9259" dirty="0">
                <a:solidFill>
                  <a:srgbClr val="231F20"/>
                </a:solidFill>
                <a:latin typeface="Lucida Sans"/>
                <a:cs typeface="Lucida Sans"/>
              </a:rPr>
              <a:t>by </a:t>
            </a:r>
            <a:r>
              <a:rPr sz="900" spc="-82" baseline="9259" dirty="0">
                <a:solidFill>
                  <a:srgbClr val="231F20"/>
                </a:solidFill>
                <a:latin typeface="Lucida Sans"/>
                <a:cs typeface="Lucida Sans"/>
              </a:rPr>
              <a:t>marking </a:t>
            </a:r>
            <a:r>
              <a:rPr sz="900" spc="-60" baseline="13888" dirty="0">
                <a:solidFill>
                  <a:srgbClr val="231F20"/>
                </a:solidFill>
                <a:latin typeface="Lucida Sans"/>
                <a:cs typeface="Lucida Sans"/>
              </a:rPr>
              <a:t>“Inaccurate</a:t>
            </a:r>
            <a:r>
              <a:rPr sz="900" spc="-60" baseline="18518" dirty="0">
                <a:solidFill>
                  <a:srgbClr val="231F20"/>
                </a:solidFill>
                <a:latin typeface="Lucida Sans"/>
                <a:cs typeface="Lucida Sans"/>
              </a:rPr>
              <a:t>”</a:t>
            </a:r>
            <a:r>
              <a:rPr sz="900" spc="-142" baseline="18518" dirty="0">
                <a:solidFill>
                  <a:srgbClr val="231F20"/>
                </a:solidFill>
                <a:latin typeface="Lucida Sans"/>
                <a:cs typeface="Lucida Sans"/>
              </a:rPr>
              <a:t> </a:t>
            </a:r>
            <a:r>
              <a:rPr sz="900" spc="-104" baseline="18518" dirty="0">
                <a:solidFill>
                  <a:srgbClr val="231F20"/>
                </a:solidFill>
                <a:latin typeface="Lucida Sans"/>
                <a:cs typeface="Lucida Sans"/>
              </a:rPr>
              <a:t>box.</a:t>
            </a:r>
            <a:endParaRPr sz="900" baseline="18518">
              <a:latin typeface="Lucida Sans"/>
              <a:cs typeface="Lucida Sans"/>
            </a:endParaRPr>
          </a:p>
        </p:txBody>
      </p:sp>
      <p:sp>
        <p:nvSpPr>
          <p:cNvPr id="9" name="object 9"/>
          <p:cNvSpPr txBox="1"/>
          <p:nvPr/>
        </p:nvSpPr>
        <p:spPr>
          <a:xfrm rot="21480000">
            <a:off x="3196896" y="1213992"/>
            <a:ext cx="1970023" cy="76835"/>
          </a:xfrm>
          <a:prstGeom prst="rect">
            <a:avLst/>
          </a:prstGeom>
        </p:spPr>
        <p:txBody>
          <a:bodyPr vert="horz" wrap="square" lIns="0" tIns="0" rIns="0" bIns="0" rtlCol="0">
            <a:spAutoFit/>
          </a:bodyPr>
          <a:lstStyle/>
          <a:p>
            <a:pPr>
              <a:lnSpc>
                <a:spcPts val="605"/>
              </a:lnSpc>
            </a:pPr>
            <a:r>
              <a:rPr sz="600" spc="-40" dirty="0">
                <a:solidFill>
                  <a:srgbClr val="231F20"/>
                </a:solidFill>
                <a:latin typeface="Lucida Sans"/>
                <a:cs typeface="Lucida Sans"/>
              </a:rPr>
              <a:t>For complete </a:t>
            </a:r>
            <a:r>
              <a:rPr sz="900" spc="-60" baseline="4629" dirty="0">
                <a:solidFill>
                  <a:srgbClr val="231F20"/>
                </a:solidFill>
                <a:latin typeface="Lucida Sans"/>
                <a:cs typeface="Lucida Sans"/>
              </a:rPr>
              <a:t>instructions </a:t>
            </a:r>
            <a:r>
              <a:rPr sz="900" spc="-44" baseline="4629" dirty="0">
                <a:solidFill>
                  <a:srgbClr val="231F20"/>
                </a:solidFill>
                <a:latin typeface="Lucida Sans"/>
                <a:cs typeface="Lucida Sans"/>
              </a:rPr>
              <a:t>visit:</a:t>
            </a:r>
            <a:r>
              <a:rPr sz="900" spc="-127" baseline="4629" dirty="0">
                <a:solidFill>
                  <a:srgbClr val="231F20"/>
                </a:solidFill>
                <a:latin typeface="Lucida Sans"/>
                <a:cs typeface="Lucida Sans"/>
              </a:rPr>
              <a:t> </a:t>
            </a:r>
            <a:r>
              <a:rPr sz="900" spc="-60" baseline="9259" dirty="0">
                <a:solidFill>
                  <a:srgbClr val="231F20"/>
                </a:solidFill>
                <a:latin typeface="Lucida Sans"/>
                <a:cs typeface="Lucida Sans"/>
                <a:hlinkClick r:id="rId2"/>
              </a:rPr>
              <a:t>www.olderadultnestegg.com</a:t>
            </a:r>
            <a:endParaRPr sz="900" baseline="9259">
              <a:latin typeface="Lucida Sans"/>
              <a:cs typeface="Lucida Sans"/>
            </a:endParaRPr>
          </a:p>
        </p:txBody>
      </p:sp>
      <p:sp>
        <p:nvSpPr>
          <p:cNvPr id="10" name="object 10"/>
          <p:cNvSpPr txBox="1"/>
          <p:nvPr/>
        </p:nvSpPr>
        <p:spPr>
          <a:xfrm rot="21480000">
            <a:off x="1856674" y="364674"/>
            <a:ext cx="2278183" cy="128270"/>
          </a:xfrm>
          <a:prstGeom prst="rect">
            <a:avLst/>
          </a:prstGeom>
        </p:spPr>
        <p:txBody>
          <a:bodyPr vert="horz" wrap="square" lIns="0" tIns="0" rIns="0" bIns="0" rtlCol="0">
            <a:spAutoFit/>
          </a:bodyPr>
          <a:lstStyle/>
          <a:p>
            <a:pPr>
              <a:lnSpc>
                <a:spcPts val="1010"/>
              </a:lnSpc>
            </a:pPr>
            <a:r>
              <a:rPr sz="1000" spc="-5" dirty="0">
                <a:solidFill>
                  <a:srgbClr val="231F20"/>
                </a:solidFill>
                <a:latin typeface="Gill Sans MT"/>
                <a:cs typeface="Gill Sans MT"/>
              </a:rPr>
              <a:t>Financial </a:t>
            </a:r>
            <a:r>
              <a:rPr sz="1500" spc="-52" baseline="2777" dirty="0">
                <a:solidFill>
                  <a:srgbClr val="231F20"/>
                </a:solidFill>
                <a:latin typeface="Gill Sans MT"/>
                <a:cs typeface="Gill Sans MT"/>
              </a:rPr>
              <a:t>Decision </a:t>
            </a:r>
            <a:r>
              <a:rPr sz="1500" spc="-104" baseline="5555" dirty="0">
                <a:solidFill>
                  <a:srgbClr val="231F20"/>
                </a:solidFill>
                <a:latin typeface="Gill Sans MT"/>
                <a:cs typeface="Gill Sans MT"/>
              </a:rPr>
              <a:t>Tracker </a:t>
            </a:r>
            <a:r>
              <a:rPr sz="1500" spc="-120" baseline="5555" dirty="0">
                <a:solidFill>
                  <a:srgbClr val="231F20"/>
                </a:solidFill>
                <a:latin typeface="Gill Sans MT"/>
                <a:cs typeface="Gill Sans MT"/>
              </a:rPr>
              <a:t>(FD</a:t>
            </a:r>
            <a:r>
              <a:rPr sz="1500" spc="-120" baseline="8333" dirty="0">
                <a:solidFill>
                  <a:srgbClr val="231F20"/>
                </a:solidFill>
                <a:latin typeface="Gill Sans MT"/>
                <a:cs typeface="Gill Sans MT"/>
              </a:rPr>
              <a:t>T) </a:t>
            </a:r>
            <a:r>
              <a:rPr sz="1500" spc="-127" baseline="8333" dirty="0">
                <a:solidFill>
                  <a:srgbClr val="231F20"/>
                </a:solidFill>
                <a:latin typeface="Gill Sans MT"/>
                <a:cs typeface="Gill Sans MT"/>
              </a:rPr>
              <a:t>- </a:t>
            </a:r>
            <a:r>
              <a:rPr sz="1500" spc="-44" baseline="8333" dirty="0">
                <a:solidFill>
                  <a:srgbClr val="231F20"/>
                </a:solidFill>
                <a:latin typeface="Gill Sans MT"/>
                <a:cs typeface="Gill Sans MT"/>
              </a:rPr>
              <a:t>10</a:t>
            </a:r>
            <a:r>
              <a:rPr sz="1500" spc="-330" baseline="8333" dirty="0">
                <a:solidFill>
                  <a:srgbClr val="231F20"/>
                </a:solidFill>
                <a:latin typeface="Gill Sans MT"/>
                <a:cs typeface="Gill Sans MT"/>
              </a:rPr>
              <a:t> </a:t>
            </a:r>
            <a:r>
              <a:rPr sz="1500" spc="-60" baseline="8333" dirty="0">
                <a:solidFill>
                  <a:srgbClr val="231F20"/>
                </a:solidFill>
                <a:latin typeface="Gill Sans MT"/>
                <a:cs typeface="Gill Sans MT"/>
              </a:rPr>
              <a:t>Questions</a:t>
            </a:r>
            <a:endParaRPr sz="1500" baseline="8333">
              <a:latin typeface="Gill Sans MT"/>
              <a:cs typeface="Gill Sans MT"/>
            </a:endParaRPr>
          </a:p>
        </p:txBody>
      </p:sp>
      <p:sp>
        <p:nvSpPr>
          <p:cNvPr id="11" name="object 11"/>
          <p:cNvSpPr txBox="1"/>
          <p:nvPr/>
        </p:nvSpPr>
        <p:spPr>
          <a:xfrm rot="21480000">
            <a:off x="2296064" y="543631"/>
            <a:ext cx="1092410" cy="76835"/>
          </a:xfrm>
          <a:prstGeom prst="rect">
            <a:avLst/>
          </a:prstGeom>
        </p:spPr>
        <p:txBody>
          <a:bodyPr vert="horz" wrap="square" lIns="0" tIns="0" rIns="0" bIns="0" rtlCol="0">
            <a:spAutoFit/>
          </a:bodyPr>
          <a:lstStyle/>
          <a:p>
            <a:pPr>
              <a:lnSpc>
                <a:spcPts val="605"/>
              </a:lnSpc>
            </a:pPr>
            <a:r>
              <a:rPr sz="600" spc="-20" dirty="0">
                <a:solidFill>
                  <a:srgbClr val="231F20"/>
                </a:solidFill>
                <a:latin typeface="Arial"/>
                <a:cs typeface="Arial"/>
              </a:rPr>
              <a:t>|</a:t>
            </a:r>
            <a:r>
              <a:rPr sz="600" spc="70" dirty="0">
                <a:solidFill>
                  <a:srgbClr val="231F20"/>
                </a:solidFill>
                <a:latin typeface="Arial"/>
                <a:cs typeface="Arial"/>
              </a:rPr>
              <a:t> </a:t>
            </a:r>
            <a:r>
              <a:rPr sz="600" spc="-20" dirty="0">
                <a:solidFill>
                  <a:srgbClr val="231F20"/>
                </a:solidFill>
                <a:latin typeface="Arial"/>
                <a:cs typeface="Arial"/>
                <a:hlinkClick r:id="rId3"/>
              </a:rPr>
              <a:t>www.</a:t>
            </a:r>
            <a:r>
              <a:rPr sz="900" spc="-30" baseline="4629" dirty="0">
                <a:solidFill>
                  <a:srgbClr val="231F20"/>
                </a:solidFill>
                <a:latin typeface="Arial"/>
                <a:cs typeface="Arial"/>
                <a:hlinkClick r:id="rId3"/>
              </a:rPr>
              <a:t>OlderAdultNestEg</a:t>
            </a:r>
            <a:r>
              <a:rPr sz="900" spc="-30" baseline="9259" dirty="0">
                <a:solidFill>
                  <a:srgbClr val="231F20"/>
                </a:solidFill>
                <a:latin typeface="Arial"/>
                <a:cs typeface="Arial"/>
                <a:hlinkClick r:id="rId3"/>
              </a:rPr>
              <a:t>g.com</a:t>
            </a:r>
            <a:endParaRPr sz="900" baseline="9259">
              <a:latin typeface="Arial"/>
              <a:cs typeface="Arial"/>
            </a:endParaRPr>
          </a:p>
        </p:txBody>
      </p:sp>
      <p:sp>
        <p:nvSpPr>
          <p:cNvPr id="12" name="object 12"/>
          <p:cNvSpPr txBox="1"/>
          <p:nvPr/>
        </p:nvSpPr>
        <p:spPr>
          <a:xfrm rot="21480000">
            <a:off x="3459696" y="488379"/>
            <a:ext cx="1173499" cy="76835"/>
          </a:xfrm>
          <a:prstGeom prst="rect">
            <a:avLst/>
          </a:prstGeom>
        </p:spPr>
        <p:txBody>
          <a:bodyPr vert="horz" wrap="square" lIns="0" tIns="0" rIns="0" bIns="0" rtlCol="0">
            <a:spAutoFit/>
          </a:bodyPr>
          <a:lstStyle/>
          <a:p>
            <a:pPr>
              <a:lnSpc>
                <a:spcPts val="605"/>
              </a:lnSpc>
            </a:pPr>
            <a:r>
              <a:rPr sz="600" spc="-20" dirty="0">
                <a:solidFill>
                  <a:srgbClr val="231F20"/>
                </a:solidFill>
                <a:latin typeface="Arial"/>
                <a:cs typeface="Arial"/>
              </a:rPr>
              <a:t>| </a:t>
            </a:r>
            <a:r>
              <a:rPr sz="600" spc="10" dirty="0">
                <a:solidFill>
                  <a:srgbClr val="231F20"/>
                </a:solidFill>
                <a:latin typeface="Arial"/>
                <a:cs typeface="Arial"/>
              </a:rPr>
              <a:t>© </a:t>
            </a:r>
            <a:r>
              <a:rPr sz="600" spc="-20" dirty="0">
                <a:solidFill>
                  <a:srgbClr val="231F20"/>
                </a:solidFill>
                <a:latin typeface="Arial"/>
                <a:cs typeface="Arial"/>
              </a:rPr>
              <a:t>Peter </a:t>
            </a:r>
            <a:r>
              <a:rPr sz="900" spc="-37" baseline="4629" dirty="0">
                <a:solidFill>
                  <a:srgbClr val="231F20"/>
                </a:solidFill>
                <a:latin typeface="Arial"/>
                <a:cs typeface="Arial"/>
              </a:rPr>
              <a:t>A. </a:t>
            </a:r>
            <a:r>
              <a:rPr sz="900" spc="-22" baseline="4629" dirty="0">
                <a:solidFill>
                  <a:srgbClr val="231F20"/>
                </a:solidFill>
                <a:latin typeface="Arial"/>
                <a:cs typeface="Arial"/>
              </a:rPr>
              <a:t>Lichtenberg, </a:t>
            </a:r>
            <a:r>
              <a:rPr sz="900" spc="-82" baseline="4629" dirty="0">
                <a:solidFill>
                  <a:srgbClr val="231F20"/>
                </a:solidFill>
                <a:latin typeface="Arial"/>
                <a:cs typeface="Arial"/>
              </a:rPr>
              <a:t>PhD</a:t>
            </a:r>
            <a:r>
              <a:rPr sz="900" spc="-82" baseline="9259" dirty="0">
                <a:solidFill>
                  <a:srgbClr val="231F20"/>
                </a:solidFill>
                <a:latin typeface="Arial"/>
                <a:cs typeface="Arial"/>
              </a:rPr>
              <a:t>,</a:t>
            </a:r>
            <a:r>
              <a:rPr sz="900" spc="-22" baseline="9259" dirty="0">
                <a:solidFill>
                  <a:srgbClr val="231F20"/>
                </a:solidFill>
                <a:latin typeface="Arial"/>
                <a:cs typeface="Arial"/>
              </a:rPr>
              <a:t> 2014</a:t>
            </a:r>
            <a:endParaRPr sz="900" baseline="9259">
              <a:latin typeface="Arial"/>
              <a:cs typeface="Arial"/>
            </a:endParaRPr>
          </a:p>
        </p:txBody>
      </p:sp>
      <p:sp>
        <p:nvSpPr>
          <p:cNvPr id="13" name="object 13"/>
          <p:cNvSpPr/>
          <p:nvPr/>
        </p:nvSpPr>
        <p:spPr>
          <a:xfrm>
            <a:off x="681556" y="927164"/>
            <a:ext cx="2134235" cy="98425"/>
          </a:xfrm>
          <a:custGeom>
            <a:avLst/>
            <a:gdLst/>
            <a:ahLst/>
            <a:cxnLst/>
            <a:rect l="l" t="t" r="r" b="b"/>
            <a:pathLst>
              <a:path w="2134235" h="98425">
                <a:moveTo>
                  <a:pt x="0" y="97899"/>
                </a:moveTo>
                <a:lnTo>
                  <a:pt x="2133633" y="0"/>
                </a:lnTo>
              </a:path>
            </a:pathLst>
          </a:custGeom>
          <a:ln w="3175">
            <a:solidFill>
              <a:srgbClr val="231F20"/>
            </a:solidFill>
          </a:ln>
        </p:spPr>
        <p:txBody>
          <a:bodyPr wrap="square" lIns="0" tIns="0" rIns="0" bIns="0" rtlCol="0"/>
          <a:lstStyle/>
          <a:p>
            <a:endParaRPr/>
          </a:p>
        </p:txBody>
      </p:sp>
      <p:sp>
        <p:nvSpPr>
          <p:cNvPr id="14" name="object 14"/>
          <p:cNvSpPr/>
          <p:nvPr/>
        </p:nvSpPr>
        <p:spPr>
          <a:xfrm>
            <a:off x="2111439" y="1233624"/>
            <a:ext cx="8255" cy="172720"/>
          </a:xfrm>
          <a:custGeom>
            <a:avLst/>
            <a:gdLst/>
            <a:ahLst/>
            <a:cxnLst/>
            <a:rect l="l" t="t" r="r" b="b"/>
            <a:pathLst>
              <a:path w="8255" h="172719">
                <a:moveTo>
                  <a:pt x="0" y="0"/>
                </a:moveTo>
                <a:lnTo>
                  <a:pt x="7901" y="172198"/>
                </a:lnTo>
              </a:path>
            </a:pathLst>
          </a:custGeom>
          <a:ln w="3175">
            <a:solidFill>
              <a:srgbClr val="231F20"/>
            </a:solidFill>
          </a:ln>
        </p:spPr>
        <p:txBody>
          <a:bodyPr wrap="square" lIns="0" tIns="0" rIns="0" bIns="0" rtlCol="0"/>
          <a:lstStyle/>
          <a:p>
            <a:endParaRPr/>
          </a:p>
        </p:txBody>
      </p:sp>
      <p:sp>
        <p:nvSpPr>
          <p:cNvPr id="15" name="object 15"/>
          <p:cNvSpPr txBox="1"/>
          <p:nvPr/>
        </p:nvSpPr>
        <p:spPr>
          <a:xfrm rot="21480000">
            <a:off x="1371544" y="591450"/>
            <a:ext cx="857581" cy="76835"/>
          </a:xfrm>
          <a:prstGeom prst="rect">
            <a:avLst/>
          </a:prstGeom>
        </p:spPr>
        <p:txBody>
          <a:bodyPr vert="horz" wrap="square" lIns="0" tIns="0" rIns="0" bIns="0" rtlCol="0">
            <a:spAutoFit/>
          </a:bodyPr>
          <a:lstStyle/>
          <a:p>
            <a:pPr>
              <a:lnSpc>
                <a:spcPts val="605"/>
              </a:lnSpc>
            </a:pPr>
            <a:r>
              <a:rPr sz="600" spc="-15" dirty="0">
                <a:solidFill>
                  <a:srgbClr val="231F20"/>
                </a:solidFill>
                <a:latin typeface="Arial"/>
                <a:cs typeface="Arial"/>
              </a:rPr>
              <a:t>Approximate </a:t>
            </a:r>
            <a:r>
              <a:rPr sz="900" spc="-7" baseline="4629" dirty="0">
                <a:solidFill>
                  <a:srgbClr val="231F20"/>
                </a:solidFill>
                <a:latin typeface="Arial"/>
                <a:cs typeface="Arial"/>
              </a:rPr>
              <a:t>time: </a:t>
            </a:r>
            <a:r>
              <a:rPr sz="900" spc="-52" baseline="4629" dirty="0">
                <a:solidFill>
                  <a:srgbClr val="231F20"/>
                </a:solidFill>
                <a:latin typeface="Arial"/>
                <a:cs typeface="Arial"/>
              </a:rPr>
              <a:t>10</a:t>
            </a:r>
            <a:r>
              <a:rPr sz="900" spc="-187" baseline="4629" dirty="0">
                <a:solidFill>
                  <a:srgbClr val="231F20"/>
                </a:solidFill>
                <a:latin typeface="Arial"/>
                <a:cs typeface="Arial"/>
              </a:rPr>
              <a:t> </a:t>
            </a:r>
            <a:r>
              <a:rPr sz="900" spc="-15" baseline="4629" dirty="0">
                <a:solidFill>
                  <a:srgbClr val="231F20"/>
                </a:solidFill>
                <a:latin typeface="Arial"/>
                <a:cs typeface="Arial"/>
              </a:rPr>
              <a:t>min.</a:t>
            </a:r>
            <a:endParaRPr sz="900" baseline="4629">
              <a:latin typeface="Arial"/>
              <a:cs typeface="Arial"/>
            </a:endParaRPr>
          </a:p>
        </p:txBody>
      </p:sp>
      <p:sp>
        <p:nvSpPr>
          <p:cNvPr id="16" name="object 16"/>
          <p:cNvSpPr txBox="1"/>
          <p:nvPr/>
        </p:nvSpPr>
        <p:spPr>
          <a:xfrm rot="21480000">
            <a:off x="1466869" y="745029"/>
            <a:ext cx="500067" cy="76835"/>
          </a:xfrm>
          <a:prstGeom prst="rect">
            <a:avLst/>
          </a:prstGeom>
        </p:spPr>
        <p:txBody>
          <a:bodyPr vert="horz" wrap="square" lIns="0" tIns="0" rIns="0" bIns="0" rtlCol="0">
            <a:spAutoFit/>
          </a:bodyPr>
          <a:lstStyle/>
          <a:p>
            <a:pPr>
              <a:lnSpc>
                <a:spcPts val="605"/>
              </a:lnSpc>
            </a:pPr>
            <a:r>
              <a:rPr sz="600" b="1" spc="-25" dirty="0">
                <a:solidFill>
                  <a:srgbClr val="231F20"/>
                </a:solidFill>
                <a:latin typeface="Trebuchet MS"/>
                <a:cs typeface="Trebuchet MS"/>
              </a:rPr>
              <a:t>A. </a:t>
            </a:r>
            <a:r>
              <a:rPr sz="600" b="1" spc="-30" dirty="0">
                <a:solidFill>
                  <a:srgbClr val="231F20"/>
                </a:solidFill>
                <a:latin typeface="Trebuchet MS"/>
                <a:cs typeface="Trebuchet MS"/>
              </a:rPr>
              <a:t>Client</a:t>
            </a:r>
            <a:r>
              <a:rPr sz="600" b="1" spc="-140" dirty="0">
                <a:solidFill>
                  <a:srgbClr val="231F20"/>
                </a:solidFill>
                <a:latin typeface="Trebuchet MS"/>
                <a:cs typeface="Trebuchet MS"/>
              </a:rPr>
              <a:t> </a:t>
            </a:r>
            <a:r>
              <a:rPr sz="900" b="1" spc="-22" baseline="4629" dirty="0">
                <a:solidFill>
                  <a:srgbClr val="231F20"/>
                </a:solidFill>
                <a:latin typeface="Trebuchet MS"/>
                <a:cs typeface="Trebuchet MS"/>
              </a:rPr>
              <a:t>Name</a:t>
            </a:r>
            <a:endParaRPr sz="900" baseline="4629">
              <a:latin typeface="Trebuchet MS"/>
              <a:cs typeface="Trebuchet MS"/>
            </a:endParaRPr>
          </a:p>
        </p:txBody>
      </p:sp>
      <p:sp>
        <p:nvSpPr>
          <p:cNvPr id="17" name="object 17"/>
          <p:cNvSpPr txBox="1"/>
          <p:nvPr/>
        </p:nvSpPr>
        <p:spPr>
          <a:xfrm rot="16080000">
            <a:off x="2589946" y="985698"/>
            <a:ext cx="684693" cy="73025"/>
          </a:xfrm>
          <a:prstGeom prst="rect">
            <a:avLst/>
          </a:prstGeom>
        </p:spPr>
        <p:txBody>
          <a:bodyPr vert="horz" wrap="square" lIns="0" tIns="0" rIns="0" bIns="0" rtlCol="0">
            <a:spAutoFit/>
          </a:bodyPr>
          <a:lstStyle/>
          <a:p>
            <a:pPr>
              <a:lnSpc>
                <a:spcPts val="575"/>
              </a:lnSpc>
            </a:pPr>
            <a:r>
              <a:rPr sz="550" b="1" dirty="0">
                <a:solidFill>
                  <a:srgbClr val="231F20"/>
                </a:solidFill>
                <a:latin typeface="Trebuchet MS"/>
                <a:cs typeface="Trebuchet MS"/>
              </a:rPr>
              <a:t>Consent/</a:t>
            </a:r>
            <a:r>
              <a:rPr sz="550" b="1" spc="-5" dirty="0">
                <a:solidFill>
                  <a:srgbClr val="231F20"/>
                </a:solidFill>
                <a:latin typeface="Trebuchet MS"/>
                <a:cs typeface="Trebuchet MS"/>
              </a:rPr>
              <a:t>I</a:t>
            </a:r>
            <a:r>
              <a:rPr sz="825" b="1" spc="-7" baseline="5050" dirty="0">
                <a:solidFill>
                  <a:srgbClr val="231F20"/>
                </a:solidFill>
                <a:latin typeface="Trebuchet MS"/>
                <a:cs typeface="Trebuchet MS"/>
              </a:rPr>
              <a:t>nstructi</a:t>
            </a:r>
            <a:r>
              <a:rPr sz="825" b="1" spc="-30" baseline="5050" dirty="0">
                <a:solidFill>
                  <a:srgbClr val="231F20"/>
                </a:solidFill>
                <a:latin typeface="Trebuchet MS"/>
                <a:cs typeface="Trebuchet MS"/>
              </a:rPr>
              <a:t>o</a:t>
            </a:r>
            <a:r>
              <a:rPr sz="825" b="1" spc="22" baseline="5050" dirty="0">
                <a:solidFill>
                  <a:srgbClr val="231F20"/>
                </a:solidFill>
                <a:latin typeface="Trebuchet MS"/>
                <a:cs typeface="Trebuchet MS"/>
              </a:rPr>
              <a:t>ns</a:t>
            </a:r>
            <a:endParaRPr sz="825" baseline="5050">
              <a:latin typeface="Trebuchet MS"/>
              <a:cs typeface="Trebuchet MS"/>
            </a:endParaRPr>
          </a:p>
        </p:txBody>
      </p:sp>
      <p:sp>
        <p:nvSpPr>
          <p:cNvPr id="18" name="object 18"/>
          <p:cNvSpPr/>
          <p:nvPr/>
        </p:nvSpPr>
        <p:spPr>
          <a:xfrm>
            <a:off x="665708" y="530643"/>
            <a:ext cx="4683760" cy="217804"/>
          </a:xfrm>
          <a:custGeom>
            <a:avLst/>
            <a:gdLst/>
            <a:ahLst/>
            <a:cxnLst/>
            <a:rect l="l" t="t" r="r" b="b"/>
            <a:pathLst>
              <a:path w="4683760" h="217804">
                <a:moveTo>
                  <a:pt x="130" y="217748"/>
                </a:moveTo>
                <a:lnTo>
                  <a:pt x="4683593" y="2852"/>
                </a:lnTo>
                <a:lnTo>
                  <a:pt x="4683462" y="0"/>
                </a:lnTo>
                <a:lnTo>
                  <a:pt x="0" y="214895"/>
                </a:lnTo>
                <a:lnTo>
                  <a:pt x="130" y="217748"/>
                </a:lnTo>
                <a:close/>
              </a:path>
            </a:pathLst>
          </a:custGeom>
          <a:solidFill>
            <a:srgbClr val="231F20"/>
          </a:solidFill>
        </p:spPr>
        <p:txBody>
          <a:bodyPr wrap="square" lIns="0" tIns="0" rIns="0" bIns="0" rtlCol="0"/>
          <a:lstStyle/>
          <a:p>
            <a:endParaRPr/>
          </a:p>
        </p:txBody>
      </p:sp>
      <p:sp>
        <p:nvSpPr>
          <p:cNvPr id="19" name="object 19"/>
          <p:cNvSpPr/>
          <p:nvPr/>
        </p:nvSpPr>
        <p:spPr>
          <a:xfrm>
            <a:off x="666361" y="544873"/>
            <a:ext cx="4683760" cy="217804"/>
          </a:xfrm>
          <a:custGeom>
            <a:avLst/>
            <a:gdLst/>
            <a:ahLst/>
            <a:cxnLst/>
            <a:rect l="l" t="t" r="r" b="b"/>
            <a:pathLst>
              <a:path w="4683760" h="217804">
                <a:moveTo>
                  <a:pt x="130" y="217748"/>
                </a:moveTo>
                <a:lnTo>
                  <a:pt x="4683593" y="2852"/>
                </a:lnTo>
                <a:lnTo>
                  <a:pt x="4683462" y="0"/>
                </a:lnTo>
                <a:lnTo>
                  <a:pt x="0" y="214895"/>
                </a:lnTo>
                <a:lnTo>
                  <a:pt x="130" y="217748"/>
                </a:lnTo>
                <a:close/>
              </a:path>
            </a:pathLst>
          </a:custGeom>
          <a:solidFill>
            <a:srgbClr val="231F20"/>
          </a:solidFill>
        </p:spPr>
        <p:txBody>
          <a:bodyPr wrap="square" lIns="0" tIns="0" rIns="0" bIns="0" rtlCol="0"/>
          <a:lstStyle/>
          <a:p>
            <a:endParaRPr/>
          </a:p>
        </p:txBody>
      </p:sp>
      <p:sp>
        <p:nvSpPr>
          <p:cNvPr id="20" name="object 20"/>
          <p:cNvSpPr txBox="1"/>
          <p:nvPr/>
        </p:nvSpPr>
        <p:spPr>
          <a:xfrm rot="21480000">
            <a:off x="2006809" y="971767"/>
            <a:ext cx="440348" cy="68580"/>
          </a:xfrm>
          <a:prstGeom prst="rect">
            <a:avLst/>
          </a:prstGeom>
        </p:spPr>
        <p:txBody>
          <a:bodyPr vert="horz" wrap="square" lIns="0" tIns="0" rIns="0" bIns="0" rtlCol="0">
            <a:spAutoFit/>
          </a:bodyPr>
          <a:lstStyle/>
          <a:p>
            <a:pPr>
              <a:lnSpc>
                <a:spcPts val="540"/>
              </a:lnSpc>
            </a:pPr>
            <a:r>
              <a:rPr sz="500" spc="-40" dirty="0">
                <a:solidFill>
                  <a:srgbClr val="231F20"/>
                </a:solidFill>
                <a:latin typeface="Arial"/>
                <a:cs typeface="Arial"/>
              </a:rPr>
              <a:t>DATE OF</a:t>
            </a:r>
            <a:r>
              <a:rPr sz="500" spc="-114" dirty="0">
                <a:solidFill>
                  <a:srgbClr val="231F20"/>
                </a:solidFill>
                <a:latin typeface="Arial"/>
                <a:cs typeface="Arial"/>
              </a:rPr>
              <a:t> </a:t>
            </a:r>
            <a:r>
              <a:rPr sz="500" spc="-30" dirty="0">
                <a:solidFill>
                  <a:srgbClr val="231F20"/>
                </a:solidFill>
                <a:latin typeface="Arial"/>
                <a:cs typeface="Arial"/>
              </a:rPr>
              <a:t>B</a:t>
            </a:r>
            <a:r>
              <a:rPr sz="750" spc="-44" baseline="5555" dirty="0">
                <a:solidFill>
                  <a:srgbClr val="231F20"/>
                </a:solidFill>
                <a:latin typeface="Arial"/>
                <a:cs typeface="Arial"/>
              </a:rPr>
              <a:t>IRTH</a:t>
            </a:r>
            <a:endParaRPr sz="750" baseline="5555">
              <a:latin typeface="Arial"/>
              <a:cs typeface="Arial"/>
            </a:endParaRPr>
          </a:p>
        </p:txBody>
      </p:sp>
      <p:sp>
        <p:nvSpPr>
          <p:cNvPr id="21" name="object 21"/>
          <p:cNvSpPr txBox="1"/>
          <p:nvPr/>
        </p:nvSpPr>
        <p:spPr>
          <a:xfrm rot="21480000">
            <a:off x="2626147" y="950228"/>
            <a:ext cx="140438" cy="68580"/>
          </a:xfrm>
          <a:prstGeom prst="rect">
            <a:avLst/>
          </a:prstGeom>
        </p:spPr>
        <p:txBody>
          <a:bodyPr vert="horz" wrap="square" lIns="0" tIns="0" rIns="0" bIns="0" rtlCol="0">
            <a:spAutoFit/>
          </a:bodyPr>
          <a:lstStyle/>
          <a:p>
            <a:pPr>
              <a:lnSpc>
                <a:spcPts val="540"/>
              </a:lnSpc>
            </a:pPr>
            <a:r>
              <a:rPr sz="500" spc="-35" dirty="0">
                <a:solidFill>
                  <a:srgbClr val="231F20"/>
                </a:solidFill>
                <a:latin typeface="Arial"/>
                <a:cs typeface="Arial"/>
              </a:rPr>
              <a:t>AG</a:t>
            </a:r>
            <a:r>
              <a:rPr sz="500" spc="-45" dirty="0">
                <a:solidFill>
                  <a:srgbClr val="231F20"/>
                </a:solidFill>
                <a:latin typeface="Arial"/>
                <a:cs typeface="Arial"/>
              </a:rPr>
              <a:t>E</a:t>
            </a:r>
            <a:endParaRPr sz="500">
              <a:latin typeface="Arial"/>
              <a:cs typeface="Arial"/>
            </a:endParaRPr>
          </a:p>
        </p:txBody>
      </p:sp>
      <p:sp>
        <p:nvSpPr>
          <p:cNvPr id="22" name="object 22"/>
          <p:cNvSpPr txBox="1"/>
          <p:nvPr/>
        </p:nvSpPr>
        <p:spPr>
          <a:xfrm rot="21480000">
            <a:off x="1151137" y="1239578"/>
            <a:ext cx="904304" cy="68580"/>
          </a:xfrm>
          <a:prstGeom prst="rect">
            <a:avLst/>
          </a:prstGeom>
        </p:spPr>
        <p:txBody>
          <a:bodyPr vert="horz" wrap="square" lIns="0" tIns="0" rIns="0" bIns="0" rtlCol="0">
            <a:spAutoFit/>
          </a:bodyPr>
          <a:lstStyle/>
          <a:p>
            <a:pPr>
              <a:lnSpc>
                <a:spcPts val="540"/>
              </a:lnSpc>
            </a:pPr>
            <a:r>
              <a:rPr sz="500" spc="-25" dirty="0">
                <a:solidFill>
                  <a:srgbClr val="231F20"/>
                </a:solidFill>
                <a:latin typeface="Arial"/>
                <a:cs typeface="Arial"/>
              </a:rPr>
              <a:t>HIGHEST</a:t>
            </a:r>
            <a:r>
              <a:rPr sz="500" spc="-80" dirty="0">
                <a:solidFill>
                  <a:srgbClr val="231F20"/>
                </a:solidFill>
                <a:latin typeface="Arial"/>
                <a:cs typeface="Arial"/>
              </a:rPr>
              <a:t> </a:t>
            </a:r>
            <a:r>
              <a:rPr sz="500" spc="-30" dirty="0">
                <a:solidFill>
                  <a:srgbClr val="231F20"/>
                </a:solidFill>
                <a:latin typeface="Arial"/>
                <a:cs typeface="Arial"/>
              </a:rPr>
              <a:t>LEVEL</a:t>
            </a:r>
            <a:r>
              <a:rPr sz="500" spc="-65" dirty="0">
                <a:solidFill>
                  <a:srgbClr val="231F20"/>
                </a:solidFill>
                <a:latin typeface="Arial"/>
                <a:cs typeface="Arial"/>
              </a:rPr>
              <a:t> </a:t>
            </a:r>
            <a:r>
              <a:rPr sz="750" spc="-52" baseline="5555" dirty="0">
                <a:solidFill>
                  <a:srgbClr val="231F20"/>
                </a:solidFill>
                <a:latin typeface="Arial"/>
                <a:cs typeface="Arial"/>
              </a:rPr>
              <a:t>OF</a:t>
            </a:r>
            <a:r>
              <a:rPr sz="750" spc="-104" baseline="5555" dirty="0">
                <a:solidFill>
                  <a:srgbClr val="231F20"/>
                </a:solidFill>
                <a:latin typeface="Arial"/>
                <a:cs typeface="Arial"/>
              </a:rPr>
              <a:t> </a:t>
            </a:r>
            <a:r>
              <a:rPr sz="750" spc="-52" baseline="5555" dirty="0">
                <a:solidFill>
                  <a:srgbClr val="231F20"/>
                </a:solidFill>
                <a:latin typeface="Arial"/>
                <a:cs typeface="Arial"/>
              </a:rPr>
              <a:t>EDUCATION</a:t>
            </a:r>
            <a:endParaRPr sz="750" baseline="5555">
              <a:latin typeface="Arial"/>
              <a:cs typeface="Arial"/>
            </a:endParaRPr>
          </a:p>
        </p:txBody>
      </p:sp>
      <p:sp>
        <p:nvSpPr>
          <p:cNvPr id="23" name="object 23"/>
          <p:cNvSpPr/>
          <p:nvPr/>
        </p:nvSpPr>
        <p:spPr>
          <a:xfrm>
            <a:off x="689950" y="1175826"/>
            <a:ext cx="2136775" cy="98425"/>
          </a:xfrm>
          <a:custGeom>
            <a:avLst/>
            <a:gdLst/>
            <a:ahLst/>
            <a:cxnLst/>
            <a:rect l="l" t="t" r="r" b="b"/>
            <a:pathLst>
              <a:path w="2136775" h="98425">
                <a:moveTo>
                  <a:pt x="0" y="98038"/>
                </a:moveTo>
                <a:lnTo>
                  <a:pt x="2136655" y="0"/>
                </a:lnTo>
              </a:path>
            </a:pathLst>
          </a:custGeom>
          <a:ln w="3175">
            <a:solidFill>
              <a:srgbClr val="231F20"/>
            </a:solidFill>
          </a:ln>
        </p:spPr>
        <p:txBody>
          <a:bodyPr wrap="square" lIns="0" tIns="0" rIns="0" bIns="0" rtlCol="0"/>
          <a:lstStyle/>
          <a:p>
            <a:endParaRPr/>
          </a:p>
        </p:txBody>
      </p:sp>
      <p:sp>
        <p:nvSpPr>
          <p:cNvPr id="24" name="object 24"/>
          <p:cNvSpPr txBox="1"/>
          <p:nvPr/>
        </p:nvSpPr>
        <p:spPr>
          <a:xfrm rot="21480000">
            <a:off x="1111922" y="1008700"/>
            <a:ext cx="340355" cy="68580"/>
          </a:xfrm>
          <a:prstGeom prst="rect">
            <a:avLst/>
          </a:prstGeom>
        </p:spPr>
        <p:txBody>
          <a:bodyPr vert="horz" wrap="square" lIns="0" tIns="0" rIns="0" bIns="0" rtlCol="0">
            <a:spAutoFit/>
          </a:bodyPr>
          <a:lstStyle/>
          <a:p>
            <a:pPr>
              <a:lnSpc>
                <a:spcPts val="540"/>
              </a:lnSpc>
            </a:pPr>
            <a:r>
              <a:rPr sz="500" spc="-25" dirty="0">
                <a:solidFill>
                  <a:srgbClr val="231F20"/>
                </a:solidFill>
                <a:latin typeface="Arial"/>
                <a:cs typeface="Arial"/>
              </a:rPr>
              <a:t>CLIENT</a:t>
            </a:r>
            <a:r>
              <a:rPr sz="500" spc="-95" dirty="0">
                <a:solidFill>
                  <a:srgbClr val="231F20"/>
                </a:solidFill>
                <a:latin typeface="Arial"/>
                <a:cs typeface="Arial"/>
              </a:rPr>
              <a:t> </a:t>
            </a:r>
            <a:r>
              <a:rPr sz="500" spc="-20" dirty="0">
                <a:solidFill>
                  <a:srgbClr val="231F20"/>
                </a:solidFill>
                <a:latin typeface="Arial"/>
                <a:cs typeface="Arial"/>
              </a:rPr>
              <a:t>ID</a:t>
            </a:r>
            <a:r>
              <a:rPr sz="500" spc="-95" dirty="0">
                <a:solidFill>
                  <a:srgbClr val="231F20"/>
                </a:solidFill>
                <a:latin typeface="Arial"/>
                <a:cs typeface="Arial"/>
              </a:rPr>
              <a:t> </a:t>
            </a:r>
            <a:r>
              <a:rPr sz="750" spc="52" baseline="5555" dirty="0">
                <a:solidFill>
                  <a:srgbClr val="231F20"/>
                </a:solidFill>
                <a:latin typeface="Arial"/>
                <a:cs typeface="Arial"/>
              </a:rPr>
              <a:t>#</a:t>
            </a:r>
            <a:endParaRPr sz="750" baseline="5555">
              <a:latin typeface="Arial"/>
              <a:cs typeface="Arial"/>
            </a:endParaRPr>
          </a:p>
        </p:txBody>
      </p:sp>
      <p:sp>
        <p:nvSpPr>
          <p:cNvPr id="25" name="object 25"/>
          <p:cNvSpPr/>
          <p:nvPr/>
        </p:nvSpPr>
        <p:spPr>
          <a:xfrm>
            <a:off x="2823166" y="671853"/>
            <a:ext cx="40640" cy="700405"/>
          </a:xfrm>
          <a:custGeom>
            <a:avLst/>
            <a:gdLst/>
            <a:ahLst/>
            <a:cxnLst/>
            <a:rect l="l" t="t" r="r" b="b"/>
            <a:pathLst>
              <a:path w="40639" h="700405">
                <a:moveTo>
                  <a:pt x="32111" y="700203"/>
                </a:moveTo>
                <a:lnTo>
                  <a:pt x="40234" y="699831"/>
                </a:lnTo>
                <a:lnTo>
                  <a:pt x="8123" y="0"/>
                </a:lnTo>
                <a:lnTo>
                  <a:pt x="0" y="372"/>
                </a:lnTo>
                <a:lnTo>
                  <a:pt x="32111" y="700203"/>
                </a:lnTo>
                <a:close/>
              </a:path>
            </a:pathLst>
          </a:custGeom>
          <a:solidFill>
            <a:srgbClr val="231F20"/>
          </a:solidFill>
        </p:spPr>
        <p:txBody>
          <a:bodyPr wrap="square" lIns="0" tIns="0" rIns="0" bIns="0" rtlCol="0"/>
          <a:lstStyle/>
          <a:p>
            <a:endParaRPr/>
          </a:p>
        </p:txBody>
      </p:sp>
      <p:sp>
        <p:nvSpPr>
          <p:cNvPr id="26" name="object 26"/>
          <p:cNvSpPr/>
          <p:nvPr/>
        </p:nvSpPr>
        <p:spPr>
          <a:xfrm>
            <a:off x="699930" y="1276473"/>
            <a:ext cx="4683760" cy="217804"/>
          </a:xfrm>
          <a:custGeom>
            <a:avLst/>
            <a:gdLst/>
            <a:ahLst/>
            <a:cxnLst/>
            <a:rect l="l" t="t" r="r" b="b"/>
            <a:pathLst>
              <a:path w="4683760" h="217805">
                <a:moveTo>
                  <a:pt x="130" y="217748"/>
                </a:moveTo>
                <a:lnTo>
                  <a:pt x="4683593" y="2852"/>
                </a:lnTo>
                <a:lnTo>
                  <a:pt x="4683462" y="0"/>
                </a:lnTo>
                <a:lnTo>
                  <a:pt x="0" y="214895"/>
                </a:lnTo>
                <a:lnTo>
                  <a:pt x="130" y="217748"/>
                </a:lnTo>
                <a:close/>
              </a:path>
            </a:pathLst>
          </a:custGeom>
          <a:solidFill>
            <a:srgbClr val="231F20"/>
          </a:solidFill>
        </p:spPr>
        <p:txBody>
          <a:bodyPr wrap="square" lIns="0" tIns="0" rIns="0" bIns="0" rtlCol="0"/>
          <a:lstStyle/>
          <a:p>
            <a:endParaRPr/>
          </a:p>
        </p:txBody>
      </p:sp>
      <p:sp>
        <p:nvSpPr>
          <p:cNvPr id="27" name="object 27"/>
          <p:cNvSpPr/>
          <p:nvPr/>
        </p:nvSpPr>
        <p:spPr>
          <a:xfrm>
            <a:off x="700583" y="1290704"/>
            <a:ext cx="4683760" cy="217804"/>
          </a:xfrm>
          <a:custGeom>
            <a:avLst/>
            <a:gdLst/>
            <a:ahLst/>
            <a:cxnLst/>
            <a:rect l="l" t="t" r="r" b="b"/>
            <a:pathLst>
              <a:path w="4683760" h="217805">
                <a:moveTo>
                  <a:pt x="130" y="217748"/>
                </a:moveTo>
                <a:lnTo>
                  <a:pt x="4683593" y="2852"/>
                </a:lnTo>
                <a:lnTo>
                  <a:pt x="4683462" y="0"/>
                </a:lnTo>
                <a:lnTo>
                  <a:pt x="0" y="214895"/>
                </a:lnTo>
                <a:lnTo>
                  <a:pt x="130" y="217748"/>
                </a:lnTo>
                <a:close/>
              </a:path>
            </a:pathLst>
          </a:custGeom>
          <a:solidFill>
            <a:srgbClr val="231F20"/>
          </a:solidFill>
        </p:spPr>
        <p:txBody>
          <a:bodyPr wrap="square" lIns="0" tIns="0" rIns="0" bIns="0" rtlCol="0"/>
          <a:lstStyle/>
          <a:p>
            <a:endParaRPr/>
          </a:p>
        </p:txBody>
      </p:sp>
      <p:sp>
        <p:nvSpPr>
          <p:cNvPr id="28" name="object 28"/>
          <p:cNvSpPr/>
          <p:nvPr/>
        </p:nvSpPr>
        <p:spPr>
          <a:xfrm>
            <a:off x="1906488" y="993056"/>
            <a:ext cx="9525" cy="200660"/>
          </a:xfrm>
          <a:custGeom>
            <a:avLst/>
            <a:gdLst/>
            <a:ahLst/>
            <a:cxnLst/>
            <a:rect l="l" t="t" r="r" b="b"/>
            <a:pathLst>
              <a:path w="9525" h="200659">
                <a:moveTo>
                  <a:pt x="0" y="0"/>
                </a:moveTo>
                <a:lnTo>
                  <a:pt x="9180" y="200078"/>
                </a:lnTo>
              </a:path>
            </a:pathLst>
          </a:custGeom>
          <a:ln w="3175">
            <a:solidFill>
              <a:srgbClr val="231F20"/>
            </a:solidFill>
          </a:ln>
        </p:spPr>
        <p:txBody>
          <a:bodyPr wrap="square" lIns="0" tIns="0" rIns="0" bIns="0" rtlCol="0"/>
          <a:lstStyle/>
          <a:p>
            <a:endParaRPr/>
          </a:p>
        </p:txBody>
      </p:sp>
      <p:sp>
        <p:nvSpPr>
          <p:cNvPr id="29" name="object 29"/>
          <p:cNvSpPr/>
          <p:nvPr/>
        </p:nvSpPr>
        <p:spPr>
          <a:xfrm>
            <a:off x="2539817" y="963996"/>
            <a:ext cx="9525" cy="200660"/>
          </a:xfrm>
          <a:custGeom>
            <a:avLst/>
            <a:gdLst/>
            <a:ahLst/>
            <a:cxnLst/>
            <a:rect l="l" t="t" r="r" b="b"/>
            <a:pathLst>
              <a:path w="9525" h="200659">
                <a:moveTo>
                  <a:pt x="0" y="0"/>
                </a:moveTo>
                <a:lnTo>
                  <a:pt x="9180" y="200078"/>
                </a:lnTo>
              </a:path>
            </a:pathLst>
          </a:custGeom>
          <a:ln w="3175">
            <a:solidFill>
              <a:srgbClr val="231F20"/>
            </a:solidFill>
          </a:ln>
        </p:spPr>
        <p:txBody>
          <a:bodyPr wrap="square" lIns="0" tIns="0" rIns="0" bIns="0" rtlCol="0"/>
          <a:lstStyle/>
          <a:p>
            <a:endParaRPr/>
          </a:p>
        </p:txBody>
      </p:sp>
      <p:sp>
        <p:nvSpPr>
          <p:cNvPr id="30" name="object 30"/>
          <p:cNvSpPr txBox="1"/>
          <p:nvPr/>
        </p:nvSpPr>
        <p:spPr>
          <a:xfrm rot="21480000">
            <a:off x="2223985" y="1199509"/>
            <a:ext cx="503799" cy="68580"/>
          </a:xfrm>
          <a:prstGeom prst="rect">
            <a:avLst/>
          </a:prstGeom>
        </p:spPr>
        <p:txBody>
          <a:bodyPr vert="horz" wrap="square" lIns="0" tIns="0" rIns="0" bIns="0" rtlCol="0">
            <a:spAutoFit/>
          </a:bodyPr>
          <a:lstStyle/>
          <a:p>
            <a:pPr>
              <a:lnSpc>
                <a:spcPts val="540"/>
              </a:lnSpc>
            </a:pPr>
            <a:r>
              <a:rPr sz="500" spc="-35" dirty="0">
                <a:solidFill>
                  <a:srgbClr val="231F20"/>
                </a:solidFill>
                <a:latin typeface="Arial"/>
                <a:cs typeface="Arial"/>
              </a:rPr>
              <a:t>R</a:t>
            </a:r>
            <a:r>
              <a:rPr sz="500" spc="-45" dirty="0">
                <a:solidFill>
                  <a:srgbClr val="231F20"/>
                </a:solidFill>
                <a:latin typeface="Arial"/>
                <a:cs typeface="Arial"/>
              </a:rPr>
              <a:t>A</a:t>
            </a:r>
            <a:r>
              <a:rPr sz="500" spc="-50" dirty="0">
                <a:solidFill>
                  <a:srgbClr val="231F20"/>
                </a:solidFill>
                <a:latin typeface="Arial"/>
                <a:cs typeface="Arial"/>
              </a:rPr>
              <a:t>C</a:t>
            </a:r>
            <a:r>
              <a:rPr sz="500" spc="-60" dirty="0">
                <a:solidFill>
                  <a:srgbClr val="231F20"/>
                </a:solidFill>
                <a:latin typeface="Arial"/>
                <a:cs typeface="Arial"/>
              </a:rPr>
              <a:t>E</a:t>
            </a:r>
            <a:r>
              <a:rPr sz="500" spc="45" dirty="0">
                <a:solidFill>
                  <a:srgbClr val="231F20"/>
                </a:solidFill>
                <a:latin typeface="Arial"/>
                <a:cs typeface="Arial"/>
              </a:rPr>
              <a:t>/</a:t>
            </a:r>
            <a:r>
              <a:rPr sz="500" spc="-55" dirty="0">
                <a:solidFill>
                  <a:srgbClr val="231F20"/>
                </a:solidFill>
                <a:latin typeface="Arial"/>
                <a:cs typeface="Arial"/>
              </a:rPr>
              <a:t>E</a:t>
            </a:r>
            <a:r>
              <a:rPr sz="500" spc="-15" dirty="0">
                <a:solidFill>
                  <a:srgbClr val="231F20"/>
                </a:solidFill>
                <a:latin typeface="Arial"/>
                <a:cs typeface="Arial"/>
              </a:rPr>
              <a:t>THNIC</a:t>
            </a:r>
            <a:r>
              <a:rPr sz="500" spc="-30" dirty="0">
                <a:solidFill>
                  <a:srgbClr val="231F20"/>
                </a:solidFill>
                <a:latin typeface="Arial"/>
                <a:cs typeface="Arial"/>
              </a:rPr>
              <a:t>I</a:t>
            </a:r>
            <a:r>
              <a:rPr sz="750" spc="-22" baseline="5555" dirty="0">
                <a:solidFill>
                  <a:srgbClr val="231F20"/>
                </a:solidFill>
                <a:latin typeface="Arial"/>
                <a:cs typeface="Arial"/>
              </a:rPr>
              <a:t>T</a:t>
            </a:r>
            <a:r>
              <a:rPr sz="750" spc="-44" baseline="5555" dirty="0">
                <a:solidFill>
                  <a:srgbClr val="231F20"/>
                </a:solidFill>
                <a:latin typeface="Arial"/>
                <a:cs typeface="Arial"/>
              </a:rPr>
              <a:t>Y</a:t>
            </a:r>
            <a:endParaRPr sz="750" baseline="5555">
              <a:latin typeface="Arial"/>
              <a:cs typeface="Arial"/>
            </a:endParaRPr>
          </a:p>
        </p:txBody>
      </p:sp>
      <p:sp>
        <p:nvSpPr>
          <p:cNvPr id="31" name="object 31"/>
          <p:cNvSpPr/>
          <p:nvPr/>
        </p:nvSpPr>
        <p:spPr>
          <a:xfrm>
            <a:off x="1102150" y="1279935"/>
            <a:ext cx="8255" cy="172720"/>
          </a:xfrm>
          <a:custGeom>
            <a:avLst/>
            <a:gdLst/>
            <a:ahLst/>
            <a:cxnLst/>
            <a:rect l="l" t="t" r="r" b="b"/>
            <a:pathLst>
              <a:path w="8255" h="172719">
                <a:moveTo>
                  <a:pt x="0" y="0"/>
                </a:moveTo>
                <a:lnTo>
                  <a:pt x="7901" y="172198"/>
                </a:lnTo>
              </a:path>
            </a:pathLst>
          </a:custGeom>
          <a:ln w="3175">
            <a:solidFill>
              <a:srgbClr val="231F20"/>
            </a:solidFill>
          </a:ln>
        </p:spPr>
        <p:txBody>
          <a:bodyPr wrap="square" lIns="0" tIns="0" rIns="0" bIns="0" rtlCol="0"/>
          <a:lstStyle/>
          <a:p>
            <a:endParaRPr/>
          </a:p>
        </p:txBody>
      </p:sp>
      <p:sp>
        <p:nvSpPr>
          <p:cNvPr id="32" name="object 32"/>
          <p:cNvSpPr txBox="1"/>
          <p:nvPr/>
        </p:nvSpPr>
        <p:spPr>
          <a:xfrm rot="21480000">
            <a:off x="780522" y="1271515"/>
            <a:ext cx="252078" cy="68580"/>
          </a:xfrm>
          <a:prstGeom prst="rect">
            <a:avLst/>
          </a:prstGeom>
        </p:spPr>
        <p:txBody>
          <a:bodyPr vert="horz" wrap="square" lIns="0" tIns="0" rIns="0" bIns="0" rtlCol="0">
            <a:spAutoFit/>
          </a:bodyPr>
          <a:lstStyle/>
          <a:p>
            <a:pPr>
              <a:lnSpc>
                <a:spcPts val="540"/>
              </a:lnSpc>
            </a:pPr>
            <a:r>
              <a:rPr sz="500" spc="-45" dirty="0">
                <a:solidFill>
                  <a:srgbClr val="231F20"/>
                </a:solidFill>
                <a:latin typeface="Arial"/>
                <a:cs typeface="Arial"/>
              </a:rPr>
              <a:t>GENDER</a:t>
            </a:r>
            <a:endParaRPr sz="500">
              <a:latin typeface="Arial"/>
              <a:cs typeface="Arial"/>
            </a:endParaRPr>
          </a:p>
        </p:txBody>
      </p:sp>
      <p:sp>
        <p:nvSpPr>
          <p:cNvPr id="33" name="object 33"/>
          <p:cNvSpPr txBox="1"/>
          <p:nvPr/>
        </p:nvSpPr>
        <p:spPr>
          <a:xfrm rot="21480000">
            <a:off x="2090563" y="1066303"/>
            <a:ext cx="116871" cy="111125"/>
          </a:xfrm>
          <a:prstGeom prst="rect">
            <a:avLst/>
          </a:prstGeom>
        </p:spPr>
        <p:txBody>
          <a:bodyPr vert="horz" wrap="square" lIns="0" tIns="0" rIns="0" bIns="0" rtlCol="0">
            <a:spAutoFit/>
          </a:bodyPr>
          <a:lstStyle/>
          <a:p>
            <a:pPr>
              <a:lnSpc>
                <a:spcPts val="875"/>
              </a:lnSpc>
            </a:pPr>
            <a:r>
              <a:rPr sz="850" spc="30" dirty="0">
                <a:solidFill>
                  <a:srgbClr val="231F20"/>
                </a:solidFill>
                <a:latin typeface="Gill Sans MT"/>
                <a:cs typeface="Gill Sans MT"/>
              </a:rPr>
              <a:t>/</a:t>
            </a:r>
            <a:endParaRPr sz="850">
              <a:latin typeface="Gill Sans MT"/>
              <a:cs typeface="Gill Sans MT"/>
            </a:endParaRPr>
          </a:p>
        </p:txBody>
      </p:sp>
      <p:sp>
        <p:nvSpPr>
          <p:cNvPr id="34" name="object 34"/>
          <p:cNvSpPr txBox="1"/>
          <p:nvPr/>
        </p:nvSpPr>
        <p:spPr>
          <a:xfrm rot="21480000">
            <a:off x="2247462" y="1059104"/>
            <a:ext cx="116871" cy="111125"/>
          </a:xfrm>
          <a:prstGeom prst="rect">
            <a:avLst/>
          </a:prstGeom>
        </p:spPr>
        <p:txBody>
          <a:bodyPr vert="horz" wrap="square" lIns="0" tIns="0" rIns="0" bIns="0" rtlCol="0">
            <a:spAutoFit/>
          </a:bodyPr>
          <a:lstStyle/>
          <a:p>
            <a:pPr>
              <a:lnSpc>
                <a:spcPts val="875"/>
              </a:lnSpc>
            </a:pPr>
            <a:r>
              <a:rPr sz="850" spc="30" dirty="0">
                <a:solidFill>
                  <a:srgbClr val="231F20"/>
                </a:solidFill>
                <a:latin typeface="Gill Sans MT"/>
                <a:cs typeface="Gill Sans MT"/>
              </a:rPr>
              <a:t>/</a:t>
            </a:r>
            <a:endParaRPr sz="850">
              <a:latin typeface="Gill Sans MT"/>
              <a:cs typeface="Gill Sans MT"/>
            </a:endParaRPr>
          </a:p>
        </p:txBody>
      </p:sp>
      <p:sp>
        <p:nvSpPr>
          <p:cNvPr id="35" name="object 35"/>
          <p:cNvSpPr txBox="1"/>
          <p:nvPr/>
        </p:nvSpPr>
        <p:spPr>
          <a:xfrm rot="21480000">
            <a:off x="2542258" y="1422142"/>
            <a:ext cx="552909" cy="68580"/>
          </a:xfrm>
          <a:prstGeom prst="rect">
            <a:avLst/>
          </a:prstGeom>
        </p:spPr>
        <p:txBody>
          <a:bodyPr vert="horz" wrap="square" lIns="0" tIns="0" rIns="0" bIns="0" rtlCol="0">
            <a:spAutoFit/>
          </a:bodyPr>
          <a:lstStyle/>
          <a:p>
            <a:pPr>
              <a:lnSpc>
                <a:spcPts val="540"/>
              </a:lnSpc>
            </a:pPr>
            <a:r>
              <a:rPr sz="500" spc="-15" dirty="0">
                <a:solidFill>
                  <a:srgbClr val="231F20"/>
                </a:solidFill>
                <a:latin typeface="Arial"/>
                <a:cs typeface="Arial"/>
              </a:rPr>
              <a:t>INTERVIEWER</a:t>
            </a:r>
            <a:r>
              <a:rPr sz="500" spc="-35" dirty="0">
                <a:solidFill>
                  <a:srgbClr val="231F20"/>
                </a:solidFill>
                <a:latin typeface="Arial"/>
                <a:cs typeface="Arial"/>
              </a:rPr>
              <a:t> </a:t>
            </a:r>
            <a:r>
              <a:rPr sz="750" spc="-15" baseline="5555" dirty="0">
                <a:solidFill>
                  <a:srgbClr val="231F20"/>
                </a:solidFill>
                <a:latin typeface="Arial"/>
                <a:cs typeface="Arial"/>
              </a:rPr>
              <a:t>ID#</a:t>
            </a:r>
            <a:endParaRPr sz="750" baseline="5555">
              <a:latin typeface="Arial"/>
              <a:cs typeface="Arial"/>
            </a:endParaRPr>
          </a:p>
        </p:txBody>
      </p:sp>
      <p:sp>
        <p:nvSpPr>
          <p:cNvPr id="36" name="object 36"/>
          <p:cNvSpPr txBox="1"/>
          <p:nvPr/>
        </p:nvSpPr>
        <p:spPr>
          <a:xfrm rot="21480000">
            <a:off x="3640035" y="1365117"/>
            <a:ext cx="843532" cy="68580"/>
          </a:xfrm>
          <a:prstGeom prst="rect">
            <a:avLst/>
          </a:prstGeom>
        </p:spPr>
        <p:txBody>
          <a:bodyPr vert="horz" wrap="square" lIns="0" tIns="0" rIns="0" bIns="0" rtlCol="0">
            <a:spAutoFit/>
          </a:bodyPr>
          <a:lstStyle/>
          <a:p>
            <a:pPr>
              <a:lnSpc>
                <a:spcPts val="540"/>
              </a:lnSpc>
            </a:pPr>
            <a:r>
              <a:rPr sz="500" spc="-35" dirty="0">
                <a:solidFill>
                  <a:srgbClr val="231F20"/>
                </a:solidFill>
                <a:latin typeface="Arial"/>
                <a:cs typeface="Arial"/>
              </a:rPr>
              <a:t>SIGNATURE</a:t>
            </a:r>
            <a:r>
              <a:rPr sz="500" spc="-80" dirty="0">
                <a:solidFill>
                  <a:srgbClr val="231F20"/>
                </a:solidFill>
                <a:latin typeface="Arial"/>
                <a:cs typeface="Arial"/>
              </a:rPr>
              <a:t> </a:t>
            </a:r>
            <a:r>
              <a:rPr sz="750" spc="-52" baseline="5555" dirty="0">
                <a:solidFill>
                  <a:srgbClr val="231F20"/>
                </a:solidFill>
                <a:latin typeface="Arial"/>
                <a:cs typeface="Arial"/>
              </a:rPr>
              <a:t>OF</a:t>
            </a:r>
            <a:r>
              <a:rPr sz="750" spc="-120" baseline="5555" dirty="0">
                <a:solidFill>
                  <a:srgbClr val="231F20"/>
                </a:solidFill>
                <a:latin typeface="Arial"/>
                <a:cs typeface="Arial"/>
              </a:rPr>
              <a:t> </a:t>
            </a:r>
            <a:r>
              <a:rPr sz="750" spc="-52" baseline="5555" dirty="0">
                <a:solidFill>
                  <a:srgbClr val="231F20"/>
                </a:solidFill>
                <a:latin typeface="Arial"/>
                <a:cs typeface="Arial"/>
              </a:rPr>
              <a:t>INTERVIEWER</a:t>
            </a:r>
            <a:endParaRPr sz="750" baseline="5555">
              <a:latin typeface="Arial"/>
              <a:cs typeface="Arial"/>
            </a:endParaRPr>
          </a:p>
        </p:txBody>
      </p:sp>
      <p:sp>
        <p:nvSpPr>
          <p:cNvPr id="37" name="object 37"/>
          <p:cNvSpPr/>
          <p:nvPr/>
        </p:nvSpPr>
        <p:spPr>
          <a:xfrm>
            <a:off x="2321417" y="1471993"/>
            <a:ext cx="6985" cy="148590"/>
          </a:xfrm>
          <a:custGeom>
            <a:avLst/>
            <a:gdLst/>
            <a:ahLst/>
            <a:cxnLst/>
            <a:rect l="l" t="t" r="r" b="b"/>
            <a:pathLst>
              <a:path w="6985" h="148590">
                <a:moveTo>
                  <a:pt x="0" y="0"/>
                </a:moveTo>
                <a:lnTo>
                  <a:pt x="6811" y="148453"/>
                </a:lnTo>
              </a:path>
            </a:pathLst>
          </a:custGeom>
          <a:ln w="3175">
            <a:solidFill>
              <a:srgbClr val="231F20"/>
            </a:solidFill>
          </a:ln>
        </p:spPr>
        <p:txBody>
          <a:bodyPr wrap="square" lIns="0" tIns="0" rIns="0" bIns="0" rtlCol="0"/>
          <a:lstStyle/>
          <a:p>
            <a:endParaRPr/>
          </a:p>
        </p:txBody>
      </p:sp>
      <p:sp>
        <p:nvSpPr>
          <p:cNvPr id="38" name="object 38"/>
          <p:cNvSpPr/>
          <p:nvPr/>
        </p:nvSpPr>
        <p:spPr>
          <a:xfrm>
            <a:off x="3301670" y="1427015"/>
            <a:ext cx="6985" cy="148590"/>
          </a:xfrm>
          <a:custGeom>
            <a:avLst/>
            <a:gdLst/>
            <a:ahLst/>
            <a:cxnLst/>
            <a:rect l="l" t="t" r="r" b="b"/>
            <a:pathLst>
              <a:path w="6985" h="148590">
                <a:moveTo>
                  <a:pt x="0" y="0"/>
                </a:moveTo>
                <a:lnTo>
                  <a:pt x="6811" y="148453"/>
                </a:lnTo>
              </a:path>
            </a:pathLst>
          </a:custGeom>
          <a:ln w="3175">
            <a:solidFill>
              <a:srgbClr val="231F20"/>
            </a:solidFill>
          </a:ln>
        </p:spPr>
        <p:txBody>
          <a:bodyPr wrap="square" lIns="0" tIns="0" rIns="0" bIns="0" rtlCol="0"/>
          <a:lstStyle/>
          <a:p>
            <a:endParaRPr/>
          </a:p>
        </p:txBody>
      </p:sp>
      <p:sp>
        <p:nvSpPr>
          <p:cNvPr id="39" name="object 39"/>
          <p:cNvSpPr/>
          <p:nvPr/>
        </p:nvSpPr>
        <p:spPr>
          <a:xfrm>
            <a:off x="4813033" y="1357668"/>
            <a:ext cx="6985" cy="148590"/>
          </a:xfrm>
          <a:custGeom>
            <a:avLst/>
            <a:gdLst/>
            <a:ahLst/>
            <a:cxnLst/>
            <a:rect l="l" t="t" r="r" b="b"/>
            <a:pathLst>
              <a:path w="6985" h="148590">
                <a:moveTo>
                  <a:pt x="0" y="0"/>
                </a:moveTo>
                <a:lnTo>
                  <a:pt x="6811" y="148453"/>
                </a:lnTo>
              </a:path>
            </a:pathLst>
          </a:custGeom>
          <a:ln w="3175">
            <a:solidFill>
              <a:srgbClr val="231F20"/>
            </a:solidFill>
          </a:ln>
        </p:spPr>
        <p:txBody>
          <a:bodyPr wrap="square" lIns="0" tIns="0" rIns="0" bIns="0" rtlCol="0"/>
          <a:lstStyle/>
          <a:p>
            <a:endParaRPr/>
          </a:p>
        </p:txBody>
      </p:sp>
      <p:sp>
        <p:nvSpPr>
          <p:cNvPr id="40" name="object 40"/>
          <p:cNvSpPr txBox="1"/>
          <p:nvPr/>
        </p:nvSpPr>
        <p:spPr>
          <a:xfrm rot="21480000">
            <a:off x="5024639" y="1317054"/>
            <a:ext cx="168858" cy="68580"/>
          </a:xfrm>
          <a:prstGeom prst="rect">
            <a:avLst/>
          </a:prstGeom>
        </p:spPr>
        <p:txBody>
          <a:bodyPr vert="horz" wrap="square" lIns="0" tIns="0" rIns="0" bIns="0" rtlCol="0">
            <a:spAutoFit/>
          </a:bodyPr>
          <a:lstStyle/>
          <a:p>
            <a:pPr>
              <a:lnSpc>
                <a:spcPts val="540"/>
              </a:lnSpc>
            </a:pPr>
            <a:r>
              <a:rPr sz="500" spc="-50" dirty="0">
                <a:solidFill>
                  <a:srgbClr val="231F20"/>
                </a:solidFill>
                <a:latin typeface="Arial"/>
                <a:cs typeface="Arial"/>
              </a:rPr>
              <a:t>DA</a:t>
            </a:r>
            <a:r>
              <a:rPr sz="500" spc="-15" dirty="0">
                <a:solidFill>
                  <a:srgbClr val="231F20"/>
                </a:solidFill>
                <a:latin typeface="Arial"/>
                <a:cs typeface="Arial"/>
              </a:rPr>
              <a:t>T</a:t>
            </a:r>
            <a:r>
              <a:rPr sz="500" spc="-45" dirty="0">
                <a:solidFill>
                  <a:srgbClr val="231F20"/>
                </a:solidFill>
                <a:latin typeface="Arial"/>
                <a:cs typeface="Arial"/>
              </a:rPr>
              <a:t>E</a:t>
            </a:r>
            <a:endParaRPr sz="500">
              <a:latin typeface="Arial"/>
              <a:cs typeface="Arial"/>
            </a:endParaRPr>
          </a:p>
        </p:txBody>
      </p:sp>
      <p:sp>
        <p:nvSpPr>
          <p:cNvPr id="41" name="object 41"/>
          <p:cNvSpPr txBox="1"/>
          <p:nvPr/>
        </p:nvSpPr>
        <p:spPr>
          <a:xfrm rot="21480000">
            <a:off x="4982788" y="1406469"/>
            <a:ext cx="223290" cy="111125"/>
          </a:xfrm>
          <a:prstGeom prst="rect">
            <a:avLst/>
          </a:prstGeom>
        </p:spPr>
        <p:txBody>
          <a:bodyPr vert="horz" wrap="square" lIns="0" tIns="0" rIns="0" bIns="0" rtlCol="0">
            <a:spAutoFit/>
          </a:bodyPr>
          <a:lstStyle/>
          <a:p>
            <a:pPr>
              <a:lnSpc>
                <a:spcPts val="875"/>
              </a:lnSpc>
            </a:pPr>
            <a:r>
              <a:rPr sz="850" spc="30" dirty="0">
                <a:solidFill>
                  <a:srgbClr val="231F20"/>
                </a:solidFill>
                <a:latin typeface="Gill Sans MT"/>
                <a:cs typeface="Gill Sans MT"/>
              </a:rPr>
              <a:t>/</a:t>
            </a:r>
            <a:r>
              <a:rPr sz="850" spc="90" dirty="0">
                <a:solidFill>
                  <a:srgbClr val="231F20"/>
                </a:solidFill>
                <a:latin typeface="Gill Sans MT"/>
                <a:cs typeface="Gill Sans MT"/>
              </a:rPr>
              <a:t> </a:t>
            </a:r>
            <a:r>
              <a:rPr sz="850" spc="30" dirty="0">
                <a:solidFill>
                  <a:srgbClr val="231F20"/>
                </a:solidFill>
                <a:latin typeface="Gill Sans MT"/>
                <a:cs typeface="Gill Sans MT"/>
              </a:rPr>
              <a:t>/</a:t>
            </a:r>
            <a:endParaRPr sz="850">
              <a:latin typeface="Gill Sans MT"/>
              <a:cs typeface="Gill Sans MT"/>
            </a:endParaRPr>
          </a:p>
        </p:txBody>
      </p:sp>
      <p:sp>
        <p:nvSpPr>
          <p:cNvPr id="42" name="object 42"/>
          <p:cNvSpPr txBox="1"/>
          <p:nvPr/>
        </p:nvSpPr>
        <p:spPr>
          <a:xfrm rot="21480000">
            <a:off x="698256" y="1498655"/>
            <a:ext cx="947417" cy="76835"/>
          </a:xfrm>
          <a:prstGeom prst="rect">
            <a:avLst/>
          </a:prstGeom>
        </p:spPr>
        <p:txBody>
          <a:bodyPr vert="horz" wrap="square" lIns="0" tIns="0" rIns="0" bIns="0" rtlCol="0">
            <a:spAutoFit/>
          </a:bodyPr>
          <a:lstStyle/>
          <a:p>
            <a:pPr>
              <a:lnSpc>
                <a:spcPts val="605"/>
              </a:lnSpc>
            </a:pPr>
            <a:r>
              <a:rPr sz="600" b="1" spc="-25" dirty="0">
                <a:solidFill>
                  <a:srgbClr val="231F20"/>
                </a:solidFill>
                <a:latin typeface="Trebuchet MS"/>
                <a:cs typeface="Trebuchet MS"/>
              </a:rPr>
              <a:t>B. </a:t>
            </a:r>
            <a:r>
              <a:rPr sz="600" b="1" spc="-40" dirty="0">
                <a:solidFill>
                  <a:srgbClr val="231F20"/>
                </a:solidFill>
                <a:latin typeface="Trebuchet MS"/>
                <a:cs typeface="Trebuchet MS"/>
              </a:rPr>
              <a:t>Interviewer </a:t>
            </a:r>
            <a:r>
              <a:rPr sz="900" b="1" spc="-22" baseline="4629" dirty="0">
                <a:solidFill>
                  <a:srgbClr val="231F20"/>
                </a:solidFill>
                <a:latin typeface="Trebuchet MS"/>
                <a:cs typeface="Trebuchet MS"/>
              </a:rPr>
              <a:t>Name</a:t>
            </a:r>
            <a:r>
              <a:rPr sz="900" b="1" spc="-209" baseline="4629" dirty="0">
                <a:solidFill>
                  <a:srgbClr val="231F20"/>
                </a:solidFill>
                <a:latin typeface="Trebuchet MS"/>
                <a:cs typeface="Trebuchet MS"/>
              </a:rPr>
              <a:t> </a:t>
            </a:r>
            <a:r>
              <a:rPr sz="750" baseline="5555" dirty="0">
                <a:solidFill>
                  <a:srgbClr val="231F20"/>
                </a:solidFill>
                <a:latin typeface="Arial"/>
                <a:cs typeface="Arial"/>
              </a:rPr>
              <a:t>(PRIN</a:t>
            </a:r>
            <a:r>
              <a:rPr sz="750" baseline="11111" dirty="0">
                <a:solidFill>
                  <a:srgbClr val="231F20"/>
                </a:solidFill>
                <a:latin typeface="Arial"/>
                <a:cs typeface="Arial"/>
              </a:rPr>
              <a:t>T)</a:t>
            </a:r>
            <a:endParaRPr sz="750" baseline="11111">
              <a:latin typeface="Arial"/>
              <a:cs typeface="Arial"/>
            </a:endParaRPr>
          </a:p>
        </p:txBody>
      </p:sp>
      <p:sp>
        <p:nvSpPr>
          <p:cNvPr id="43" name="object 43"/>
          <p:cNvSpPr txBox="1"/>
          <p:nvPr/>
        </p:nvSpPr>
        <p:spPr>
          <a:xfrm rot="21480000">
            <a:off x="733833" y="2194715"/>
            <a:ext cx="1838053" cy="82550"/>
          </a:xfrm>
          <a:prstGeom prst="rect">
            <a:avLst/>
          </a:prstGeom>
        </p:spPr>
        <p:txBody>
          <a:bodyPr vert="horz" wrap="square" lIns="0" tIns="0" rIns="0" bIns="0" rtlCol="0">
            <a:spAutoFit/>
          </a:bodyPr>
          <a:lstStyle/>
          <a:p>
            <a:pPr>
              <a:lnSpc>
                <a:spcPts val="605"/>
              </a:lnSpc>
            </a:pPr>
            <a:r>
              <a:rPr sz="600" b="1" dirty="0">
                <a:solidFill>
                  <a:srgbClr val="231F20"/>
                </a:solidFill>
                <a:latin typeface="Gill Sans MT"/>
                <a:cs typeface="Gill Sans MT"/>
              </a:rPr>
              <a:t>1. </a:t>
            </a:r>
            <a:r>
              <a:rPr sz="650" spc="-55" dirty="0">
                <a:solidFill>
                  <a:srgbClr val="231F20"/>
                </a:solidFill>
                <a:latin typeface="Gill Sans MT"/>
                <a:cs typeface="Gill Sans MT"/>
              </a:rPr>
              <a:t>What </a:t>
            </a:r>
            <a:r>
              <a:rPr sz="650" spc="5" dirty="0">
                <a:solidFill>
                  <a:srgbClr val="231F20"/>
                </a:solidFill>
                <a:latin typeface="Gill Sans MT"/>
                <a:cs typeface="Gill Sans MT"/>
              </a:rPr>
              <a:t>financial </a:t>
            </a:r>
            <a:r>
              <a:rPr sz="975" spc="-15" baseline="4273" dirty="0">
                <a:solidFill>
                  <a:srgbClr val="231F20"/>
                </a:solidFill>
                <a:latin typeface="Gill Sans MT"/>
                <a:cs typeface="Gill Sans MT"/>
              </a:rPr>
              <a:t>decision </a:t>
            </a:r>
            <a:r>
              <a:rPr sz="975" spc="-30" baseline="4273" dirty="0">
                <a:solidFill>
                  <a:srgbClr val="231F20"/>
                </a:solidFill>
                <a:latin typeface="Gill Sans MT"/>
                <a:cs typeface="Gill Sans MT"/>
              </a:rPr>
              <a:t>ar</a:t>
            </a:r>
            <a:r>
              <a:rPr sz="975" spc="-30" baseline="8547" dirty="0">
                <a:solidFill>
                  <a:srgbClr val="231F20"/>
                </a:solidFill>
                <a:latin typeface="Gill Sans MT"/>
                <a:cs typeface="Gill Sans MT"/>
              </a:rPr>
              <a:t>e </a:t>
            </a:r>
            <a:r>
              <a:rPr sz="975" spc="-44" baseline="8547" dirty="0">
                <a:solidFill>
                  <a:srgbClr val="231F20"/>
                </a:solidFill>
                <a:latin typeface="Gill Sans MT"/>
                <a:cs typeface="Gill Sans MT"/>
              </a:rPr>
              <a:t>you </a:t>
            </a:r>
            <a:r>
              <a:rPr sz="975" spc="-7" baseline="8547" dirty="0">
                <a:solidFill>
                  <a:srgbClr val="231F20"/>
                </a:solidFill>
                <a:latin typeface="Gill Sans MT"/>
                <a:cs typeface="Gill Sans MT"/>
              </a:rPr>
              <a:t>making </a:t>
            </a:r>
            <a:r>
              <a:rPr sz="975" spc="-75" baseline="8547" dirty="0">
                <a:solidFill>
                  <a:srgbClr val="231F20"/>
                </a:solidFill>
                <a:latin typeface="Gill Sans MT"/>
                <a:cs typeface="Gill Sans MT"/>
              </a:rPr>
              <a:t>or </a:t>
            </a:r>
            <a:r>
              <a:rPr sz="975" spc="-15" baseline="12820" dirty="0">
                <a:solidFill>
                  <a:srgbClr val="231F20"/>
                </a:solidFill>
                <a:latin typeface="Gill Sans MT"/>
                <a:cs typeface="Gill Sans MT"/>
              </a:rPr>
              <a:t>have</a:t>
            </a:r>
            <a:r>
              <a:rPr sz="975" spc="-97" baseline="12820" dirty="0">
                <a:solidFill>
                  <a:srgbClr val="231F20"/>
                </a:solidFill>
                <a:latin typeface="Gill Sans MT"/>
                <a:cs typeface="Gill Sans MT"/>
              </a:rPr>
              <a:t> </a:t>
            </a:r>
            <a:r>
              <a:rPr sz="975" baseline="12820" dirty="0">
                <a:solidFill>
                  <a:srgbClr val="231F20"/>
                </a:solidFill>
                <a:latin typeface="Gill Sans MT"/>
                <a:cs typeface="Gill Sans MT"/>
              </a:rPr>
              <a:t>made?</a:t>
            </a:r>
            <a:endParaRPr sz="975" baseline="12820">
              <a:latin typeface="Gill Sans MT"/>
              <a:cs typeface="Gill Sans MT"/>
            </a:endParaRPr>
          </a:p>
        </p:txBody>
      </p:sp>
      <p:sp>
        <p:nvSpPr>
          <p:cNvPr id="44" name="object 44"/>
          <p:cNvSpPr txBox="1"/>
          <p:nvPr/>
        </p:nvSpPr>
        <p:spPr>
          <a:xfrm rot="21480000">
            <a:off x="956937" y="2320845"/>
            <a:ext cx="693657" cy="85725"/>
          </a:xfrm>
          <a:prstGeom prst="rect">
            <a:avLst/>
          </a:prstGeom>
        </p:spPr>
        <p:txBody>
          <a:bodyPr vert="horz" wrap="square" lIns="0" tIns="0" rIns="0" bIns="0" rtlCol="0">
            <a:spAutoFit/>
          </a:bodyPr>
          <a:lstStyle/>
          <a:p>
            <a:pPr>
              <a:lnSpc>
                <a:spcPts val="675"/>
              </a:lnSpc>
            </a:pPr>
            <a:r>
              <a:rPr sz="650" spc="10" dirty="0">
                <a:solidFill>
                  <a:srgbClr val="231F20"/>
                </a:solidFill>
                <a:latin typeface="Gill Sans MT"/>
                <a:cs typeface="Gill Sans MT"/>
              </a:rPr>
              <a:t>a.</a:t>
            </a:r>
            <a:r>
              <a:rPr sz="650" spc="-55" dirty="0">
                <a:solidFill>
                  <a:srgbClr val="231F20"/>
                </a:solidFill>
                <a:latin typeface="Gill Sans MT"/>
                <a:cs typeface="Gill Sans MT"/>
              </a:rPr>
              <a:t> </a:t>
            </a:r>
            <a:r>
              <a:rPr sz="650" spc="-25" dirty="0">
                <a:solidFill>
                  <a:srgbClr val="231F20"/>
                </a:solidFill>
                <a:latin typeface="Gill Sans MT"/>
                <a:cs typeface="Gill Sans MT"/>
              </a:rPr>
              <a:t>Giving</a:t>
            </a:r>
            <a:r>
              <a:rPr sz="650" spc="-60" dirty="0">
                <a:solidFill>
                  <a:srgbClr val="231F20"/>
                </a:solidFill>
                <a:latin typeface="Gill Sans MT"/>
                <a:cs typeface="Gill Sans MT"/>
              </a:rPr>
              <a:t> </a:t>
            </a:r>
            <a:r>
              <a:rPr sz="975" spc="30" baseline="4273" dirty="0">
                <a:solidFill>
                  <a:srgbClr val="231F20"/>
                </a:solidFill>
                <a:latin typeface="Gill Sans MT"/>
                <a:cs typeface="Gill Sans MT"/>
              </a:rPr>
              <a:t>a</a:t>
            </a:r>
            <a:r>
              <a:rPr sz="975" spc="-75" baseline="4273" dirty="0">
                <a:solidFill>
                  <a:srgbClr val="231F20"/>
                </a:solidFill>
                <a:latin typeface="Gill Sans MT"/>
                <a:cs typeface="Gill Sans MT"/>
              </a:rPr>
              <a:t> </a:t>
            </a:r>
            <a:r>
              <a:rPr sz="975" baseline="4273" dirty="0">
                <a:solidFill>
                  <a:srgbClr val="231F20"/>
                </a:solidFill>
                <a:latin typeface="Gill Sans MT"/>
                <a:cs typeface="Gill Sans MT"/>
              </a:rPr>
              <a:t>gift</a:t>
            </a:r>
            <a:r>
              <a:rPr sz="975" spc="-89" baseline="4273" dirty="0">
                <a:solidFill>
                  <a:srgbClr val="231F20"/>
                </a:solidFill>
                <a:latin typeface="Gill Sans MT"/>
                <a:cs typeface="Gill Sans MT"/>
              </a:rPr>
              <a:t> </a:t>
            </a:r>
            <a:r>
              <a:rPr sz="975" spc="-82" baseline="4273" dirty="0">
                <a:solidFill>
                  <a:srgbClr val="231F20"/>
                </a:solidFill>
                <a:latin typeface="Gill Sans MT"/>
                <a:cs typeface="Gill Sans MT"/>
              </a:rPr>
              <a:t>or</a:t>
            </a:r>
            <a:r>
              <a:rPr sz="975" spc="-75" baseline="4273" dirty="0">
                <a:solidFill>
                  <a:srgbClr val="231F20"/>
                </a:solidFill>
                <a:latin typeface="Gill Sans MT"/>
                <a:cs typeface="Gill Sans MT"/>
              </a:rPr>
              <a:t> </a:t>
            </a:r>
            <a:r>
              <a:rPr sz="975" spc="-30" baseline="4273" dirty="0">
                <a:solidFill>
                  <a:srgbClr val="231F20"/>
                </a:solidFill>
                <a:latin typeface="Gill Sans MT"/>
                <a:cs typeface="Gill Sans MT"/>
              </a:rPr>
              <a:t>loan</a:t>
            </a:r>
            <a:endParaRPr sz="975" baseline="4273">
              <a:latin typeface="Gill Sans MT"/>
              <a:cs typeface="Gill Sans MT"/>
            </a:endParaRPr>
          </a:p>
        </p:txBody>
      </p:sp>
      <p:sp>
        <p:nvSpPr>
          <p:cNvPr id="45" name="object 45"/>
          <p:cNvSpPr txBox="1"/>
          <p:nvPr/>
        </p:nvSpPr>
        <p:spPr>
          <a:xfrm rot="21480000">
            <a:off x="1036230" y="2403386"/>
            <a:ext cx="1787676"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(pay</a:t>
            </a:r>
            <a:r>
              <a:rPr sz="650" spc="-50" dirty="0">
                <a:solidFill>
                  <a:srgbClr val="231F20"/>
                </a:solidFill>
                <a:latin typeface="Gill Sans MT"/>
                <a:cs typeface="Gill Sans MT"/>
              </a:rPr>
              <a:t> </a:t>
            </a:r>
            <a:r>
              <a:rPr sz="650" spc="-15" dirty="0">
                <a:solidFill>
                  <a:srgbClr val="231F20"/>
                </a:solidFill>
                <a:latin typeface="Gill Sans MT"/>
                <a:cs typeface="Gill Sans MT"/>
              </a:rPr>
              <a:t>bills/tuition</a:t>
            </a:r>
            <a:r>
              <a:rPr sz="650" spc="-45" dirty="0">
                <a:solidFill>
                  <a:srgbClr val="231F20"/>
                </a:solidFill>
                <a:latin typeface="Gill Sans MT"/>
                <a:cs typeface="Gill Sans MT"/>
              </a:rPr>
              <a:t> </a:t>
            </a:r>
            <a:r>
              <a:rPr sz="975" spc="-44" baseline="4273" dirty="0">
                <a:solidFill>
                  <a:srgbClr val="231F20"/>
                </a:solidFill>
                <a:latin typeface="Gill Sans MT"/>
                <a:cs typeface="Gill Sans MT"/>
              </a:rPr>
              <a:t>for</a:t>
            </a:r>
            <a:r>
              <a:rPr sz="975" spc="-67" baseline="4273" dirty="0">
                <a:solidFill>
                  <a:srgbClr val="231F20"/>
                </a:solidFill>
                <a:latin typeface="Gill Sans MT"/>
                <a:cs typeface="Gill Sans MT"/>
              </a:rPr>
              <a:t> </a:t>
            </a:r>
            <a:r>
              <a:rPr sz="975" spc="-22" baseline="4273" dirty="0">
                <a:solidFill>
                  <a:srgbClr val="231F20"/>
                </a:solidFill>
                <a:latin typeface="Gill Sans MT"/>
                <a:cs typeface="Gill Sans MT"/>
              </a:rPr>
              <a:t>grandchild,</a:t>
            </a:r>
            <a:r>
              <a:rPr sz="975" spc="-60" baseline="4273" dirty="0">
                <a:solidFill>
                  <a:srgbClr val="231F20"/>
                </a:solidFill>
                <a:latin typeface="Gill Sans MT"/>
                <a:cs typeface="Gill Sans MT"/>
              </a:rPr>
              <a:t> </a:t>
            </a:r>
            <a:r>
              <a:rPr sz="975" spc="-22" baseline="8547" dirty="0">
                <a:solidFill>
                  <a:srgbClr val="231F20"/>
                </a:solidFill>
                <a:latin typeface="Gill Sans MT"/>
                <a:cs typeface="Gill Sans MT"/>
              </a:rPr>
              <a:t>purchase</a:t>
            </a:r>
            <a:r>
              <a:rPr sz="975" spc="-60" baseline="8547" dirty="0">
                <a:solidFill>
                  <a:srgbClr val="231F20"/>
                </a:solidFill>
                <a:latin typeface="Gill Sans MT"/>
                <a:cs typeface="Gill Sans MT"/>
              </a:rPr>
              <a:t> </a:t>
            </a:r>
            <a:r>
              <a:rPr sz="975" spc="-37" baseline="8547" dirty="0">
                <a:solidFill>
                  <a:srgbClr val="231F20"/>
                </a:solidFill>
                <a:latin typeface="Gill Sans MT"/>
                <a:cs typeface="Gill Sans MT"/>
              </a:rPr>
              <a:t>home</a:t>
            </a:r>
            <a:r>
              <a:rPr sz="975" spc="-67" baseline="8547" dirty="0">
                <a:solidFill>
                  <a:srgbClr val="231F20"/>
                </a:solidFill>
                <a:latin typeface="Gill Sans MT"/>
                <a:cs typeface="Gill Sans MT"/>
              </a:rPr>
              <a:t> </a:t>
            </a:r>
            <a:r>
              <a:rPr sz="975" spc="-44" baseline="12820" dirty="0">
                <a:solidFill>
                  <a:srgbClr val="231F20"/>
                </a:solidFill>
                <a:latin typeface="Gill Sans MT"/>
                <a:cs typeface="Gill Sans MT"/>
              </a:rPr>
              <a:t>for</a:t>
            </a:r>
            <a:r>
              <a:rPr sz="975" spc="-75" baseline="12820" dirty="0">
                <a:solidFill>
                  <a:srgbClr val="231F20"/>
                </a:solidFill>
                <a:latin typeface="Gill Sans MT"/>
                <a:cs typeface="Gill Sans MT"/>
              </a:rPr>
              <a:t> </a:t>
            </a:r>
            <a:r>
              <a:rPr sz="975" spc="-22" baseline="12820" dirty="0">
                <a:solidFill>
                  <a:srgbClr val="231F20"/>
                </a:solidFill>
                <a:latin typeface="Gill Sans MT"/>
                <a:cs typeface="Gill Sans MT"/>
              </a:rPr>
              <a:t>child)</a:t>
            </a:r>
            <a:endParaRPr sz="975" baseline="12820">
              <a:latin typeface="Gill Sans MT"/>
              <a:cs typeface="Gill Sans MT"/>
            </a:endParaRPr>
          </a:p>
        </p:txBody>
      </p:sp>
      <p:sp>
        <p:nvSpPr>
          <p:cNvPr id="46" name="object 46"/>
          <p:cNvSpPr txBox="1"/>
          <p:nvPr/>
        </p:nvSpPr>
        <p:spPr>
          <a:xfrm rot="21480000">
            <a:off x="967444" y="2540343"/>
            <a:ext cx="805942"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b.</a:t>
            </a:r>
            <a:r>
              <a:rPr sz="650" spc="-135" dirty="0">
                <a:solidFill>
                  <a:srgbClr val="231F20"/>
                </a:solidFill>
                <a:latin typeface="Gill Sans MT"/>
                <a:cs typeface="Gill Sans MT"/>
              </a:rPr>
              <a:t> </a:t>
            </a:r>
            <a:r>
              <a:rPr sz="650" spc="-25" dirty="0">
                <a:solidFill>
                  <a:srgbClr val="231F20"/>
                </a:solidFill>
                <a:latin typeface="Gill Sans MT"/>
                <a:cs typeface="Gill Sans MT"/>
              </a:rPr>
              <a:t>Major </a:t>
            </a:r>
            <a:r>
              <a:rPr sz="650" spc="-15" dirty="0">
                <a:solidFill>
                  <a:srgbClr val="231F20"/>
                </a:solidFill>
                <a:latin typeface="Gill Sans MT"/>
                <a:cs typeface="Gill Sans MT"/>
              </a:rPr>
              <a:t>pur</a:t>
            </a:r>
            <a:r>
              <a:rPr sz="975" spc="-22" baseline="4273" dirty="0">
                <a:solidFill>
                  <a:srgbClr val="231F20"/>
                </a:solidFill>
                <a:latin typeface="Gill Sans MT"/>
                <a:cs typeface="Gill Sans MT"/>
              </a:rPr>
              <a:t>chase </a:t>
            </a:r>
            <a:r>
              <a:rPr sz="975" spc="-82" baseline="4273" dirty="0">
                <a:solidFill>
                  <a:srgbClr val="231F20"/>
                </a:solidFill>
                <a:latin typeface="Gill Sans MT"/>
                <a:cs typeface="Gill Sans MT"/>
              </a:rPr>
              <a:t>or </a:t>
            </a:r>
            <a:r>
              <a:rPr sz="975" baseline="4273" dirty="0">
                <a:solidFill>
                  <a:srgbClr val="231F20"/>
                </a:solidFill>
                <a:latin typeface="Gill Sans MT"/>
                <a:cs typeface="Gill Sans MT"/>
              </a:rPr>
              <a:t>sale</a:t>
            </a:r>
            <a:endParaRPr sz="975" baseline="4273">
              <a:latin typeface="Gill Sans MT"/>
              <a:cs typeface="Gill Sans MT"/>
            </a:endParaRPr>
          </a:p>
        </p:txBody>
      </p:sp>
      <p:sp>
        <p:nvSpPr>
          <p:cNvPr id="47" name="object 47"/>
          <p:cNvSpPr txBox="1"/>
          <p:nvPr/>
        </p:nvSpPr>
        <p:spPr>
          <a:xfrm rot="21480000">
            <a:off x="1046068" y="2642270"/>
            <a:ext cx="1055681" cy="85725"/>
          </a:xfrm>
          <a:prstGeom prst="rect">
            <a:avLst/>
          </a:prstGeom>
        </p:spPr>
        <p:txBody>
          <a:bodyPr vert="horz" wrap="square" lIns="0" tIns="0" rIns="0" bIns="0" rtlCol="0">
            <a:spAutoFit/>
          </a:bodyPr>
          <a:lstStyle/>
          <a:p>
            <a:pPr>
              <a:lnSpc>
                <a:spcPts val="675"/>
              </a:lnSpc>
            </a:pPr>
            <a:r>
              <a:rPr sz="650" spc="-25" dirty="0">
                <a:solidFill>
                  <a:srgbClr val="231F20"/>
                </a:solidFill>
                <a:latin typeface="Gill Sans MT"/>
                <a:cs typeface="Gill Sans MT"/>
              </a:rPr>
              <a:t>(home, </a:t>
            </a:r>
            <a:r>
              <a:rPr sz="650" spc="-30" dirty="0">
                <a:solidFill>
                  <a:srgbClr val="231F20"/>
                </a:solidFill>
                <a:latin typeface="Gill Sans MT"/>
                <a:cs typeface="Gill Sans MT"/>
              </a:rPr>
              <a:t>car</a:t>
            </a:r>
            <a:r>
              <a:rPr sz="975" spc="-44" baseline="4273" dirty="0">
                <a:solidFill>
                  <a:srgbClr val="231F20"/>
                </a:solidFill>
                <a:latin typeface="Gill Sans MT"/>
                <a:cs typeface="Gill Sans MT"/>
              </a:rPr>
              <a:t>, </a:t>
            </a:r>
            <a:r>
              <a:rPr sz="975" spc="-37" baseline="4273" dirty="0">
                <a:solidFill>
                  <a:srgbClr val="231F20"/>
                </a:solidFill>
                <a:latin typeface="Gill Sans MT"/>
                <a:cs typeface="Gill Sans MT"/>
              </a:rPr>
              <a:t>renovations,</a:t>
            </a:r>
            <a:r>
              <a:rPr sz="975" spc="-142" baseline="4273" dirty="0">
                <a:solidFill>
                  <a:srgbClr val="231F20"/>
                </a:solidFill>
                <a:latin typeface="Gill Sans MT"/>
                <a:cs typeface="Gill Sans MT"/>
              </a:rPr>
              <a:t> </a:t>
            </a:r>
            <a:r>
              <a:rPr sz="975" spc="-22" baseline="4273" dirty="0">
                <a:solidFill>
                  <a:srgbClr val="231F20"/>
                </a:solidFill>
                <a:latin typeface="Gill Sans MT"/>
                <a:cs typeface="Gill Sans MT"/>
              </a:rPr>
              <a:t>services)</a:t>
            </a:r>
            <a:endParaRPr sz="975" baseline="4273">
              <a:latin typeface="Gill Sans MT"/>
              <a:cs typeface="Gill Sans MT"/>
            </a:endParaRPr>
          </a:p>
        </p:txBody>
      </p:sp>
      <p:sp>
        <p:nvSpPr>
          <p:cNvPr id="48" name="object 48"/>
          <p:cNvSpPr txBox="1"/>
          <p:nvPr/>
        </p:nvSpPr>
        <p:spPr>
          <a:xfrm rot="21480000">
            <a:off x="977412" y="2764322"/>
            <a:ext cx="723283"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c. </a:t>
            </a:r>
            <a:r>
              <a:rPr sz="650" spc="-20" dirty="0">
                <a:solidFill>
                  <a:srgbClr val="231F20"/>
                </a:solidFill>
                <a:latin typeface="Gill Sans MT"/>
                <a:cs typeface="Gill Sans MT"/>
              </a:rPr>
              <a:t>Investment</a:t>
            </a:r>
            <a:r>
              <a:rPr sz="650" spc="-135" dirty="0">
                <a:solidFill>
                  <a:srgbClr val="231F20"/>
                </a:solidFill>
                <a:latin typeface="Gill Sans MT"/>
                <a:cs typeface="Gill Sans MT"/>
              </a:rPr>
              <a:t> </a:t>
            </a:r>
            <a:r>
              <a:rPr sz="975" spc="-15" baseline="4273" dirty="0">
                <a:solidFill>
                  <a:srgbClr val="231F20"/>
                </a:solidFill>
                <a:latin typeface="Gill Sans MT"/>
                <a:cs typeface="Gill Sans MT"/>
              </a:rPr>
              <a:t>planning</a:t>
            </a:r>
            <a:endParaRPr sz="975" baseline="4273">
              <a:latin typeface="Gill Sans MT"/>
              <a:cs typeface="Gill Sans MT"/>
            </a:endParaRPr>
          </a:p>
        </p:txBody>
      </p:sp>
      <p:sp>
        <p:nvSpPr>
          <p:cNvPr id="49" name="object 49"/>
          <p:cNvSpPr txBox="1"/>
          <p:nvPr/>
        </p:nvSpPr>
        <p:spPr>
          <a:xfrm rot="21480000">
            <a:off x="1056489" y="2857771"/>
            <a:ext cx="1341955" cy="85725"/>
          </a:xfrm>
          <a:prstGeom prst="rect">
            <a:avLst/>
          </a:prstGeom>
        </p:spPr>
        <p:txBody>
          <a:bodyPr vert="horz" wrap="square" lIns="0" tIns="0" rIns="0" bIns="0" rtlCol="0">
            <a:spAutoFit/>
          </a:bodyPr>
          <a:lstStyle/>
          <a:p>
            <a:pPr>
              <a:lnSpc>
                <a:spcPts val="675"/>
              </a:lnSpc>
            </a:pPr>
            <a:r>
              <a:rPr sz="650" spc="-35" dirty="0">
                <a:solidFill>
                  <a:srgbClr val="231F20"/>
                </a:solidFill>
                <a:latin typeface="Gill Sans MT"/>
                <a:cs typeface="Gill Sans MT"/>
              </a:rPr>
              <a:t>(retirement, </a:t>
            </a:r>
            <a:r>
              <a:rPr sz="975" spc="-22" baseline="4273" dirty="0">
                <a:solidFill>
                  <a:srgbClr val="231F20"/>
                </a:solidFill>
                <a:latin typeface="Gill Sans MT"/>
                <a:cs typeface="Gill Sans MT"/>
              </a:rPr>
              <a:t>insurance, </a:t>
            </a:r>
            <a:r>
              <a:rPr sz="975" spc="-44" baseline="4273" dirty="0">
                <a:solidFill>
                  <a:srgbClr val="231F20"/>
                </a:solidFill>
                <a:latin typeface="Gill Sans MT"/>
                <a:cs typeface="Gill Sans MT"/>
              </a:rPr>
              <a:t>portfolio</a:t>
            </a:r>
            <a:r>
              <a:rPr sz="975" spc="-150" baseline="4273" dirty="0">
                <a:solidFill>
                  <a:srgbClr val="231F20"/>
                </a:solidFill>
                <a:latin typeface="Gill Sans MT"/>
                <a:cs typeface="Gill Sans MT"/>
              </a:rPr>
              <a:t> </a:t>
            </a:r>
            <a:r>
              <a:rPr sz="975" spc="-7" baseline="8547" dirty="0">
                <a:solidFill>
                  <a:srgbClr val="231F20"/>
                </a:solidFill>
                <a:latin typeface="Gill Sans MT"/>
                <a:cs typeface="Gill Sans MT"/>
              </a:rPr>
              <a:t>balancing)</a:t>
            </a:r>
            <a:endParaRPr sz="975" baseline="8547">
              <a:latin typeface="Gill Sans MT"/>
              <a:cs typeface="Gill Sans MT"/>
            </a:endParaRPr>
          </a:p>
        </p:txBody>
      </p:sp>
      <p:sp>
        <p:nvSpPr>
          <p:cNvPr id="50" name="object 50"/>
          <p:cNvSpPr txBox="1"/>
          <p:nvPr/>
        </p:nvSpPr>
        <p:spPr>
          <a:xfrm rot="21480000">
            <a:off x="987008" y="2989853"/>
            <a:ext cx="574126" cy="85725"/>
          </a:xfrm>
          <a:prstGeom prst="rect">
            <a:avLst/>
          </a:prstGeom>
        </p:spPr>
        <p:txBody>
          <a:bodyPr vert="horz" wrap="square" lIns="0" tIns="0" rIns="0" bIns="0" rtlCol="0">
            <a:spAutoFit/>
          </a:bodyPr>
          <a:lstStyle/>
          <a:p>
            <a:pPr>
              <a:lnSpc>
                <a:spcPts val="675"/>
              </a:lnSpc>
            </a:pPr>
            <a:r>
              <a:rPr sz="650" dirty="0">
                <a:solidFill>
                  <a:srgbClr val="231F20"/>
                </a:solidFill>
                <a:latin typeface="Gill Sans MT"/>
                <a:cs typeface="Gill Sans MT"/>
              </a:rPr>
              <a:t>d. </a:t>
            </a:r>
            <a:r>
              <a:rPr sz="650" spc="-10" dirty="0">
                <a:solidFill>
                  <a:srgbClr val="231F20"/>
                </a:solidFill>
                <a:latin typeface="Gill Sans MT"/>
                <a:cs typeface="Gill Sans MT"/>
              </a:rPr>
              <a:t>Estate</a:t>
            </a:r>
            <a:r>
              <a:rPr sz="650" spc="-150" dirty="0">
                <a:solidFill>
                  <a:srgbClr val="231F20"/>
                </a:solidFill>
                <a:latin typeface="Gill Sans MT"/>
                <a:cs typeface="Gill Sans MT"/>
              </a:rPr>
              <a:t> </a:t>
            </a:r>
            <a:r>
              <a:rPr sz="975" spc="-15" baseline="4273" dirty="0">
                <a:solidFill>
                  <a:srgbClr val="231F20"/>
                </a:solidFill>
                <a:latin typeface="Gill Sans MT"/>
                <a:cs typeface="Gill Sans MT"/>
              </a:rPr>
              <a:t>planning</a:t>
            </a:r>
            <a:endParaRPr sz="975" baseline="4273">
              <a:latin typeface="Gill Sans MT"/>
              <a:cs typeface="Gill Sans MT"/>
            </a:endParaRPr>
          </a:p>
        </p:txBody>
      </p:sp>
      <p:sp>
        <p:nvSpPr>
          <p:cNvPr id="51" name="object 51"/>
          <p:cNvSpPr txBox="1"/>
          <p:nvPr/>
        </p:nvSpPr>
        <p:spPr>
          <a:xfrm rot="21480000">
            <a:off x="1066805" y="3067670"/>
            <a:ext cx="1873307" cy="85725"/>
          </a:xfrm>
          <a:prstGeom prst="rect">
            <a:avLst/>
          </a:prstGeom>
        </p:spPr>
        <p:txBody>
          <a:bodyPr vert="horz" wrap="square" lIns="0" tIns="0" rIns="0" bIns="0" rtlCol="0">
            <a:spAutoFit/>
          </a:bodyPr>
          <a:lstStyle/>
          <a:p>
            <a:pPr>
              <a:lnSpc>
                <a:spcPts val="675"/>
              </a:lnSpc>
            </a:pPr>
            <a:r>
              <a:rPr sz="650" spc="-45" dirty="0">
                <a:solidFill>
                  <a:srgbClr val="231F20"/>
                </a:solidFill>
                <a:latin typeface="Gill Sans MT"/>
                <a:cs typeface="Gill Sans MT"/>
              </a:rPr>
              <a:t>(Will, </a:t>
            </a:r>
            <a:r>
              <a:rPr sz="650" spc="-25" dirty="0">
                <a:solidFill>
                  <a:srgbClr val="231F20"/>
                </a:solidFill>
                <a:latin typeface="Gill Sans MT"/>
                <a:cs typeface="Gill Sans MT"/>
              </a:rPr>
              <a:t>beneficiar</a:t>
            </a:r>
            <a:r>
              <a:rPr sz="975" spc="-37" baseline="4273" dirty="0">
                <a:solidFill>
                  <a:srgbClr val="231F20"/>
                </a:solidFill>
                <a:latin typeface="Gill Sans MT"/>
                <a:cs typeface="Gill Sans MT"/>
              </a:rPr>
              <a:t>y, </a:t>
            </a:r>
            <a:r>
              <a:rPr sz="975" spc="-30" baseline="4273" dirty="0">
                <a:solidFill>
                  <a:srgbClr val="231F20"/>
                </a:solidFill>
                <a:latin typeface="Gill Sans MT"/>
                <a:cs typeface="Gill Sans MT"/>
              </a:rPr>
              <a:t>add/remov</a:t>
            </a:r>
            <a:r>
              <a:rPr sz="975" spc="-30" baseline="8547" dirty="0">
                <a:solidFill>
                  <a:srgbClr val="231F20"/>
                </a:solidFill>
                <a:latin typeface="Gill Sans MT"/>
                <a:cs typeface="Gill Sans MT"/>
              </a:rPr>
              <a:t>e </a:t>
            </a:r>
            <a:r>
              <a:rPr sz="975" spc="-37" baseline="8547" dirty="0">
                <a:solidFill>
                  <a:srgbClr val="231F20"/>
                </a:solidFill>
                <a:latin typeface="Gill Sans MT"/>
                <a:cs typeface="Gill Sans MT"/>
              </a:rPr>
              <a:t>someone </a:t>
            </a:r>
            <a:r>
              <a:rPr sz="975" spc="-44" baseline="8547" dirty="0">
                <a:solidFill>
                  <a:srgbClr val="231F20"/>
                </a:solidFill>
                <a:latin typeface="Gill Sans MT"/>
                <a:cs typeface="Gill Sans MT"/>
              </a:rPr>
              <a:t>from </a:t>
            </a:r>
            <a:r>
              <a:rPr sz="975" spc="-22" baseline="8547" dirty="0">
                <a:solidFill>
                  <a:srgbClr val="231F20"/>
                </a:solidFill>
                <a:latin typeface="Gill Sans MT"/>
                <a:cs typeface="Gill Sans MT"/>
              </a:rPr>
              <a:t>bank</a:t>
            </a:r>
            <a:r>
              <a:rPr sz="975" spc="-165" baseline="8547" dirty="0">
                <a:solidFill>
                  <a:srgbClr val="231F20"/>
                </a:solidFill>
                <a:latin typeface="Gill Sans MT"/>
                <a:cs typeface="Gill Sans MT"/>
              </a:rPr>
              <a:t> </a:t>
            </a:r>
            <a:r>
              <a:rPr sz="975" spc="-22" baseline="12820" dirty="0">
                <a:solidFill>
                  <a:srgbClr val="231F20"/>
                </a:solidFill>
                <a:latin typeface="Gill Sans MT"/>
                <a:cs typeface="Gill Sans MT"/>
              </a:rPr>
              <a:t>account)</a:t>
            </a:r>
            <a:endParaRPr sz="975" baseline="12820">
              <a:latin typeface="Gill Sans MT"/>
              <a:cs typeface="Gill Sans MT"/>
            </a:endParaRPr>
          </a:p>
        </p:txBody>
      </p:sp>
      <p:sp>
        <p:nvSpPr>
          <p:cNvPr id="52" name="object 52"/>
          <p:cNvSpPr txBox="1"/>
          <p:nvPr/>
        </p:nvSpPr>
        <p:spPr>
          <a:xfrm rot="21480000">
            <a:off x="998605" y="3196451"/>
            <a:ext cx="1246281" cy="85725"/>
          </a:xfrm>
          <a:prstGeom prst="rect">
            <a:avLst/>
          </a:prstGeom>
        </p:spPr>
        <p:txBody>
          <a:bodyPr vert="horz" wrap="square" lIns="0" tIns="0" rIns="0" bIns="0" rtlCol="0">
            <a:spAutoFit/>
          </a:bodyPr>
          <a:lstStyle/>
          <a:p>
            <a:pPr>
              <a:lnSpc>
                <a:spcPts val="675"/>
              </a:lnSpc>
            </a:pPr>
            <a:r>
              <a:rPr sz="650" dirty="0">
                <a:solidFill>
                  <a:srgbClr val="231F20"/>
                </a:solidFill>
                <a:latin typeface="Gill Sans MT"/>
                <a:cs typeface="Gill Sans MT"/>
              </a:rPr>
              <a:t>e.</a:t>
            </a:r>
            <a:r>
              <a:rPr sz="650" spc="-140" dirty="0">
                <a:solidFill>
                  <a:srgbClr val="231F20"/>
                </a:solidFill>
                <a:latin typeface="Gill Sans MT"/>
                <a:cs typeface="Gill Sans MT"/>
              </a:rPr>
              <a:t> </a:t>
            </a:r>
            <a:r>
              <a:rPr sz="650" spc="-55" dirty="0">
                <a:solidFill>
                  <a:srgbClr val="231F20"/>
                </a:solidFill>
                <a:latin typeface="Gill Sans MT"/>
                <a:cs typeface="Gill Sans MT"/>
              </a:rPr>
              <a:t>Turn </a:t>
            </a:r>
            <a:r>
              <a:rPr sz="650" spc="-45" dirty="0">
                <a:solidFill>
                  <a:srgbClr val="231F20"/>
                </a:solidFill>
                <a:latin typeface="Gill Sans MT"/>
                <a:cs typeface="Gill Sans MT"/>
              </a:rPr>
              <a:t>ov</a:t>
            </a:r>
            <a:r>
              <a:rPr sz="975" spc="-67" baseline="4273" dirty="0">
                <a:solidFill>
                  <a:srgbClr val="231F20"/>
                </a:solidFill>
                <a:latin typeface="Gill Sans MT"/>
                <a:cs typeface="Gill Sans MT"/>
              </a:rPr>
              <a:t>er </a:t>
            </a:r>
            <a:r>
              <a:rPr sz="975" spc="-22" baseline="4273" dirty="0">
                <a:solidFill>
                  <a:srgbClr val="231F20"/>
                </a:solidFill>
                <a:latin typeface="Gill Sans MT"/>
                <a:cs typeface="Gill Sans MT"/>
              </a:rPr>
              <a:t>bill </a:t>
            </a:r>
            <a:r>
              <a:rPr sz="975" spc="-15" baseline="4273" dirty="0">
                <a:solidFill>
                  <a:srgbClr val="231F20"/>
                </a:solidFill>
                <a:latin typeface="Gill Sans MT"/>
                <a:cs typeface="Gill Sans MT"/>
              </a:rPr>
              <a:t>paying </a:t>
            </a:r>
            <a:r>
              <a:rPr sz="975" spc="-75" baseline="4273" dirty="0">
                <a:solidFill>
                  <a:srgbClr val="231F20"/>
                </a:solidFill>
                <a:latin typeface="Gill Sans MT"/>
                <a:cs typeface="Gill Sans MT"/>
              </a:rPr>
              <a:t>to </a:t>
            </a:r>
            <a:r>
              <a:rPr sz="975" spc="-37" baseline="4273" dirty="0">
                <a:solidFill>
                  <a:srgbClr val="231F20"/>
                </a:solidFill>
                <a:latin typeface="Gill Sans MT"/>
                <a:cs typeface="Gill Sans MT"/>
              </a:rPr>
              <a:t>someone </a:t>
            </a:r>
            <a:r>
              <a:rPr sz="975" spc="-7" baseline="8547" dirty="0">
                <a:solidFill>
                  <a:srgbClr val="231F20"/>
                </a:solidFill>
                <a:latin typeface="Gill Sans MT"/>
                <a:cs typeface="Gill Sans MT"/>
              </a:rPr>
              <a:t>else</a:t>
            </a:r>
            <a:endParaRPr sz="975" baseline="8547">
              <a:latin typeface="Gill Sans MT"/>
              <a:cs typeface="Gill Sans MT"/>
            </a:endParaRPr>
          </a:p>
        </p:txBody>
      </p:sp>
      <p:sp>
        <p:nvSpPr>
          <p:cNvPr id="53" name="object 53"/>
          <p:cNvSpPr txBox="1"/>
          <p:nvPr/>
        </p:nvSpPr>
        <p:spPr>
          <a:xfrm rot="21480000">
            <a:off x="1003509" y="3312238"/>
            <a:ext cx="1039859" cy="85725"/>
          </a:xfrm>
          <a:prstGeom prst="rect">
            <a:avLst/>
          </a:prstGeom>
        </p:spPr>
        <p:txBody>
          <a:bodyPr vert="horz" wrap="square" lIns="0" tIns="0" rIns="0" bIns="0" rtlCol="0">
            <a:spAutoFit/>
          </a:bodyPr>
          <a:lstStyle/>
          <a:p>
            <a:pPr>
              <a:lnSpc>
                <a:spcPts val="675"/>
              </a:lnSpc>
            </a:pPr>
            <a:r>
              <a:rPr sz="650" spc="30" dirty="0">
                <a:solidFill>
                  <a:srgbClr val="231F20"/>
                </a:solidFill>
                <a:latin typeface="Gill Sans MT"/>
                <a:cs typeface="Gill Sans MT"/>
              </a:rPr>
              <a:t>f. </a:t>
            </a:r>
            <a:r>
              <a:rPr sz="650" dirty="0">
                <a:solidFill>
                  <a:srgbClr val="231F20"/>
                </a:solidFill>
                <a:latin typeface="Gill Sans MT"/>
                <a:cs typeface="Gill Sans MT"/>
              </a:rPr>
              <a:t>Scam, </a:t>
            </a:r>
            <a:r>
              <a:rPr sz="975" spc="-30" baseline="4273" dirty="0">
                <a:solidFill>
                  <a:srgbClr val="231F20"/>
                </a:solidFill>
                <a:latin typeface="Gill Sans MT"/>
                <a:cs typeface="Gill Sans MT"/>
              </a:rPr>
              <a:t>fraud, theft</a:t>
            </a:r>
            <a:r>
              <a:rPr sz="975" spc="-127" baseline="4273" dirty="0">
                <a:solidFill>
                  <a:srgbClr val="231F20"/>
                </a:solidFill>
                <a:latin typeface="Gill Sans MT"/>
                <a:cs typeface="Gill Sans MT"/>
              </a:rPr>
              <a:t> </a:t>
            </a:r>
            <a:r>
              <a:rPr sz="975" spc="-15" baseline="4273" dirty="0">
                <a:solidFill>
                  <a:srgbClr val="231F20"/>
                </a:solidFill>
                <a:latin typeface="Gill Sans MT"/>
                <a:cs typeface="Gill Sans MT"/>
              </a:rPr>
              <a:t>(suspected)</a:t>
            </a:r>
            <a:endParaRPr sz="975" baseline="4273">
              <a:latin typeface="Gill Sans MT"/>
              <a:cs typeface="Gill Sans MT"/>
            </a:endParaRPr>
          </a:p>
        </p:txBody>
      </p:sp>
      <p:sp>
        <p:nvSpPr>
          <p:cNvPr id="54" name="object 54"/>
          <p:cNvSpPr txBox="1"/>
          <p:nvPr/>
        </p:nvSpPr>
        <p:spPr>
          <a:xfrm rot="21480000">
            <a:off x="1007479" y="3433592"/>
            <a:ext cx="592340"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g.</a:t>
            </a:r>
            <a:r>
              <a:rPr sz="650" spc="-95" dirty="0">
                <a:solidFill>
                  <a:srgbClr val="231F20"/>
                </a:solidFill>
                <a:latin typeface="Gill Sans MT"/>
                <a:cs typeface="Gill Sans MT"/>
              </a:rPr>
              <a:t> </a:t>
            </a:r>
            <a:r>
              <a:rPr sz="650" spc="-60" dirty="0">
                <a:solidFill>
                  <a:srgbClr val="231F20"/>
                </a:solidFill>
                <a:latin typeface="Gill Sans MT"/>
                <a:cs typeface="Gill Sans MT"/>
              </a:rPr>
              <a:t>Other </a:t>
            </a:r>
            <a:r>
              <a:rPr sz="650" spc="-15" dirty="0">
                <a:solidFill>
                  <a:srgbClr val="231F20"/>
                </a:solidFill>
                <a:latin typeface="Gill Sans MT"/>
                <a:cs typeface="Gill Sans MT"/>
              </a:rPr>
              <a:t>(describe)</a:t>
            </a:r>
            <a:endParaRPr sz="650">
              <a:latin typeface="Gill Sans MT"/>
              <a:cs typeface="Gill Sans MT"/>
            </a:endParaRPr>
          </a:p>
        </p:txBody>
      </p:sp>
      <p:sp>
        <p:nvSpPr>
          <p:cNvPr id="55" name="object 55"/>
          <p:cNvSpPr txBox="1"/>
          <p:nvPr/>
        </p:nvSpPr>
        <p:spPr>
          <a:xfrm rot="21480000">
            <a:off x="1011502" y="3548303"/>
            <a:ext cx="434623"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h.</a:t>
            </a:r>
            <a:r>
              <a:rPr sz="650" spc="-95" dirty="0">
                <a:solidFill>
                  <a:srgbClr val="231F20"/>
                </a:solidFill>
                <a:latin typeface="Gill Sans MT"/>
                <a:cs typeface="Gill Sans MT"/>
              </a:rPr>
              <a:t> </a:t>
            </a:r>
            <a:r>
              <a:rPr sz="650" spc="-60" dirty="0">
                <a:solidFill>
                  <a:srgbClr val="231F20"/>
                </a:solidFill>
                <a:latin typeface="Gill Sans MT"/>
                <a:cs typeface="Gill Sans MT"/>
              </a:rPr>
              <a:t>Don’t </a:t>
            </a:r>
            <a:r>
              <a:rPr sz="650" spc="-40" dirty="0">
                <a:solidFill>
                  <a:srgbClr val="231F20"/>
                </a:solidFill>
                <a:latin typeface="Gill Sans MT"/>
                <a:cs typeface="Gill Sans MT"/>
              </a:rPr>
              <a:t>know</a:t>
            </a:r>
            <a:endParaRPr sz="650">
              <a:latin typeface="Gill Sans MT"/>
              <a:cs typeface="Gill Sans MT"/>
            </a:endParaRPr>
          </a:p>
        </p:txBody>
      </p:sp>
      <p:sp>
        <p:nvSpPr>
          <p:cNvPr id="56" name="object 56"/>
          <p:cNvSpPr txBox="1"/>
          <p:nvPr/>
        </p:nvSpPr>
        <p:spPr>
          <a:xfrm rot="21480000">
            <a:off x="2003231" y="3607596"/>
            <a:ext cx="344220"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Inaccu</a:t>
            </a:r>
            <a:r>
              <a:rPr sz="650" spc="-40" dirty="0">
                <a:solidFill>
                  <a:srgbClr val="231F20"/>
                </a:solidFill>
                <a:latin typeface="Gill Sans MT"/>
                <a:cs typeface="Gill Sans MT"/>
              </a:rPr>
              <a:t>r</a:t>
            </a:r>
            <a:r>
              <a:rPr sz="650" spc="-10" dirty="0">
                <a:solidFill>
                  <a:srgbClr val="231F20"/>
                </a:solidFill>
                <a:latin typeface="Gill Sans MT"/>
                <a:cs typeface="Gill Sans MT"/>
              </a:rPr>
              <a:t>ate</a:t>
            </a:r>
            <a:endParaRPr sz="650">
              <a:latin typeface="Gill Sans MT"/>
              <a:cs typeface="Gill Sans MT"/>
            </a:endParaRPr>
          </a:p>
        </p:txBody>
      </p:sp>
      <p:sp>
        <p:nvSpPr>
          <p:cNvPr id="57" name="object 57"/>
          <p:cNvSpPr txBox="1"/>
          <p:nvPr/>
        </p:nvSpPr>
        <p:spPr>
          <a:xfrm rot="21480000">
            <a:off x="804324" y="3794989"/>
            <a:ext cx="1769917" cy="85725"/>
          </a:xfrm>
          <a:prstGeom prst="rect">
            <a:avLst/>
          </a:prstGeom>
        </p:spPr>
        <p:txBody>
          <a:bodyPr vert="horz" wrap="square" lIns="0" tIns="0" rIns="0" bIns="0" rtlCol="0">
            <a:spAutoFit/>
          </a:bodyPr>
          <a:lstStyle/>
          <a:p>
            <a:pPr>
              <a:lnSpc>
                <a:spcPts val="675"/>
              </a:lnSpc>
            </a:pPr>
            <a:r>
              <a:rPr sz="650" b="1" spc="10" dirty="0">
                <a:solidFill>
                  <a:srgbClr val="231F20"/>
                </a:solidFill>
                <a:latin typeface="Gill Sans MT"/>
                <a:cs typeface="Gill Sans MT"/>
              </a:rPr>
              <a:t>2.</a:t>
            </a:r>
            <a:r>
              <a:rPr sz="650" b="1" spc="-35" dirty="0">
                <a:solidFill>
                  <a:srgbClr val="231F20"/>
                </a:solidFill>
                <a:latin typeface="Gill Sans MT"/>
                <a:cs typeface="Gill Sans MT"/>
              </a:rPr>
              <a:t> </a:t>
            </a:r>
            <a:r>
              <a:rPr sz="650" spc="-40" dirty="0">
                <a:solidFill>
                  <a:srgbClr val="231F20"/>
                </a:solidFill>
                <a:latin typeface="Gill Sans MT"/>
                <a:cs typeface="Gill Sans MT"/>
              </a:rPr>
              <a:t>Was</a:t>
            </a:r>
            <a:r>
              <a:rPr sz="650" spc="-50" dirty="0">
                <a:solidFill>
                  <a:srgbClr val="231F20"/>
                </a:solidFill>
                <a:latin typeface="Gill Sans MT"/>
                <a:cs typeface="Gill Sans MT"/>
              </a:rPr>
              <a:t> </a:t>
            </a:r>
            <a:r>
              <a:rPr sz="650" spc="-5" dirty="0">
                <a:solidFill>
                  <a:srgbClr val="231F20"/>
                </a:solidFill>
                <a:latin typeface="Gill Sans MT"/>
                <a:cs typeface="Gill Sans MT"/>
              </a:rPr>
              <a:t>this</a:t>
            </a:r>
            <a:r>
              <a:rPr sz="650" spc="-45" dirty="0">
                <a:solidFill>
                  <a:srgbClr val="231F20"/>
                </a:solidFill>
                <a:latin typeface="Gill Sans MT"/>
                <a:cs typeface="Gill Sans MT"/>
              </a:rPr>
              <a:t> </a:t>
            </a:r>
            <a:r>
              <a:rPr sz="975" spc="-52" baseline="4273" dirty="0">
                <a:solidFill>
                  <a:srgbClr val="231F20"/>
                </a:solidFill>
                <a:latin typeface="Gill Sans MT"/>
                <a:cs typeface="Gill Sans MT"/>
              </a:rPr>
              <a:t>your</a:t>
            </a:r>
            <a:r>
              <a:rPr sz="975" spc="-67" baseline="4273" dirty="0">
                <a:solidFill>
                  <a:srgbClr val="231F20"/>
                </a:solidFill>
                <a:latin typeface="Gill Sans MT"/>
                <a:cs typeface="Gill Sans MT"/>
              </a:rPr>
              <a:t> </a:t>
            </a:r>
            <a:r>
              <a:rPr sz="975" baseline="4273" dirty="0">
                <a:solidFill>
                  <a:srgbClr val="231F20"/>
                </a:solidFill>
                <a:latin typeface="Gill Sans MT"/>
                <a:cs typeface="Gill Sans MT"/>
              </a:rPr>
              <a:t>idea</a:t>
            </a:r>
            <a:r>
              <a:rPr sz="975" spc="-75" baseline="4273" dirty="0">
                <a:solidFill>
                  <a:srgbClr val="231F20"/>
                </a:solidFill>
                <a:latin typeface="Gill Sans MT"/>
                <a:cs typeface="Gill Sans MT"/>
              </a:rPr>
              <a:t> or</a:t>
            </a:r>
            <a:r>
              <a:rPr sz="975" spc="-67" baseline="4273" dirty="0">
                <a:solidFill>
                  <a:srgbClr val="231F20"/>
                </a:solidFill>
                <a:latin typeface="Gill Sans MT"/>
                <a:cs typeface="Gill Sans MT"/>
              </a:rPr>
              <a:t> </a:t>
            </a:r>
            <a:r>
              <a:rPr sz="975" spc="-22" baseline="4273" dirty="0">
                <a:solidFill>
                  <a:srgbClr val="231F20"/>
                </a:solidFill>
                <a:latin typeface="Gill Sans MT"/>
                <a:cs typeface="Gill Sans MT"/>
              </a:rPr>
              <a:t>did</a:t>
            </a:r>
            <a:r>
              <a:rPr sz="975" spc="-75" baseline="4273" dirty="0">
                <a:solidFill>
                  <a:srgbClr val="231F20"/>
                </a:solidFill>
                <a:latin typeface="Gill Sans MT"/>
                <a:cs typeface="Gill Sans MT"/>
              </a:rPr>
              <a:t> </a:t>
            </a:r>
            <a:r>
              <a:rPr sz="975" spc="-22" baseline="8547" dirty="0">
                <a:solidFill>
                  <a:srgbClr val="231F20"/>
                </a:solidFill>
                <a:latin typeface="Gill Sans MT"/>
                <a:cs typeface="Gill Sans MT"/>
              </a:rPr>
              <a:t>someone</a:t>
            </a:r>
            <a:r>
              <a:rPr sz="975" spc="-67" baseline="8547" dirty="0">
                <a:solidFill>
                  <a:srgbClr val="231F20"/>
                </a:solidFill>
                <a:latin typeface="Gill Sans MT"/>
                <a:cs typeface="Gill Sans MT"/>
              </a:rPr>
              <a:t> </a:t>
            </a:r>
            <a:r>
              <a:rPr sz="975" baseline="8547" dirty="0">
                <a:solidFill>
                  <a:srgbClr val="231F20"/>
                </a:solidFill>
                <a:latin typeface="Gill Sans MT"/>
                <a:cs typeface="Gill Sans MT"/>
              </a:rPr>
              <a:t>else</a:t>
            </a:r>
            <a:r>
              <a:rPr sz="975" spc="-75" baseline="8547" dirty="0">
                <a:solidFill>
                  <a:srgbClr val="231F20"/>
                </a:solidFill>
                <a:latin typeface="Gill Sans MT"/>
                <a:cs typeface="Gill Sans MT"/>
              </a:rPr>
              <a:t> </a:t>
            </a:r>
            <a:r>
              <a:rPr sz="975" spc="22" baseline="8547" dirty="0">
                <a:solidFill>
                  <a:srgbClr val="231F20"/>
                </a:solidFill>
                <a:latin typeface="Gill Sans MT"/>
                <a:cs typeface="Gill Sans MT"/>
              </a:rPr>
              <a:t>suggest</a:t>
            </a:r>
            <a:r>
              <a:rPr sz="975" spc="-67" baseline="8547" dirty="0">
                <a:solidFill>
                  <a:srgbClr val="231F20"/>
                </a:solidFill>
                <a:latin typeface="Gill Sans MT"/>
                <a:cs typeface="Gill Sans MT"/>
              </a:rPr>
              <a:t> </a:t>
            </a:r>
            <a:r>
              <a:rPr sz="975" spc="-22" baseline="12820" dirty="0">
                <a:solidFill>
                  <a:srgbClr val="231F20"/>
                </a:solidFill>
                <a:latin typeface="Gill Sans MT"/>
                <a:cs typeface="Gill Sans MT"/>
              </a:rPr>
              <a:t>it</a:t>
            </a:r>
            <a:r>
              <a:rPr sz="975" spc="-75" baseline="12820" dirty="0">
                <a:solidFill>
                  <a:srgbClr val="231F20"/>
                </a:solidFill>
                <a:latin typeface="Gill Sans MT"/>
                <a:cs typeface="Gill Sans MT"/>
              </a:rPr>
              <a:t> or</a:t>
            </a:r>
            <a:endParaRPr sz="975" baseline="12820">
              <a:latin typeface="Gill Sans MT"/>
              <a:cs typeface="Gill Sans MT"/>
            </a:endParaRPr>
          </a:p>
        </p:txBody>
      </p:sp>
      <p:sp>
        <p:nvSpPr>
          <p:cNvPr id="58" name="object 58"/>
          <p:cNvSpPr txBox="1"/>
          <p:nvPr/>
        </p:nvSpPr>
        <p:spPr>
          <a:xfrm rot="21480000">
            <a:off x="899485" y="3930034"/>
            <a:ext cx="543379"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accompany</a:t>
            </a:r>
            <a:r>
              <a:rPr sz="650" spc="-110" dirty="0">
                <a:solidFill>
                  <a:srgbClr val="231F20"/>
                </a:solidFill>
                <a:latin typeface="Gill Sans MT"/>
                <a:cs typeface="Gill Sans MT"/>
              </a:rPr>
              <a:t> </a:t>
            </a:r>
            <a:r>
              <a:rPr sz="975" spc="-7" baseline="4273" dirty="0">
                <a:solidFill>
                  <a:srgbClr val="231F20"/>
                </a:solidFill>
                <a:latin typeface="Gill Sans MT"/>
                <a:cs typeface="Gill Sans MT"/>
              </a:rPr>
              <a:t>you?</a:t>
            </a:r>
            <a:endParaRPr sz="975" baseline="4273">
              <a:latin typeface="Gill Sans MT"/>
              <a:cs typeface="Gill Sans MT"/>
            </a:endParaRPr>
          </a:p>
        </p:txBody>
      </p:sp>
      <p:sp>
        <p:nvSpPr>
          <p:cNvPr id="59" name="object 59"/>
          <p:cNvSpPr txBox="1"/>
          <p:nvPr/>
        </p:nvSpPr>
        <p:spPr>
          <a:xfrm rot="21480000">
            <a:off x="1030914" y="4038618"/>
            <a:ext cx="397962" cy="85725"/>
          </a:xfrm>
          <a:prstGeom prst="rect">
            <a:avLst/>
          </a:prstGeom>
        </p:spPr>
        <p:txBody>
          <a:bodyPr vert="horz" wrap="square" lIns="0" tIns="0" rIns="0" bIns="0" rtlCol="0">
            <a:spAutoFit/>
          </a:bodyPr>
          <a:lstStyle/>
          <a:p>
            <a:pPr>
              <a:lnSpc>
                <a:spcPts val="675"/>
              </a:lnSpc>
            </a:pPr>
            <a:r>
              <a:rPr sz="650" spc="25" dirty="0">
                <a:solidFill>
                  <a:srgbClr val="231F20"/>
                </a:solidFill>
                <a:latin typeface="Gill Sans MT"/>
                <a:cs typeface="Gill Sans MT"/>
              </a:rPr>
              <a:t>a. </a:t>
            </a:r>
            <a:r>
              <a:rPr sz="650" spc="-50" dirty="0">
                <a:solidFill>
                  <a:srgbClr val="231F20"/>
                </a:solidFill>
                <a:latin typeface="Gill Sans MT"/>
                <a:cs typeface="Gill Sans MT"/>
              </a:rPr>
              <a:t>Your</a:t>
            </a:r>
            <a:r>
              <a:rPr sz="650" spc="-90" dirty="0">
                <a:solidFill>
                  <a:srgbClr val="231F20"/>
                </a:solidFill>
                <a:latin typeface="Gill Sans MT"/>
                <a:cs typeface="Gill Sans MT"/>
              </a:rPr>
              <a:t> </a:t>
            </a:r>
            <a:r>
              <a:rPr sz="650" spc="-15" dirty="0">
                <a:solidFill>
                  <a:srgbClr val="231F20"/>
                </a:solidFill>
                <a:latin typeface="Gill Sans MT"/>
                <a:cs typeface="Gill Sans MT"/>
              </a:rPr>
              <a:t>idea</a:t>
            </a:r>
            <a:endParaRPr sz="650">
              <a:latin typeface="Gill Sans MT"/>
              <a:cs typeface="Gill Sans MT"/>
            </a:endParaRPr>
          </a:p>
        </p:txBody>
      </p:sp>
      <p:sp>
        <p:nvSpPr>
          <p:cNvPr id="60" name="object 60"/>
          <p:cNvSpPr txBox="1"/>
          <p:nvPr/>
        </p:nvSpPr>
        <p:spPr>
          <a:xfrm rot="21480000">
            <a:off x="1037766" y="4123791"/>
            <a:ext cx="1521971"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b. </a:t>
            </a:r>
            <a:r>
              <a:rPr sz="650" spc="-30" dirty="0">
                <a:solidFill>
                  <a:srgbClr val="231F20"/>
                </a:solidFill>
                <a:latin typeface="Gill Sans MT"/>
                <a:cs typeface="Gill Sans MT"/>
              </a:rPr>
              <a:t>Someone </a:t>
            </a:r>
            <a:r>
              <a:rPr sz="975" spc="-22" baseline="4273" dirty="0">
                <a:solidFill>
                  <a:srgbClr val="231F20"/>
                </a:solidFill>
                <a:latin typeface="Gill Sans MT"/>
                <a:cs typeface="Gill Sans MT"/>
              </a:rPr>
              <a:t>suggested/accompanie</a:t>
            </a:r>
            <a:r>
              <a:rPr sz="975" spc="-22" baseline="8547" dirty="0">
                <a:solidFill>
                  <a:srgbClr val="231F20"/>
                </a:solidFill>
                <a:latin typeface="Gill Sans MT"/>
                <a:cs typeface="Gill Sans MT"/>
              </a:rPr>
              <a:t>d </a:t>
            </a:r>
            <a:r>
              <a:rPr sz="975" spc="-52" baseline="8547" dirty="0">
                <a:solidFill>
                  <a:srgbClr val="231F20"/>
                </a:solidFill>
                <a:latin typeface="Gill Sans MT"/>
                <a:cs typeface="Gill Sans MT"/>
              </a:rPr>
              <a:t>you</a:t>
            </a:r>
            <a:r>
              <a:rPr sz="975" spc="-172" baseline="8547" dirty="0">
                <a:solidFill>
                  <a:srgbClr val="231F20"/>
                </a:solidFill>
                <a:latin typeface="Gill Sans MT"/>
                <a:cs typeface="Gill Sans MT"/>
              </a:rPr>
              <a:t> </a:t>
            </a:r>
            <a:r>
              <a:rPr sz="975" spc="-44" baseline="8547" dirty="0">
                <a:solidFill>
                  <a:srgbClr val="231F20"/>
                </a:solidFill>
                <a:latin typeface="Gill Sans MT"/>
                <a:cs typeface="Gill Sans MT"/>
              </a:rPr>
              <a:t>(who?)</a:t>
            </a:r>
            <a:endParaRPr sz="975" baseline="8547">
              <a:latin typeface="Gill Sans MT"/>
              <a:cs typeface="Gill Sans MT"/>
            </a:endParaRPr>
          </a:p>
        </p:txBody>
      </p:sp>
      <p:sp>
        <p:nvSpPr>
          <p:cNvPr id="61" name="object 61"/>
          <p:cNvSpPr txBox="1"/>
          <p:nvPr/>
        </p:nvSpPr>
        <p:spPr>
          <a:xfrm rot="21480000">
            <a:off x="1042863" y="4259810"/>
            <a:ext cx="433378"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c.</a:t>
            </a:r>
            <a:r>
              <a:rPr sz="650" spc="-135" dirty="0">
                <a:solidFill>
                  <a:srgbClr val="231F20"/>
                </a:solidFill>
                <a:latin typeface="Gill Sans MT"/>
                <a:cs typeface="Gill Sans MT"/>
              </a:rPr>
              <a:t> </a:t>
            </a:r>
            <a:r>
              <a:rPr sz="650" spc="-50" dirty="0">
                <a:solidFill>
                  <a:srgbClr val="231F20"/>
                </a:solidFill>
                <a:latin typeface="Gill Sans MT"/>
                <a:cs typeface="Gill Sans MT"/>
              </a:rPr>
              <a:t>Don’t </a:t>
            </a:r>
            <a:r>
              <a:rPr sz="650" spc="-40" dirty="0">
                <a:solidFill>
                  <a:srgbClr val="231F20"/>
                </a:solidFill>
                <a:latin typeface="Gill Sans MT"/>
                <a:cs typeface="Gill Sans MT"/>
              </a:rPr>
              <a:t>know</a:t>
            </a:r>
            <a:endParaRPr sz="650">
              <a:latin typeface="Gill Sans MT"/>
              <a:cs typeface="Gill Sans MT"/>
            </a:endParaRPr>
          </a:p>
        </p:txBody>
      </p:sp>
      <p:sp>
        <p:nvSpPr>
          <p:cNvPr id="62" name="object 62"/>
          <p:cNvSpPr txBox="1"/>
          <p:nvPr/>
        </p:nvSpPr>
        <p:spPr>
          <a:xfrm rot="21480000">
            <a:off x="2026892" y="4325513"/>
            <a:ext cx="344220" cy="85725"/>
          </a:xfrm>
          <a:prstGeom prst="rect">
            <a:avLst/>
          </a:prstGeom>
        </p:spPr>
        <p:txBody>
          <a:bodyPr vert="horz" wrap="square" lIns="0" tIns="0" rIns="0" bIns="0" rtlCol="0">
            <a:spAutoFit/>
          </a:bodyPr>
          <a:lstStyle/>
          <a:p>
            <a:pPr>
              <a:lnSpc>
                <a:spcPts val="675"/>
              </a:lnSpc>
            </a:pPr>
            <a:r>
              <a:rPr sz="650" spc="-25" dirty="0">
                <a:solidFill>
                  <a:srgbClr val="231F20"/>
                </a:solidFill>
                <a:latin typeface="Gill Sans MT"/>
                <a:cs typeface="Gill Sans MT"/>
              </a:rPr>
              <a:t>I</a:t>
            </a:r>
            <a:r>
              <a:rPr sz="650" spc="-20" dirty="0">
                <a:solidFill>
                  <a:srgbClr val="231F20"/>
                </a:solidFill>
                <a:latin typeface="Gill Sans MT"/>
                <a:cs typeface="Gill Sans MT"/>
              </a:rPr>
              <a:t>naccu</a:t>
            </a:r>
            <a:r>
              <a:rPr sz="650" spc="-35" dirty="0">
                <a:solidFill>
                  <a:srgbClr val="231F20"/>
                </a:solidFill>
                <a:latin typeface="Gill Sans MT"/>
                <a:cs typeface="Gill Sans MT"/>
              </a:rPr>
              <a:t>r</a:t>
            </a:r>
            <a:r>
              <a:rPr sz="650" spc="-10" dirty="0">
                <a:solidFill>
                  <a:srgbClr val="231F20"/>
                </a:solidFill>
                <a:latin typeface="Gill Sans MT"/>
                <a:cs typeface="Gill Sans MT"/>
              </a:rPr>
              <a:t>ate</a:t>
            </a:r>
            <a:endParaRPr sz="650">
              <a:latin typeface="Gill Sans MT"/>
              <a:cs typeface="Gill Sans MT"/>
            </a:endParaRPr>
          </a:p>
        </p:txBody>
      </p:sp>
      <p:sp>
        <p:nvSpPr>
          <p:cNvPr id="63" name="object 63"/>
          <p:cNvSpPr txBox="1"/>
          <p:nvPr/>
        </p:nvSpPr>
        <p:spPr>
          <a:xfrm rot="21480000">
            <a:off x="839818" y="4514769"/>
            <a:ext cx="1558110" cy="85725"/>
          </a:xfrm>
          <a:prstGeom prst="rect">
            <a:avLst/>
          </a:prstGeom>
        </p:spPr>
        <p:txBody>
          <a:bodyPr vert="horz" wrap="square" lIns="0" tIns="0" rIns="0" bIns="0" rtlCol="0">
            <a:spAutoFit/>
          </a:bodyPr>
          <a:lstStyle/>
          <a:p>
            <a:pPr>
              <a:lnSpc>
                <a:spcPts val="675"/>
              </a:lnSpc>
            </a:pPr>
            <a:r>
              <a:rPr sz="650" b="1" spc="10" dirty="0">
                <a:solidFill>
                  <a:srgbClr val="231F20"/>
                </a:solidFill>
                <a:latin typeface="Gill Sans MT"/>
                <a:cs typeface="Gill Sans MT"/>
              </a:rPr>
              <a:t>3.</a:t>
            </a:r>
            <a:r>
              <a:rPr sz="650" b="1" spc="-50" dirty="0">
                <a:solidFill>
                  <a:srgbClr val="231F20"/>
                </a:solidFill>
                <a:latin typeface="Gill Sans MT"/>
                <a:cs typeface="Gill Sans MT"/>
              </a:rPr>
              <a:t> </a:t>
            </a:r>
            <a:r>
              <a:rPr sz="650" spc="-55" dirty="0">
                <a:solidFill>
                  <a:srgbClr val="231F20"/>
                </a:solidFill>
                <a:latin typeface="Gill Sans MT"/>
                <a:cs typeface="Gill Sans MT"/>
              </a:rPr>
              <a:t>What</a:t>
            </a:r>
            <a:r>
              <a:rPr sz="650" spc="-45" dirty="0">
                <a:solidFill>
                  <a:srgbClr val="231F20"/>
                </a:solidFill>
                <a:latin typeface="Gill Sans MT"/>
                <a:cs typeface="Gill Sans MT"/>
              </a:rPr>
              <a:t> </a:t>
            </a:r>
            <a:r>
              <a:rPr sz="650" spc="20" dirty="0">
                <a:solidFill>
                  <a:srgbClr val="231F20"/>
                </a:solidFill>
                <a:latin typeface="Gill Sans MT"/>
                <a:cs typeface="Gill Sans MT"/>
              </a:rPr>
              <a:t>is</a:t>
            </a:r>
            <a:r>
              <a:rPr sz="650" spc="-45" dirty="0">
                <a:solidFill>
                  <a:srgbClr val="231F20"/>
                </a:solidFill>
                <a:latin typeface="Gill Sans MT"/>
                <a:cs typeface="Gill Sans MT"/>
              </a:rPr>
              <a:t> </a:t>
            </a:r>
            <a:r>
              <a:rPr sz="975" spc="-37" baseline="4273" dirty="0">
                <a:solidFill>
                  <a:srgbClr val="231F20"/>
                </a:solidFill>
                <a:latin typeface="Gill Sans MT"/>
                <a:cs typeface="Gill Sans MT"/>
              </a:rPr>
              <a:t>the</a:t>
            </a:r>
            <a:r>
              <a:rPr sz="975" spc="-67" baseline="4273" dirty="0">
                <a:solidFill>
                  <a:srgbClr val="231F20"/>
                </a:solidFill>
                <a:latin typeface="Gill Sans MT"/>
                <a:cs typeface="Gill Sans MT"/>
              </a:rPr>
              <a:t> </a:t>
            </a:r>
            <a:r>
              <a:rPr sz="975" spc="-37" baseline="4273" dirty="0">
                <a:solidFill>
                  <a:srgbClr val="231F20"/>
                </a:solidFill>
                <a:latin typeface="Gill Sans MT"/>
                <a:cs typeface="Gill Sans MT"/>
              </a:rPr>
              <a:t>primary</a:t>
            </a:r>
            <a:r>
              <a:rPr sz="975" spc="-67" baseline="4273" dirty="0">
                <a:solidFill>
                  <a:srgbClr val="231F20"/>
                </a:solidFill>
                <a:latin typeface="Gill Sans MT"/>
                <a:cs typeface="Gill Sans MT"/>
              </a:rPr>
              <a:t> </a:t>
            </a:r>
            <a:r>
              <a:rPr sz="975" spc="-30" baseline="4273" dirty="0">
                <a:solidFill>
                  <a:srgbClr val="231F20"/>
                </a:solidFill>
                <a:latin typeface="Gill Sans MT"/>
                <a:cs typeface="Gill Sans MT"/>
              </a:rPr>
              <a:t>purpose</a:t>
            </a:r>
            <a:r>
              <a:rPr sz="975" spc="-67" baseline="4273" dirty="0">
                <a:solidFill>
                  <a:srgbClr val="231F20"/>
                </a:solidFill>
                <a:latin typeface="Gill Sans MT"/>
                <a:cs typeface="Gill Sans MT"/>
              </a:rPr>
              <a:t> </a:t>
            </a:r>
            <a:r>
              <a:rPr sz="975" baseline="8547" dirty="0">
                <a:solidFill>
                  <a:srgbClr val="231F20"/>
                </a:solidFill>
                <a:latin typeface="Gill Sans MT"/>
                <a:cs typeface="Gill Sans MT"/>
              </a:rPr>
              <a:t>of</a:t>
            </a:r>
            <a:r>
              <a:rPr sz="975" spc="-67" baseline="8547" dirty="0">
                <a:solidFill>
                  <a:srgbClr val="231F20"/>
                </a:solidFill>
                <a:latin typeface="Gill Sans MT"/>
                <a:cs typeface="Gill Sans MT"/>
              </a:rPr>
              <a:t> </a:t>
            </a:r>
            <a:r>
              <a:rPr sz="975" spc="-52" baseline="8547" dirty="0">
                <a:solidFill>
                  <a:srgbClr val="231F20"/>
                </a:solidFill>
                <a:latin typeface="Gill Sans MT"/>
                <a:cs typeface="Gill Sans MT"/>
              </a:rPr>
              <a:t>your</a:t>
            </a:r>
            <a:r>
              <a:rPr sz="975" spc="-67" baseline="8547" dirty="0">
                <a:solidFill>
                  <a:srgbClr val="231F20"/>
                </a:solidFill>
                <a:latin typeface="Gill Sans MT"/>
                <a:cs typeface="Gill Sans MT"/>
              </a:rPr>
              <a:t> </a:t>
            </a:r>
            <a:r>
              <a:rPr sz="975" spc="-7" baseline="8547" dirty="0">
                <a:solidFill>
                  <a:srgbClr val="231F20"/>
                </a:solidFill>
                <a:latin typeface="Gill Sans MT"/>
                <a:cs typeface="Gill Sans MT"/>
              </a:rPr>
              <a:t>decision?</a:t>
            </a:r>
            <a:endParaRPr sz="975" baseline="8547">
              <a:latin typeface="Gill Sans MT"/>
              <a:cs typeface="Gill Sans MT"/>
            </a:endParaRPr>
          </a:p>
        </p:txBody>
      </p:sp>
      <p:sp>
        <p:nvSpPr>
          <p:cNvPr id="64" name="object 64"/>
          <p:cNvSpPr txBox="1"/>
          <p:nvPr/>
        </p:nvSpPr>
        <p:spPr>
          <a:xfrm rot="21480000">
            <a:off x="1062244" y="4620106"/>
            <a:ext cx="1371741" cy="85725"/>
          </a:xfrm>
          <a:prstGeom prst="rect">
            <a:avLst/>
          </a:prstGeom>
        </p:spPr>
        <p:txBody>
          <a:bodyPr vert="horz" wrap="square" lIns="0" tIns="0" rIns="0" bIns="0" rtlCol="0">
            <a:spAutoFit/>
          </a:bodyPr>
          <a:lstStyle/>
          <a:p>
            <a:pPr>
              <a:lnSpc>
                <a:spcPts val="675"/>
              </a:lnSpc>
            </a:pPr>
            <a:r>
              <a:rPr sz="650" spc="25" dirty="0">
                <a:solidFill>
                  <a:srgbClr val="231F20"/>
                </a:solidFill>
                <a:latin typeface="Gill Sans MT"/>
                <a:cs typeface="Gill Sans MT"/>
              </a:rPr>
              <a:t>a.</a:t>
            </a:r>
            <a:r>
              <a:rPr sz="650" spc="-50" dirty="0">
                <a:solidFill>
                  <a:srgbClr val="231F20"/>
                </a:solidFill>
                <a:latin typeface="Gill Sans MT"/>
                <a:cs typeface="Gill Sans MT"/>
              </a:rPr>
              <a:t> </a:t>
            </a:r>
            <a:r>
              <a:rPr sz="650" spc="-15" dirty="0">
                <a:solidFill>
                  <a:srgbClr val="231F20"/>
                </a:solidFill>
                <a:latin typeface="Gill Sans MT"/>
                <a:cs typeface="Gill Sans MT"/>
              </a:rPr>
              <a:t>Benefit</a:t>
            </a:r>
            <a:r>
              <a:rPr sz="650" spc="-45" dirty="0">
                <a:solidFill>
                  <a:srgbClr val="231F20"/>
                </a:solidFill>
                <a:latin typeface="Gill Sans MT"/>
                <a:cs typeface="Gill Sans MT"/>
              </a:rPr>
              <a:t> </a:t>
            </a:r>
            <a:r>
              <a:rPr sz="975" spc="-44" baseline="4273" dirty="0">
                <a:solidFill>
                  <a:srgbClr val="231F20"/>
                </a:solidFill>
                <a:latin typeface="Gill Sans MT"/>
                <a:cs typeface="Gill Sans MT"/>
              </a:rPr>
              <a:t>you</a:t>
            </a:r>
            <a:r>
              <a:rPr sz="975" spc="-75" baseline="4273" dirty="0">
                <a:solidFill>
                  <a:srgbClr val="231F20"/>
                </a:solidFill>
                <a:latin typeface="Gill Sans MT"/>
                <a:cs typeface="Gill Sans MT"/>
              </a:rPr>
              <a:t> </a:t>
            </a:r>
            <a:r>
              <a:rPr sz="975" spc="-37" baseline="4273" dirty="0">
                <a:solidFill>
                  <a:srgbClr val="231F20"/>
                </a:solidFill>
                <a:latin typeface="Gill Sans MT"/>
                <a:cs typeface="Gill Sans MT"/>
              </a:rPr>
              <a:t>(meet</a:t>
            </a:r>
            <a:r>
              <a:rPr sz="975" spc="-75" baseline="4273" dirty="0">
                <a:solidFill>
                  <a:srgbClr val="231F20"/>
                </a:solidFill>
                <a:latin typeface="Gill Sans MT"/>
                <a:cs typeface="Gill Sans MT"/>
              </a:rPr>
              <a:t> </a:t>
            </a:r>
            <a:r>
              <a:rPr sz="975" spc="30" baseline="4273" dirty="0">
                <a:solidFill>
                  <a:srgbClr val="231F20"/>
                </a:solidFill>
                <a:latin typeface="Gill Sans MT"/>
                <a:cs typeface="Gill Sans MT"/>
              </a:rPr>
              <a:t>a</a:t>
            </a:r>
            <a:r>
              <a:rPr sz="975" spc="-67" baseline="4273" dirty="0">
                <a:solidFill>
                  <a:srgbClr val="231F20"/>
                </a:solidFill>
                <a:latin typeface="Gill Sans MT"/>
                <a:cs typeface="Gill Sans MT"/>
              </a:rPr>
              <a:t> </a:t>
            </a:r>
            <a:r>
              <a:rPr sz="975" spc="-37" baseline="4273" dirty="0">
                <a:solidFill>
                  <a:srgbClr val="231F20"/>
                </a:solidFill>
                <a:latin typeface="Gill Sans MT"/>
                <a:cs typeface="Gill Sans MT"/>
              </a:rPr>
              <a:t>need,</a:t>
            </a:r>
            <a:r>
              <a:rPr sz="975" spc="-75" baseline="4273" dirty="0">
                <a:solidFill>
                  <a:srgbClr val="231F20"/>
                </a:solidFill>
                <a:latin typeface="Gill Sans MT"/>
                <a:cs typeface="Gill Sans MT"/>
              </a:rPr>
              <a:t> </a:t>
            </a:r>
            <a:r>
              <a:rPr sz="975" spc="-15" baseline="8547" dirty="0">
                <a:solidFill>
                  <a:srgbClr val="231F20"/>
                </a:solidFill>
                <a:latin typeface="Gill Sans MT"/>
                <a:cs typeface="Gill Sans MT"/>
              </a:rPr>
              <a:t>peace</a:t>
            </a:r>
            <a:r>
              <a:rPr sz="975" spc="-75" baseline="8547" dirty="0">
                <a:solidFill>
                  <a:srgbClr val="231F20"/>
                </a:solidFill>
                <a:latin typeface="Gill Sans MT"/>
                <a:cs typeface="Gill Sans MT"/>
              </a:rPr>
              <a:t> </a:t>
            </a:r>
            <a:r>
              <a:rPr sz="975" spc="-15" baseline="8547" dirty="0">
                <a:solidFill>
                  <a:srgbClr val="231F20"/>
                </a:solidFill>
                <a:latin typeface="Gill Sans MT"/>
                <a:cs typeface="Gill Sans MT"/>
              </a:rPr>
              <a:t>of</a:t>
            </a:r>
            <a:r>
              <a:rPr sz="975" spc="-67" baseline="8547" dirty="0">
                <a:solidFill>
                  <a:srgbClr val="231F20"/>
                </a:solidFill>
                <a:latin typeface="Gill Sans MT"/>
                <a:cs typeface="Gill Sans MT"/>
              </a:rPr>
              <a:t> </a:t>
            </a:r>
            <a:r>
              <a:rPr sz="975" spc="-37" baseline="8547" dirty="0">
                <a:solidFill>
                  <a:srgbClr val="231F20"/>
                </a:solidFill>
                <a:latin typeface="Gill Sans MT"/>
                <a:cs typeface="Gill Sans MT"/>
              </a:rPr>
              <a:t>mind)</a:t>
            </a:r>
            <a:endParaRPr sz="975" baseline="8547">
              <a:latin typeface="Gill Sans MT"/>
              <a:cs typeface="Gill Sans MT"/>
            </a:endParaRPr>
          </a:p>
        </p:txBody>
      </p:sp>
      <p:sp>
        <p:nvSpPr>
          <p:cNvPr id="65" name="object 65"/>
          <p:cNvSpPr txBox="1"/>
          <p:nvPr/>
        </p:nvSpPr>
        <p:spPr>
          <a:xfrm rot="21480000">
            <a:off x="1065387" y="4745489"/>
            <a:ext cx="750402"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b.</a:t>
            </a:r>
            <a:r>
              <a:rPr sz="650" spc="-70" dirty="0">
                <a:solidFill>
                  <a:srgbClr val="231F20"/>
                </a:solidFill>
                <a:latin typeface="Gill Sans MT"/>
                <a:cs typeface="Gill Sans MT"/>
              </a:rPr>
              <a:t> </a:t>
            </a:r>
            <a:r>
              <a:rPr sz="650" spc="-15" dirty="0">
                <a:solidFill>
                  <a:srgbClr val="231F20"/>
                </a:solidFill>
                <a:latin typeface="Gill Sans MT"/>
                <a:cs typeface="Gill Sans MT"/>
              </a:rPr>
              <a:t>Benefit</a:t>
            </a:r>
            <a:r>
              <a:rPr sz="650" spc="-60" dirty="0">
                <a:solidFill>
                  <a:srgbClr val="231F20"/>
                </a:solidFill>
                <a:latin typeface="Gill Sans MT"/>
                <a:cs typeface="Gill Sans MT"/>
              </a:rPr>
              <a:t> </a:t>
            </a:r>
            <a:r>
              <a:rPr sz="975" spc="-7" baseline="4273" dirty="0">
                <a:solidFill>
                  <a:srgbClr val="231F20"/>
                </a:solidFill>
                <a:latin typeface="Gill Sans MT"/>
                <a:cs typeface="Gill Sans MT"/>
              </a:rPr>
              <a:t>family</a:t>
            </a:r>
            <a:r>
              <a:rPr sz="975" spc="-97" baseline="4273" dirty="0">
                <a:solidFill>
                  <a:srgbClr val="231F20"/>
                </a:solidFill>
                <a:latin typeface="Gill Sans MT"/>
                <a:cs typeface="Gill Sans MT"/>
              </a:rPr>
              <a:t> </a:t>
            </a:r>
            <a:r>
              <a:rPr sz="975" spc="-30" baseline="4273" dirty="0">
                <a:solidFill>
                  <a:srgbClr val="231F20"/>
                </a:solidFill>
                <a:latin typeface="Gill Sans MT"/>
                <a:cs typeface="Gill Sans MT"/>
              </a:rPr>
              <a:t>(who?)</a:t>
            </a:r>
            <a:endParaRPr sz="975" baseline="4273">
              <a:latin typeface="Gill Sans MT"/>
              <a:cs typeface="Gill Sans MT"/>
            </a:endParaRPr>
          </a:p>
        </p:txBody>
      </p:sp>
      <p:sp>
        <p:nvSpPr>
          <p:cNvPr id="66" name="object 66"/>
          <p:cNvSpPr txBox="1"/>
          <p:nvPr/>
        </p:nvSpPr>
        <p:spPr>
          <a:xfrm rot="21480000">
            <a:off x="1073078" y="4855887"/>
            <a:ext cx="773117"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c.</a:t>
            </a:r>
            <a:r>
              <a:rPr sz="650" spc="-65" dirty="0">
                <a:solidFill>
                  <a:srgbClr val="231F20"/>
                </a:solidFill>
                <a:latin typeface="Gill Sans MT"/>
                <a:cs typeface="Gill Sans MT"/>
              </a:rPr>
              <a:t> </a:t>
            </a:r>
            <a:r>
              <a:rPr sz="650" spc="-15" dirty="0">
                <a:solidFill>
                  <a:srgbClr val="231F20"/>
                </a:solidFill>
                <a:latin typeface="Gill Sans MT"/>
                <a:cs typeface="Gill Sans MT"/>
              </a:rPr>
              <a:t>Benefit</a:t>
            </a:r>
            <a:r>
              <a:rPr sz="650" spc="-60" dirty="0">
                <a:solidFill>
                  <a:srgbClr val="231F20"/>
                </a:solidFill>
                <a:latin typeface="Gill Sans MT"/>
                <a:cs typeface="Gill Sans MT"/>
              </a:rPr>
              <a:t> </a:t>
            </a:r>
            <a:r>
              <a:rPr sz="975" spc="-22" baseline="4273" dirty="0">
                <a:solidFill>
                  <a:srgbClr val="231F20"/>
                </a:solidFill>
                <a:latin typeface="Gill Sans MT"/>
                <a:cs typeface="Gill Sans MT"/>
              </a:rPr>
              <a:t>friends</a:t>
            </a:r>
            <a:r>
              <a:rPr sz="975" spc="-97" baseline="4273" dirty="0">
                <a:solidFill>
                  <a:srgbClr val="231F20"/>
                </a:solidFill>
                <a:latin typeface="Gill Sans MT"/>
                <a:cs typeface="Gill Sans MT"/>
              </a:rPr>
              <a:t> </a:t>
            </a:r>
            <a:r>
              <a:rPr sz="975" spc="-30" baseline="4273" dirty="0">
                <a:solidFill>
                  <a:srgbClr val="231F20"/>
                </a:solidFill>
                <a:latin typeface="Gill Sans MT"/>
                <a:cs typeface="Gill Sans MT"/>
              </a:rPr>
              <a:t>(who?)</a:t>
            </a:r>
            <a:endParaRPr sz="975" baseline="4273">
              <a:latin typeface="Gill Sans MT"/>
              <a:cs typeface="Gill Sans MT"/>
            </a:endParaRPr>
          </a:p>
        </p:txBody>
      </p:sp>
      <p:sp>
        <p:nvSpPr>
          <p:cNvPr id="67" name="object 67"/>
          <p:cNvSpPr txBox="1"/>
          <p:nvPr/>
        </p:nvSpPr>
        <p:spPr>
          <a:xfrm rot="21480000">
            <a:off x="1076066" y="4956220"/>
            <a:ext cx="1244381" cy="85725"/>
          </a:xfrm>
          <a:prstGeom prst="rect">
            <a:avLst/>
          </a:prstGeom>
        </p:spPr>
        <p:txBody>
          <a:bodyPr vert="horz" wrap="square" lIns="0" tIns="0" rIns="0" bIns="0" rtlCol="0">
            <a:spAutoFit/>
          </a:bodyPr>
          <a:lstStyle/>
          <a:p>
            <a:pPr>
              <a:lnSpc>
                <a:spcPts val="675"/>
              </a:lnSpc>
            </a:pPr>
            <a:r>
              <a:rPr sz="650" dirty="0">
                <a:solidFill>
                  <a:srgbClr val="231F20"/>
                </a:solidFill>
                <a:latin typeface="Gill Sans MT"/>
                <a:cs typeface="Gill Sans MT"/>
              </a:rPr>
              <a:t>d. </a:t>
            </a:r>
            <a:r>
              <a:rPr sz="650" spc="-15" dirty="0">
                <a:solidFill>
                  <a:srgbClr val="231F20"/>
                </a:solidFill>
                <a:latin typeface="Gill Sans MT"/>
                <a:cs typeface="Gill Sans MT"/>
              </a:rPr>
              <a:t>Benefit </a:t>
            </a:r>
            <a:r>
              <a:rPr sz="975" spc="-22" baseline="4273" dirty="0">
                <a:solidFill>
                  <a:srgbClr val="231F20"/>
                </a:solidFill>
                <a:latin typeface="Gill Sans MT"/>
                <a:cs typeface="Gill Sans MT"/>
              </a:rPr>
              <a:t>organization/charity</a:t>
            </a:r>
            <a:r>
              <a:rPr sz="975" spc="-120" baseline="4273" dirty="0">
                <a:solidFill>
                  <a:srgbClr val="231F20"/>
                </a:solidFill>
                <a:latin typeface="Gill Sans MT"/>
                <a:cs typeface="Gill Sans MT"/>
              </a:rPr>
              <a:t> </a:t>
            </a:r>
            <a:r>
              <a:rPr sz="975" spc="-22" baseline="8547" dirty="0">
                <a:solidFill>
                  <a:srgbClr val="231F20"/>
                </a:solidFill>
                <a:latin typeface="Gill Sans MT"/>
                <a:cs typeface="Gill Sans MT"/>
              </a:rPr>
              <a:t>(which?)</a:t>
            </a:r>
            <a:endParaRPr sz="975" baseline="8547">
              <a:latin typeface="Gill Sans MT"/>
              <a:cs typeface="Gill Sans MT"/>
            </a:endParaRPr>
          </a:p>
        </p:txBody>
      </p:sp>
      <p:sp>
        <p:nvSpPr>
          <p:cNvPr id="68" name="object 68"/>
          <p:cNvSpPr txBox="1"/>
          <p:nvPr/>
        </p:nvSpPr>
        <p:spPr>
          <a:xfrm rot="21480000">
            <a:off x="1083437" y="5066807"/>
            <a:ext cx="1259585" cy="85725"/>
          </a:xfrm>
          <a:prstGeom prst="rect">
            <a:avLst/>
          </a:prstGeom>
        </p:spPr>
        <p:txBody>
          <a:bodyPr vert="horz" wrap="square" lIns="0" tIns="0" rIns="0" bIns="0" rtlCol="0">
            <a:spAutoFit/>
          </a:bodyPr>
          <a:lstStyle/>
          <a:p>
            <a:pPr>
              <a:lnSpc>
                <a:spcPts val="675"/>
              </a:lnSpc>
            </a:pPr>
            <a:r>
              <a:rPr sz="650" dirty="0">
                <a:solidFill>
                  <a:srgbClr val="231F20"/>
                </a:solidFill>
                <a:latin typeface="Gill Sans MT"/>
                <a:cs typeface="Gill Sans MT"/>
              </a:rPr>
              <a:t>e.</a:t>
            </a:r>
            <a:r>
              <a:rPr sz="650" spc="-50" dirty="0">
                <a:solidFill>
                  <a:srgbClr val="231F20"/>
                </a:solidFill>
                <a:latin typeface="Gill Sans MT"/>
                <a:cs typeface="Gill Sans MT"/>
              </a:rPr>
              <a:t> </a:t>
            </a:r>
            <a:r>
              <a:rPr sz="650" spc="-10" dirty="0">
                <a:solidFill>
                  <a:srgbClr val="231F20"/>
                </a:solidFill>
                <a:latin typeface="Gill Sans MT"/>
                <a:cs typeface="Gill Sans MT"/>
              </a:rPr>
              <a:t>Please</a:t>
            </a:r>
            <a:r>
              <a:rPr sz="650" spc="-60" dirty="0">
                <a:solidFill>
                  <a:srgbClr val="231F20"/>
                </a:solidFill>
                <a:latin typeface="Gill Sans MT"/>
                <a:cs typeface="Gill Sans MT"/>
              </a:rPr>
              <a:t> </a:t>
            </a:r>
            <a:r>
              <a:rPr sz="975" spc="-89" baseline="4273" dirty="0">
                <a:solidFill>
                  <a:srgbClr val="231F20"/>
                </a:solidFill>
                <a:latin typeface="Gill Sans MT"/>
                <a:cs typeface="Gill Sans MT"/>
              </a:rPr>
              <a:t>or </a:t>
            </a:r>
            <a:r>
              <a:rPr sz="975" baseline="4273" dirty="0">
                <a:solidFill>
                  <a:srgbClr val="231F20"/>
                </a:solidFill>
                <a:latin typeface="Gill Sans MT"/>
                <a:cs typeface="Gill Sans MT"/>
              </a:rPr>
              <a:t>satisfy</a:t>
            </a:r>
            <a:r>
              <a:rPr sz="975" spc="-97" baseline="4273" dirty="0">
                <a:solidFill>
                  <a:srgbClr val="231F20"/>
                </a:solidFill>
                <a:latin typeface="Gill Sans MT"/>
                <a:cs typeface="Gill Sans MT"/>
              </a:rPr>
              <a:t> </a:t>
            </a:r>
            <a:r>
              <a:rPr sz="975" spc="-44" baseline="4273" dirty="0">
                <a:solidFill>
                  <a:srgbClr val="231F20"/>
                </a:solidFill>
                <a:latin typeface="Gill Sans MT"/>
                <a:cs typeface="Gill Sans MT"/>
              </a:rPr>
              <a:t>someone</a:t>
            </a:r>
            <a:r>
              <a:rPr sz="975" spc="-89" baseline="4273" dirty="0">
                <a:solidFill>
                  <a:srgbClr val="231F20"/>
                </a:solidFill>
                <a:latin typeface="Gill Sans MT"/>
                <a:cs typeface="Gill Sans MT"/>
              </a:rPr>
              <a:t> </a:t>
            </a:r>
            <a:r>
              <a:rPr sz="975" spc="-22" baseline="8547" dirty="0">
                <a:solidFill>
                  <a:srgbClr val="231F20"/>
                </a:solidFill>
                <a:latin typeface="Gill Sans MT"/>
                <a:cs typeface="Gill Sans MT"/>
              </a:rPr>
              <a:t>else</a:t>
            </a:r>
            <a:r>
              <a:rPr sz="975" spc="-89" baseline="8547" dirty="0">
                <a:solidFill>
                  <a:srgbClr val="231F20"/>
                </a:solidFill>
                <a:latin typeface="Gill Sans MT"/>
                <a:cs typeface="Gill Sans MT"/>
              </a:rPr>
              <a:t> </a:t>
            </a:r>
            <a:r>
              <a:rPr sz="975" spc="-44" baseline="8547" dirty="0">
                <a:solidFill>
                  <a:srgbClr val="231F20"/>
                </a:solidFill>
                <a:latin typeface="Gill Sans MT"/>
                <a:cs typeface="Gill Sans MT"/>
              </a:rPr>
              <a:t>(who?)</a:t>
            </a:r>
            <a:endParaRPr sz="975" baseline="8547">
              <a:latin typeface="Gill Sans MT"/>
              <a:cs typeface="Gill Sans MT"/>
            </a:endParaRPr>
          </a:p>
        </p:txBody>
      </p:sp>
      <p:sp>
        <p:nvSpPr>
          <p:cNvPr id="69" name="object 69"/>
          <p:cNvSpPr txBox="1"/>
          <p:nvPr/>
        </p:nvSpPr>
        <p:spPr>
          <a:xfrm rot="21480000">
            <a:off x="1098370" y="5196554"/>
            <a:ext cx="424667" cy="85725"/>
          </a:xfrm>
          <a:prstGeom prst="rect">
            <a:avLst/>
          </a:prstGeom>
        </p:spPr>
        <p:txBody>
          <a:bodyPr vert="horz" wrap="square" lIns="0" tIns="0" rIns="0" bIns="0" rtlCol="0">
            <a:spAutoFit/>
          </a:bodyPr>
          <a:lstStyle/>
          <a:p>
            <a:pPr>
              <a:lnSpc>
                <a:spcPts val="675"/>
              </a:lnSpc>
            </a:pPr>
            <a:r>
              <a:rPr sz="650" spc="30" dirty="0">
                <a:solidFill>
                  <a:srgbClr val="231F20"/>
                </a:solidFill>
                <a:latin typeface="Gill Sans MT"/>
                <a:cs typeface="Gill Sans MT"/>
              </a:rPr>
              <a:t>f.</a:t>
            </a:r>
            <a:r>
              <a:rPr sz="650" spc="-114" dirty="0">
                <a:solidFill>
                  <a:srgbClr val="231F20"/>
                </a:solidFill>
                <a:latin typeface="Gill Sans MT"/>
                <a:cs typeface="Gill Sans MT"/>
              </a:rPr>
              <a:t> </a:t>
            </a:r>
            <a:r>
              <a:rPr sz="650" spc="-50" dirty="0">
                <a:solidFill>
                  <a:srgbClr val="231F20"/>
                </a:solidFill>
                <a:latin typeface="Gill Sans MT"/>
                <a:cs typeface="Gill Sans MT"/>
              </a:rPr>
              <a:t>Don’t </a:t>
            </a:r>
            <a:r>
              <a:rPr sz="650" spc="-40" dirty="0">
                <a:solidFill>
                  <a:srgbClr val="231F20"/>
                </a:solidFill>
                <a:latin typeface="Gill Sans MT"/>
                <a:cs typeface="Gill Sans MT"/>
              </a:rPr>
              <a:t>know</a:t>
            </a:r>
            <a:endParaRPr sz="650">
              <a:latin typeface="Gill Sans MT"/>
              <a:cs typeface="Gill Sans MT"/>
            </a:endParaRPr>
          </a:p>
        </p:txBody>
      </p:sp>
      <p:sp>
        <p:nvSpPr>
          <p:cNvPr id="70" name="object 70"/>
          <p:cNvSpPr txBox="1"/>
          <p:nvPr/>
        </p:nvSpPr>
        <p:spPr>
          <a:xfrm rot="21480000">
            <a:off x="2078399" y="5247584"/>
            <a:ext cx="344220" cy="85725"/>
          </a:xfrm>
          <a:prstGeom prst="rect">
            <a:avLst/>
          </a:prstGeom>
        </p:spPr>
        <p:txBody>
          <a:bodyPr vert="horz" wrap="square" lIns="0" tIns="0" rIns="0" bIns="0" rtlCol="0">
            <a:spAutoFit/>
          </a:bodyPr>
          <a:lstStyle/>
          <a:p>
            <a:pPr>
              <a:lnSpc>
                <a:spcPts val="675"/>
              </a:lnSpc>
            </a:pPr>
            <a:r>
              <a:rPr sz="650" spc="-25" dirty="0">
                <a:solidFill>
                  <a:srgbClr val="231F20"/>
                </a:solidFill>
                <a:latin typeface="Gill Sans MT"/>
                <a:cs typeface="Gill Sans MT"/>
              </a:rPr>
              <a:t>I</a:t>
            </a:r>
            <a:r>
              <a:rPr sz="650" spc="-20" dirty="0">
                <a:solidFill>
                  <a:srgbClr val="231F20"/>
                </a:solidFill>
                <a:latin typeface="Gill Sans MT"/>
                <a:cs typeface="Gill Sans MT"/>
              </a:rPr>
              <a:t>naccu</a:t>
            </a:r>
            <a:r>
              <a:rPr sz="650" spc="-35" dirty="0">
                <a:solidFill>
                  <a:srgbClr val="231F20"/>
                </a:solidFill>
                <a:latin typeface="Gill Sans MT"/>
                <a:cs typeface="Gill Sans MT"/>
              </a:rPr>
              <a:t>r</a:t>
            </a:r>
            <a:r>
              <a:rPr sz="650" spc="-10" dirty="0">
                <a:solidFill>
                  <a:srgbClr val="231F20"/>
                </a:solidFill>
                <a:latin typeface="Gill Sans MT"/>
                <a:cs typeface="Gill Sans MT"/>
              </a:rPr>
              <a:t>ate</a:t>
            </a:r>
            <a:endParaRPr sz="650">
              <a:latin typeface="Gill Sans MT"/>
              <a:cs typeface="Gill Sans MT"/>
            </a:endParaRPr>
          </a:p>
        </p:txBody>
      </p:sp>
      <p:sp>
        <p:nvSpPr>
          <p:cNvPr id="71" name="object 71"/>
          <p:cNvSpPr txBox="1"/>
          <p:nvPr/>
        </p:nvSpPr>
        <p:spPr>
          <a:xfrm rot="21480000">
            <a:off x="882215" y="5432387"/>
            <a:ext cx="1769917" cy="85725"/>
          </a:xfrm>
          <a:prstGeom prst="rect">
            <a:avLst/>
          </a:prstGeom>
        </p:spPr>
        <p:txBody>
          <a:bodyPr vert="horz" wrap="square" lIns="0" tIns="0" rIns="0" bIns="0" rtlCol="0">
            <a:spAutoFit/>
          </a:bodyPr>
          <a:lstStyle/>
          <a:p>
            <a:pPr>
              <a:lnSpc>
                <a:spcPts val="675"/>
              </a:lnSpc>
            </a:pPr>
            <a:r>
              <a:rPr sz="650" b="1" spc="10" dirty="0">
                <a:solidFill>
                  <a:srgbClr val="231F20"/>
                </a:solidFill>
                <a:latin typeface="Gill Sans MT"/>
                <a:cs typeface="Gill Sans MT"/>
              </a:rPr>
              <a:t>4.</a:t>
            </a:r>
            <a:r>
              <a:rPr sz="650" b="1" spc="-30" dirty="0">
                <a:solidFill>
                  <a:srgbClr val="231F20"/>
                </a:solidFill>
                <a:latin typeface="Gill Sans MT"/>
                <a:cs typeface="Gill Sans MT"/>
              </a:rPr>
              <a:t> </a:t>
            </a:r>
            <a:r>
              <a:rPr sz="650" spc="-55" dirty="0">
                <a:solidFill>
                  <a:srgbClr val="231F20"/>
                </a:solidFill>
                <a:latin typeface="Gill Sans MT"/>
                <a:cs typeface="Gill Sans MT"/>
              </a:rPr>
              <a:t>What</a:t>
            </a:r>
            <a:r>
              <a:rPr sz="650" spc="-45" dirty="0">
                <a:solidFill>
                  <a:srgbClr val="231F20"/>
                </a:solidFill>
                <a:latin typeface="Gill Sans MT"/>
                <a:cs typeface="Gill Sans MT"/>
              </a:rPr>
              <a:t> </a:t>
            </a:r>
            <a:r>
              <a:rPr sz="650" spc="20" dirty="0">
                <a:solidFill>
                  <a:srgbClr val="231F20"/>
                </a:solidFill>
                <a:latin typeface="Gill Sans MT"/>
                <a:cs typeface="Gill Sans MT"/>
              </a:rPr>
              <a:t>is</a:t>
            </a:r>
            <a:r>
              <a:rPr sz="650" spc="-40" dirty="0">
                <a:solidFill>
                  <a:srgbClr val="231F20"/>
                </a:solidFill>
                <a:latin typeface="Gill Sans MT"/>
                <a:cs typeface="Gill Sans MT"/>
              </a:rPr>
              <a:t> </a:t>
            </a:r>
            <a:r>
              <a:rPr sz="975" spc="-60" baseline="4273" dirty="0">
                <a:solidFill>
                  <a:srgbClr val="231F20"/>
                </a:solidFill>
                <a:latin typeface="Gill Sans MT"/>
                <a:cs typeface="Gill Sans MT"/>
              </a:rPr>
              <a:t>your</a:t>
            </a:r>
            <a:r>
              <a:rPr sz="975" spc="-67" baseline="4273" dirty="0">
                <a:solidFill>
                  <a:srgbClr val="231F20"/>
                </a:solidFill>
                <a:latin typeface="Gill Sans MT"/>
                <a:cs typeface="Gill Sans MT"/>
              </a:rPr>
              <a:t> </a:t>
            </a:r>
            <a:r>
              <a:rPr sz="975" spc="-37" baseline="4273" dirty="0">
                <a:solidFill>
                  <a:srgbClr val="231F20"/>
                </a:solidFill>
                <a:latin typeface="Gill Sans MT"/>
                <a:cs typeface="Gill Sans MT"/>
              </a:rPr>
              <a:t>primary</a:t>
            </a:r>
            <a:r>
              <a:rPr sz="975" spc="-67" baseline="4273" dirty="0">
                <a:solidFill>
                  <a:srgbClr val="231F20"/>
                </a:solidFill>
                <a:latin typeface="Gill Sans MT"/>
                <a:cs typeface="Gill Sans MT"/>
              </a:rPr>
              <a:t> </a:t>
            </a:r>
            <a:r>
              <a:rPr sz="975" spc="7" baseline="4273" dirty="0">
                <a:solidFill>
                  <a:srgbClr val="231F20"/>
                </a:solidFill>
                <a:latin typeface="Gill Sans MT"/>
                <a:cs typeface="Gill Sans MT"/>
              </a:rPr>
              <a:t>financial</a:t>
            </a:r>
            <a:r>
              <a:rPr sz="975" spc="-60" baseline="4273" dirty="0">
                <a:solidFill>
                  <a:srgbClr val="231F20"/>
                </a:solidFill>
                <a:latin typeface="Gill Sans MT"/>
                <a:cs typeface="Gill Sans MT"/>
              </a:rPr>
              <a:t> </a:t>
            </a:r>
            <a:r>
              <a:rPr sz="975" spc="7" baseline="8547" dirty="0">
                <a:solidFill>
                  <a:srgbClr val="231F20"/>
                </a:solidFill>
                <a:latin typeface="Gill Sans MT"/>
                <a:cs typeface="Gill Sans MT"/>
              </a:rPr>
              <a:t>goal</a:t>
            </a:r>
            <a:r>
              <a:rPr sz="975" spc="-67" baseline="8547" dirty="0">
                <a:solidFill>
                  <a:srgbClr val="231F20"/>
                </a:solidFill>
                <a:latin typeface="Gill Sans MT"/>
                <a:cs typeface="Gill Sans MT"/>
              </a:rPr>
              <a:t> </a:t>
            </a:r>
            <a:r>
              <a:rPr sz="975" spc="-37" baseline="8547" dirty="0">
                <a:solidFill>
                  <a:srgbClr val="231F20"/>
                </a:solidFill>
                <a:latin typeface="Gill Sans MT"/>
                <a:cs typeface="Gill Sans MT"/>
              </a:rPr>
              <a:t>for</a:t>
            </a:r>
            <a:r>
              <a:rPr sz="975" spc="-60" baseline="8547" dirty="0">
                <a:solidFill>
                  <a:srgbClr val="231F20"/>
                </a:solidFill>
                <a:latin typeface="Gill Sans MT"/>
                <a:cs typeface="Gill Sans MT"/>
              </a:rPr>
              <a:t> </a:t>
            </a:r>
            <a:r>
              <a:rPr sz="975" spc="-7" baseline="8547" dirty="0">
                <a:solidFill>
                  <a:srgbClr val="231F20"/>
                </a:solidFill>
                <a:latin typeface="Gill Sans MT"/>
                <a:cs typeface="Gill Sans MT"/>
              </a:rPr>
              <a:t>this</a:t>
            </a:r>
            <a:r>
              <a:rPr sz="975" spc="-67" baseline="8547" dirty="0">
                <a:solidFill>
                  <a:srgbClr val="231F20"/>
                </a:solidFill>
                <a:latin typeface="Gill Sans MT"/>
                <a:cs typeface="Gill Sans MT"/>
              </a:rPr>
              <a:t> </a:t>
            </a:r>
            <a:r>
              <a:rPr sz="975" spc="-7" baseline="12820" dirty="0">
                <a:solidFill>
                  <a:srgbClr val="231F20"/>
                </a:solidFill>
                <a:latin typeface="Gill Sans MT"/>
                <a:cs typeface="Gill Sans MT"/>
              </a:rPr>
              <a:t>decision?</a:t>
            </a:r>
            <a:endParaRPr sz="975" baseline="12820">
              <a:latin typeface="Gill Sans MT"/>
              <a:cs typeface="Gill Sans MT"/>
            </a:endParaRPr>
          </a:p>
        </p:txBody>
      </p:sp>
      <p:sp>
        <p:nvSpPr>
          <p:cNvPr id="72" name="object 72"/>
          <p:cNvSpPr txBox="1"/>
          <p:nvPr/>
        </p:nvSpPr>
        <p:spPr>
          <a:xfrm rot="21480000">
            <a:off x="1106559" y="5541444"/>
            <a:ext cx="1418008" cy="85725"/>
          </a:xfrm>
          <a:prstGeom prst="rect">
            <a:avLst/>
          </a:prstGeom>
        </p:spPr>
        <p:txBody>
          <a:bodyPr vert="horz" wrap="square" lIns="0" tIns="0" rIns="0" bIns="0" rtlCol="0">
            <a:spAutoFit/>
          </a:bodyPr>
          <a:lstStyle/>
          <a:p>
            <a:pPr>
              <a:lnSpc>
                <a:spcPts val="675"/>
              </a:lnSpc>
            </a:pPr>
            <a:r>
              <a:rPr sz="650" spc="25" dirty="0">
                <a:solidFill>
                  <a:srgbClr val="231F20"/>
                </a:solidFill>
                <a:latin typeface="Gill Sans MT"/>
                <a:cs typeface="Gill Sans MT"/>
              </a:rPr>
              <a:t>a.</a:t>
            </a:r>
            <a:r>
              <a:rPr sz="650" spc="-50" dirty="0">
                <a:solidFill>
                  <a:srgbClr val="231F20"/>
                </a:solidFill>
                <a:latin typeface="Gill Sans MT"/>
                <a:cs typeface="Gill Sans MT"/>
              </a:rPr>
              <a:t> </a:t>
            </a:r>
            <a:r>
              <a:rPr sz="650" spc="-20" dirty="0">
                <a:solidFill>
                  <a:srgbClr val="231F20"/>
                </a:solidFill>
                <a:latin typeface="Gill Sans MT"/>
                <a:cs typeface="Gill Sans MT"/>
              </a:rPr>
              <a:t>Earn</a:t>
            </a:r>
            <a:r>
              <a:rPr sz="650" spc="-50" dirty="0">
                <a:solidFill>
                  <a:srgbClr val="231F20"/>
                </a:solidFill>
                <a:latin typeface="Gill Sans MT"/>
                <a:cs typeface="Gill Sans MT"/>
              </a:rPr>
              <a:t> </a:t>
            </a:r>
            <a:r>
              <a:rPr sz="650" spc="-30" dirty="0">
                <a:solidFill>
                  <a:srgbClr val="231F20"/>
                </a:solidFill>
                <a:latin typeface="Gill Sans MT"/>
                <a:cs typeface="Gill Sans MT"/>
              </a:rPr>
              <a:t>mone</a:t>
            </a:r>
            <a:r>
              <a:rPr sz="975" spc="-44" baseline="4273" dirty="0">
                <a:solidFill>
                  <a:srgbClr val="231F20"/>
                </a:solidFill>
                <a:latin typeface="Gill Sans MT"/>
                <a:cs typeface="Gill Sans MT"/>
              </a:rPr>
              <a:t>y</a:t>
            </a:r>
            <a:r>
              <a:rPr sz="975" spc="-75" baseline="4273" dirty="0">
                <a:solidFill>
                  <a:srgbClr val="231F20"/>
                </a:solidFill>
                <a:latin typeface="Gill Sans MT"/>
                <a:cs typeface="Gill Sans MT"/>
              </a:rPr>
              <a:t> </a:t>
            </a:r>
            <a:r>
              <a:rPr sz="975" spc="-67" baseline="4273" dirty="0">
                <a:solidFill>
                  <a:srgbClr val="231F20"/>
                </a:solidFill>
                <a:latin typeface="Gill Sans MT"/>
                <a:cs typeface="Gill Sans MT"/>
              </a:rPr>
              <a:t>(or</a:t>
            </a:r>
            <a:r>
              <a:rPr sz="975" spc="-75" baseline="4273" dirty="0">
                <a:solidFill>
                  <a:srgbClr val="231F20"/>
                </a:solidFill>
                <a:latin typeface="Gill Sans MT"/>
                <a:cs typeface="Gill Sans MT"/>
              </a:rPr>
              <a:t> </a:t>
            </a:r>
            <a:r>
              <a:rPr sz="975" spc="-37" baseline="4273" dirty="0">
                <a:solidFill>
                  <a:srgbClr val="231F20"/>
                </a:solidFill>
                <a:latin typeface="Gill Sans MT"/>
                <a:cs typeface="Gill Sans MT"/>
              </a:rPr>
              <a:t>retain</a:t>
            </a:r>
            <a:r>
              <a:rPr sz="975" spc="-67" baseline="4273" dirty="0">
                <a:solidFill>
                  <a:srgbClr val="231F20"/>
                </a:solidFill>
                <a:latin typeface="Gill Sans MT"/>
                <a:cs typeface="Gill Sans MT"/>
              </a:rPr>
              <a:t> </a:t>
            </a:r>
            <a:r>
              <a:rPr sz="975" spc="-15" baseline="4273" dirty="0">
                <a:solidFill>
                  <a:srgbClr val="231F20"/>
                </a:solidFill>
                <a:latin typeface="Gill Sans MT"/>
                <a:cs typeface="Gill Sans MT"/>
              </a:rPr>
              <a:t>value</a:t>
            </a:r>
            <a:r>
              <a:rPr sz="975" spc="-67" baseline="4273" dirty="0">
                <a:solidFill>
                  <a:srgbClr val="231F20"/>
                </a:solidFill>
                <a:latin typeface="Gill Sans MT"/>
                <a:cs typeface="Gill Sans MT"/>
              </a:rPr>
              <a:t> </a:t>
            </a:r>
            <a:r>
              <a:rPr sz="975" spc="-15" baseline="8547" dirty="0">
                <a:solidFill>
                  <a:srgbClr val="231F20"/>
                </a:solidFill>
                <a:latin typeface="Gill Sans MT"/>
                <a:cs typeface="Gill Sans MT"/>
              </a:rPr>
              <a:t>of</a:t>
            </a:r>
            <a:r>
              <a:rPr sz="975" spc="-67" baseline="8547" dirty="0">
                <a:solidFill>
                  <a:srgbClr val="231F20"/>
                </a:solidFill>
                <a:latin typeface="Gill Sans MT"/>
                <a:cs typeface="Gill Sans MT"/>
              </a:rPr>
              <a:t> </a:t>
            </a:r>
            <a:r>
              <a:rPr sz="975" spc="-30" baseline="8547" dirty="0">
                <a:solidFill>
                  <a:srgbClr val="231F20"/>
                </a:solidFill>
                <a:latin typeface="Gill Sans MT"/>
                <a:cs typeface="Gill Sans MT"/>
              </a:rPr>
              <a:t>investment)</a:t>
            </a:r>
            <a:endParaRPr sz="975" baseline="8547">
              <a:latin typeface="Gill Sans MT"/>
              <a:cs typeface="Gill Sans MT"/>
            </a:endParaRPr>
          </a:p>
        </p:txBody>
      </p:sp>
      <p:sp>
        <p:nvSpPr>
          <p:cNvPr id="73" name="object 73"/>
          <p:cNvSpPr txBox="1"/>
          <p:nvPr/>
        </p:nvSpPr>
        <p:spPr>
          <a:xfrm rot="21480000">
            <a:off x="1110582" y="5669621"/>
            <a:ext cx="673497"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b.</a:t>
            </a:r>
            <a:r>
              <a:rPr sz="650" spc="-75" dirty="0">
                <a:solidFill>
                  <a:srgbClr val="231F20"/>
                </a:solidFill>
                <a:latin typeface="Gill Sans MT"/>
                <a:cs typeface="Gill Sans MT"/>
              </a:rPr>
              <a:t> </a:t>
            </a:r>
            <a:r>
              <a:rPr sz="650" spc="-20" dirty="0">
                <a:solidFill>
                  <a:srgbClr val="231F20"/>
                </a:solidFill>
                <a:latin typeface="Gill Sans MT"/>
                <a:cs typeface="Gill Sans MT"/>
              </a:rPr>
              <a:t>Reduce</a:t>
            </a:r>
            <a:r>
              <a:rPr sz="650" spc="-65" dirty="0">
                <a:solidFill>
                  <a:srgbClr val="231F20"/>
                </a:solidFill>
                <a:latin typeface="Gill Sans MT"/>
                <a:cs typeface="Gill Sans MT"/>
              </a:rPr>
              <a:t> </a:t>
            </a:r>
            <a:r>
              <a:rPr sz="975" spc="-37" baseline="4273" dirty="0">
                <a:solidFill>
                  <a:srgbClr val="231F20"/>
                </a:solidFill>
                <a:latin typeface="Gill Sans MT"/>
                <a:cs typeface="Gill Sans MT"/>
              </a:rPr>
              <a:t>tax</a:t>
            </a:r>
            <a:r>
              <a:rPr sz="975" spc="-104" baseline="4273" dirty="0">
                <a:solidFill>
                  <a:srgbClr val="231F20"/>
                </a:solidFill>
                <a:latin typeface="Gill Sans MT"/>
                <a:cs typeface="Gill Sans MT"/>
              </a:rPr>
              <a:t> </a:t>
            </a:r>
            <a:r>
              <a:rPr sz="975" spc="-44" baseline="4273" dirty="0">
                <a:solidFill>
                  <a:srgbClr val="231F20"/>
                </a:solidFill>
                <a:latin typeface="Gill Sans MT"/>
                <a:cs typeface="Gill Sans MT"/>
              </a:rPr>
              <a:t>burden</a:t>
            </a:r>
            <a:endParaRPr sz="975" baseline="4273">
              <a:latin typeface="Gill Sans MT"/>
              <a:cs typeface="Gill Sans MT"/>
            </a:endParaRPr>
          </a:p>
        </p:txBody>
      </p:sp>
      <p:sp>
        <p:nvSpPr>
          <p:cNvPr id="74" name="object 74"/>
          <p:cNvSpPr txBox="1"/>
          <p:nvPr/>
        </p:nvSpPr>
        <p:spPr>
          <a:xfrm rot="21480000">
            <a:off x="1114651" y="5785151"/>
            <a:ext cx="479529"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c.</a:t>
            </a:r>
            <a:r>
              <a:rPr sz="650" spc="-135" dirty="0">
                <a:solidFill>
                  <a:srgbClr val="231F20"/>
                </a:solidFill>
                <a:latin typeface="Gill Sans MT"/>
                <a:cs typeface="Gill Sans MT"/>
              </a:rPr>
              <a:t> </a:t>
            </a:r>
            <a:r>
              <a:rPr sz="650" spc="-20" dirty="0">
                <a:solidFill>
                  <a:srgbClr val="231F20"/>
                </a:solidFill>
                <a:latin typeface="Gill Sans MT"/>
                <a:cs typeface="Gill Sans MT"/>
              </a:rPr>
              <a:t>Reduce </a:t>
            </a:r>
            <a:r>
              <a:rPr sz="975" spc="-37" baseline="4273" dirty="0">
                <a:solidFill>
                  <a:srgbClr val="231F20"/>
                </a:solidFill>
                <a:latin typeface="Gill Sans MT"/>
                <a:cs typeface="Gill Sans MT"/>
              </a:rPr>
              <a:t>debt</a:t>
            </a:r>
            <a:endParaRPr sz="975" baseline="4273">
              <a:latin typeface="Gill Sans MT"/>
              <a:cs typeface="Gill Sans MT"/>
            </a:endParaRPr>
          </a:p>
        </p:txBody>
      </p:sp>
      <p:sp>
        <p:nvSpPr>
          <p:cNvPr id="75" name="object 75"/>
          <p:cNvSpPr txBox="1"/>
          <p:nvPr/>
        </p:nvSpPr>
        <p:spPr>
          <a:xfrm rot="21480000">
            <a:off x="1121718" y="5879526"/>
            <a:ext cx="1201940" cy="85725"/>
          </a:xfrm>
          <a:prstGeom prst="rect">
            <a:avLst/>
          </a:prstGeom>
        </p:spPr>
        <p:txBody>
          <a:bodyPr vert="horz" wrap="square" lIns="0" tIns="0" rIns="0" bIns="0" rtlCol="0">
            <a:spAutoFit/>
          </a:bodyPr>
          <a:lstStyle/>
          <a:p>
            <a:pPr>
              <a:lnSpc>
                <a:spcPts val="675"/>
              </a:lnSpc>
            </a:pPr>
            <a:r>
              <a:rPr sz="650" spc="-10" dirty="0">
                <a:solidFill>
                  <a:srgbClr val="231F20"/>
                </a:solidFill>
                <a:latin typeface="Gill Sans MT"/>
                <a:cs typeface="Gill Sans MT"/>
              </a:rPr>
              <a:t>d. </a:t>
            </a:r>
            <a:r>
              <a:rPr sz="650" spc="-20" dirty="0">
                <a:solidFill>
                  <a:srgbClr val="231F20"/>
                </a:solidFill>
                <a:latin typeface="Gill Sans MT"/>
                <a:cs typeface="Gill Sans MT"/>
              </a:rPr>
              <a:t>Affordability </a:t>
            </a:r>
            <a:r>
              <a:rPr sz="975" spc="-15" baseline="4273" dirty="0">
                <a:solidFill>
                  <a:srgbClr val="231F20"/>
                </a:solidFill>
                <a:latin typeface="Gill Sans MT"/>
                <a:cs typeface="Gill Sans MT"/>
              </a:rPr>
              <a:t>of </a:t>
            </a:r>
            <a:r>
              <a:rPr sz="975" spc="-30" baseline="4273" dirty="0">
                <a:solidFill>
                  <a:srgbClr val="231F20"/>
                </a:solidFill>
                <a:latin typeface="Gill Sans MT"/>
                <a:cs typeface="Gill Sans MT"/>
              </a:rPr>
              <a:t>item(s)</a:t>
            </a:r>
            <a:r>
              <a:rPr sz="975" spc="-209" baseline="4273" dirty="0">
                <a:solidFill>
                  <a:srgbClr val="231F20"/>
                </a:solidFill>
                <a:latin typeface="Gill Sans MT"/>
                <a:cs typeface="Gill Sans MT"/>
              </a:rPr>
              <a:t> </a:t>
            </a:r>
            <a:r>
              <a:rPr sz="975" spc="-82" baseline="4273" dirty="0">
                <a:solidFill>
                  <a:srgbClr val="231F20"/>
                </a:solidFill>
                <a:latin typeface="Gill Sans MT"/>
                <a:cs typeface="Gill Sans MT"/>
              </a:rPr>
              <a:t>or </a:t>
            </a:r>
            <a:r>
              <a:rPr sz="975" spc="-22" baseline="8547" dirty="0">
                <a:solidFill>
                  <a:srgbClr val="231F20"/>
                </a:solidFill>
                <a:latin typeface="Gill Sans MT"/>
                <a:cs typeface="Gill Sans MT"/>
              </a:rPr>
              <a:t>service(s)</a:t>
            </a:r>
            <a:endParaRPr sz="975" baseline="8547">
              <a:latin typeface="Gill Sans MT"/>
              <a:cs typeface="Gill Sans MT"/>
            </a:endParaRPr>
          </a:p>
        </p:txBody>
      </p:sp>
      <p:sp>
        <p:nvSpPr>
          <p:cNvPr id="76" name="object 76"/>
          <p:cNvSpPr txBox="1"/>
          <p:nvPr/>
        </p:nvSpPr>
        <p:spPr>
          <a:xfrm rot="21480000">
            <a:off x="1126617" y="5994964"/>
            <a:ext cx="1010751" cy="85725"/>
          </a:xfrm>
          <a:prstGeom prst="rect">
            <a:avLst/>
          </a:prstGeom>
        </p:spPr>
        <p:txBody>
          <a:bodyPr vert="horz" wrap="square" lIns="0" tIns="0" rIns="0" bIns="0" rtlCol="0">
            <a:spAutoFit/>
          </a:bodyPr>
          <a:lstStyle/>
          <a:p>
            <a:pPr>
              <a:lnSpc>
                <a:spcPts val="675"/>
              </a:lnSpc>
            </a:pPr>
            <a:r>
              <a:rPr sz="650" dirty="0">
                <a:solidFill>
                  <a:srgbClr val="231F20"/>
                </a:solidFill>
                <a:latin typeface="Gill Sans MT"/>
                <a:cs typeface="Gill Sans MT"/>
              </a:rPr>
              <a:t>e.</a:t>
            </a:r>
            <a:r>
              <a:rPr sz="650" spc="-30" dirty="0">
                <a:solidFill>
                  <a:srgbClr val="231F20"/>
                </a:solidFill>
                <a:latin typeface="Gill Sans MT"/>
                <a:cs typeface="Gill Sans MT"/>
              </a:rPr>
              <a:t> </a:t>
            </a:r>
            <a:r>
              <a:rPr sz="650" spc="-15" dirty="0">
                <a:solidFill>
                  <a:srgbClr val="231F20"/>
                </a:solidFill>
                <a:latin typeface="Gill Sans MT"/>
                <a:cs typeface="Gill Sans MT"/>
              </a:rPr>
              <a:t>Share</a:t>
            </a:r>
            <a:r>
              <a:rPr sz="650" spc="-55" dirty="0">
                <a:solidFill>
                  <a:srgbClr val="231F20"/>
                </a:solidFill>
                <a:latin typeface="Gill Sans MT"/>
                <a:cs typeface="Gill Sans MT"/>
              </a:rPr>
              <a:t> </a:t>
            </a:r>
            <a:r>
              <a:rPr sz="650" spc="-25" dirty="0">
                <a:solidFill>
                  <a:srgbClr val="231F20"/>
                </a:solidFill>
                <a:latin typeface="Gill Sans MT"/>
                <a:cs typeface="Gill Sans MT"/>
              </a:rPr>
              <a:t>wealth</a:t>
            </a:r>
            <a:r>
              <a:rPr sz="650" spc="-55" dirty="0">
                <a:solidFill>
                  <a:srgbClr val="231F20"/>
                </a:solidFill>
                <a:latin typeface="Gill Sans MT"/>
                <a:cs typeface="Gill Sans MT"/>
              </a:rPr>
              <a:t> </a:t>
            </a:r>
            <a:r>
              <a:rPr sz="975" spc="-22" baseline="4273" dirty="0">
                <a:solidFill>
                  <a:srgbClr val="231F20"/>
                </a:solidFill>
                <a:latin typeface="Gill Sans MT"/>
                <a:cs typeface="Gill Sans MT"/>
              </a:rPr>
              <a:t>after</a:t>
            </a:r>
            <a:r>
              <a:rPr sz="975" spc="-67" baseline="4273" dirty="0">
                <a:solidFill>
                  <a:srgbClr val="231F20"/>
                </a:solidFill>
                <a:latin typeface="Gill Sans MT"/>
                <a:cs typeface="Gill Sans MT"/>
              </a:rPr>
              <a:t> </a:t>
            </a:r>
            <a:r>
              <a:rPr sz="975" spc="-60" baseline="4273" dirty="0">
                <a:solidFill>
                  <a:srgbClr val="231F20"/>
                </a:solidFill>
                <a:latin typeface="Gill Sans MT"/>
                <a:cs typeface="Gill Sans MT"/>
              </a:rPr>
              <a:t>your</a:t>
            </a:r>
            <a:r>
              <a:rPr sz="975" spc="-75" baseline="4273" dirty="0">
                <a:solidFill>
                  <a:srgbClr val="231F20"/>
                </a:solidFill>
                <a:latin typeface="Gill Sans MT"/>
                <a:cs typeface="Gill Sans MT"/>
              </a:rPr>
              <a:t> </a:t>
            </a:r>
            <a:r>
              <a:rPr sz="975" spc="-22" baseline="4273" dirty="0">
                <a:solidFill>
                  <a:srgbClr val="231F20"/>
                </a:solidFill>
                <a:latin typeface="Gill Sans MT"/>
                <a:cs typeface="Gill Sans MT"/>
              </a:rPr>
              <a:t>death</a:t>
            </a:r>
            <a:endParaRPr sz="975" baseline="4273">
              <a:latin typeface="Gill Sans MT"/>
              <a:cs typeface="Gill Sans MT"/>
            </a:endParaRPr>
          </a:p>
        </p:txBody>
      </p:sp>
      <p:sp>
        <p:nvSpPr>
          <p:cNvPr id="77" name="object 77"/>
          <p:cNvSpPr txBox="1"/>
          <p:nvPr/>
        </p:nvSpPr>
        <p:spPr>
          <a:xfrm rot="21480000">
            <a:off x="1136908" y="6088870"/>
            <a:ext cx="1747718" cy="85725"/>
          </a:xfrm>
          <a:prstGeom prst="rect">
            <a:avLst/>
          </a:prstGeom>
        </p:spPr>
        <p:txBody>
          <a:bodyPr vert="horz" wrap="square" lIns="0" tIns="0" rIns="0" bIns="0" rtlCol="0">
            <a:spAutoFit/>
          </a:bodyPr>
          <a:lstStyle/>
          <a:p>
            <a:pPr>
              <a:lnSpc>
                <a:spcPts val="675"/>
              </a:lnSpc>
            </a:pPr>
            <a:r>
              <a:rPr sz="650" spc="50" dirty="0">
                <a:solidFill>
                  <a:srgbClr val="231F20"/>
                </a:solidFill>
                <a:latin typeface="Gill Sans MT"/>
                <a:cs typeface="Gill Sans MT"/>
              </a:rPr>
              <a:t>f.</a:t>
            </a:r>
            <a:r>
              <a:rPr sz="650" spc="-30" dirty="0">
                <a:solidFill>
                  <a:srgbClr val="231F20"/>
                </a:solidFill>
                <a:latin typeface="Gill Sans MT"/>
                <a:cs typeface="Gill Sans MT"/>
              </a:rPr>
              <a:t> </a:t>
            </a:r>
            <a:r>
              <a:rPr sz="650" spc="-50" dirty="0">
                <a:solidFill>
                  <a:srgbClr val="231F20"/>
                </a:solidFill>
                <a:latin typeface="Gill Sans MT"/>
                <a:cs typeface="Gill Sans MT"/>
              </a:rPr>
              <a:t>Allow</a:t>
            </a:r>
            <a:r>
              <a:rPr sz="650" spc="-60" dirty="0">
                <a:solidFill>
                  <a:srgbClr val="231F20"/>
                </a:solidFill>
                <a:latin typeface="Gill Sans MT"/>
                <a:cs typeface="Gill Sans MT"/>
              </a:rPr>
              <a:t> </a:t>
            </a:r>
            <a:r>
              <a:rPr sz="650" spc="-30" dirty="0">
                <a:solidFill>
                  <a:srgbClr val="231F20"/>
                </a:solidFill>
                <a:latin typeface="Gill Sans MT"/>
                <a:cs typeface="Gill Sans MT"/>
              </a:rPr>
              <a:t>some</a:t>
            </a:r>
            <a:r>
              <a:rPr sz="975" spc="-44" baseline="4273" dirty="0">
                <a:solidFill>
                  <a:srgbClr val="231F20"/>
                </a:solidFill>
                <a:latin typeface="Gill Sans MT"/>
                <a:cs typeface="Gill Sans MT"/>
              </a:rPr>
              <a:t>one</a:t>
            </a:r>
            <a:r>
              <a:rPr sz="975" spc="-89" baseline="4273" dirty="0">
                <a:solidFill>
                  <a:srgbClr val="231F20"/>
                </a:solidFill>
                <a:latin typeface="Gill Sans MT"/>
                <a:cs typeface="Gill Sans MT"/>
              </a:rPr>
              <a:t> </a:t>
            </a:r>
            <a:r>
              <a:rPr sz="975" spc="-22" baseline="4273" dirty="0">
                <a:solidFill>
                  <a:srgbClr val="231F20"/>
                </a:solidFill>
                <a:latin typeface="Gill Sans MT"/>
                <a:cs typeface="Gill Sans MT"/>
              </a:rPr>
              <a:t>else</a:t>
            </a:r>
            <a:r>
              <a:rPr sz="975" spc="-82" baseline="4273" dirty="0">
                <a:solidFill>
                  <a:srgbClr val="231F20"/>
                </a:solidFill>
                <a:latin typeface="Gill Sans MT"/>
                <a:cs typeface="Gill Sans MT"/>
              </a:rPr>
              <a:t> to</a:t>
            </a:r>
            <a:r>
              <a:rPr sz="975" spc="-89" baseline="4273" dirty="0">
                <a:solidFill>
                  <a:srgbClr val="231F20"/>
                </a:solidFill>
                <a:latin typeface="Gill Sans MT"/>
                <a:cs typeface="Gill Sans MT"/>
              </a:rPr>
              <a:t> </a:t>
            </a:r>
            <a:r>
              <a:rPr sz="975" spc="7" baseline="4273" dirty="0">
                <a:solidFill>
                  <a:srgbClr val="231F20"/>
                </a:solidFill>
                <a:latin typeface="Gill Sans MT"/>
                <a:cs typeface="Gill Sans MT"/>
              </a:rPr>
              <a:t>access</a:t>
            </a:r>
            <a:r>
              <a:rPr sz="975" spc="-89" baseline="4273" dirty="0">
                <a:solidFill>
                  <a:srgbClr val="231F20"/>
                </a:solidFill>
                <a:latin typeface="Gill Sans MT"/>
                <a:cs typeface="Gill Sans MT"/>
              </a:rPr>
              <a:t> </a:t>
            </a:r>
            <a:r>
              <a:rPr sz="975" spc="-75" baseline="8547" dirty="0">
                <a:solidFill>
                  <a:srgbClr val="231F20"/>
                </a:solidFill>
                <a:latin typeface="Gill Sans MT"/>
                <a:cs typeface="Gill Sans MT"/>
              </a:rPr>
              <a:t>your</a:t>
            </a:r>
            <a:r>
              <a:rPr sz="975" spc="-89" baseline="8547" dirty="0">
                <a:solidFill>
                  <a:srgbClr val="231F20"/>
                </a:solidFill>
                <a:latin typeface="Gill Sans MT"/>
                <a:cs typeface="Gill Sans MT"/>
              </a:rPr>
              <a:t> </a:t>
            </a:r>
            <a:r>
              <a:rPr sz="975" spc="-60" baseline="8547" dirty="0">
                <a:solidFill>
                  <a:srgbClr val="231F20"/>
                </a:solidFill>
                <a:latin typeface="Gill Sans MT"/>
                <a:cs typeface="Gill Sans MT"/>
              </a:rPr>
              <a:t>money,</a:t>
            </a:r>
            <a:r>
              <a:rPr sz="975" spc="-82" baseline="8547" dirty="0">
                <a:solidFill>
                  <a:srgbClr val="231F20"/>
                </a:solidFill>
                <a:latin typeface="Gill Sans MT"/>
                <a:cs typeface="Gill Sans MT"/>
              </a:rPr>
              <a:t> </a:t>
            </a:r>
            <a:r>
              <a:rPr sz="975" spc="-15" baseline="8547" dirty="0">
                <a:solidFill>
                  <a:srgbClr val="231F20"/>
                </a:solidFill>
                <a:latin typeface="Gill Sans MT"/>
                <a:cs typeface="Gill Sans MT"/>
              </a:rPr>
              <a:t>finance</a:t>
            </a:r>
            <a:r>
              <a:rPr sz="975" spc="-15" baseline="12820" dirty="0">
                <a:solidFill>
                  <a:srgbClr val="231F20"/>
                </a:solidFill>
                <a:latin typeface="Gill Sans MT"/>
                <a:cs typeface="Gill Sans MT"/>
              </a:rPr>
              <a:t>s</a:t>
            </a:r>
            <a:r>
              <a:rPr sz="975" spc="-89" baseline="12820" dirty="0">
                <a:solidFill>
                  <a:srgbClr val="231F20"/>
                </a:solidFill>
                <a:latin typeface="Gill Sans MT"/>
                <a:cs typeface="Gill Sans MT"/>
              </a:rPr>
              <a:t> </a:t>
            </a:r>
            <a:r>
              <a:rPr sz="975" spc="-97" baseline="12820" dirty="0">
                <a:solidFill>
                  <a:srgbClr val="231F20"/>
                </a:solidFill>
                <a:latin typeface="Gill Sans MT"/>
                <a:cs typeface="Gill Sans MT"/>
              </a:rPr>
              <a:t>or</a:t>
            </a:r>
            <a:endParaRPr sz="975" baseline="12820">
              <a:latin typeface="Gill Sans MT"/>
              <a:cs typeface="Gill Sans MT"/>
            </a:endParaRPr>
          </a:p>
        </p:txBody>
      </p:sp>
      <p:sp>
        <p:nvSpPr>
          <p:cNvPr id="78" name="object 78"/>
          <p:cNvSpPr txBox="1"/>
          <p:nvPr/>
        </p:nvSpPr>
        <p:spPr>
          <a:xfrm rot="21480000">
            <a:off x="1222664" y="6224291"/>
            <a:ext cx="523323"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accounts</a:t>
            </a:r>
            <a:r>
              <a:rPr sz="650" spc="-95" dirty="0">
                <a:solidFill>
                  <a:srgbClr val="231F20"/>
                </a:solidFill>
                <a:latin typeface="Gill Sans MT"/>
                <a:cs typeface="Gill Sans MT"/>
              </a:rPr>
              <a:t> </a:t>
            </a:r>
            <a:r>
              <a:rPr sz="975" spc="-44" baseline="4273" dirty="0">
                <a:solidFill>
                  <a:srgbClr val="231F20"/>
                </a:solidFill>
                <a:latin typeface="Gill Sans MT"/>
                <a:cs typeface="Gill Sans MT"/>
              </a:rPr>
              <a:t>(how?)</a:t>
            </a:r>
            <a:endParaRPr sz="975" baseline="4273">
              <a:latin typeface="Gill Sans MT"/>
              <a:cs typeface="Gill Sans MT"/>
            </a:endParaRPr>
          </a:p>
        </p:txBody>
      </p:sp>
      <p:sp>
        <p:nvSpPr>
          <p:cNvPr id="79" name="object 79"/>
          <p:cNvSpPr txBox="1"/>
          <p:nvPr/>
        </p:nvSpPr>
        <p:spPr>
          <a:xfrm rot="21480000">
            <a:off x="1142066" y="6324590"/>
            <a:ext cx="1163307" cy="85725"/>
          </a:xfrm>
          <a:prstGeom prst="rect">
            <a:avLst/>
          </a:prstGeom>
        </p:spPr>
        <p:txBody>
          <a:bodyPr vert="horz" wrap="square" lIns="0" tIns="0" rIns="0" bIns="0" rtlCol="0">
            <a:spAutoFit/>
          </a:bodyPr>
          <a:lstStyle/>
          <a:p>
            <a:pPr>
              <a:lnSpc>
                <a:spcPts val="675"/>
              </a:lnSpc>
            </a:pPr>
            <a:r>
              <a:rPr sz="650" spc="30" dirty="0">
                <a:solidFill>
                  <a:srgbClr val="231F20"/>
                </a:solidFill>
                <a:latin typeface="Gill Sans MT"/>
                <a:cs typeface="Gill Sans MT"/>
              </a:rPr>
              <a:t>g.</a:t>
            </a:r>
            <a:r>
              <a:rPr sz="650" spc="-50" dirty="0">
                <a:solidFill>
                  <a:srgbClr val="231F20"/>
                </a:solidFill>
                <a:latin typeface="Gill Sans MT"/>
                <a:cs typeface="Gill Sans MT"/>
              </a:rPr>
              <a:t> </a:t>
            </a:r>
            <a:r>
              <a:rPr sz="650" spc="-35" dirty="0">
                <a:solidFill>
                  <a:srgbClr val="231F20"/>
                </a:solidFill>
                <a:latin typeface="Gill Sans MT"/>
                <a:cs typeface="Gill Sans MT"/>
              </a:rPr>
              <a:t>Gift</a:t>
            </a:r>
            <a:r>
              <a:rPr sz="650" spc="-50" dirty="0">
                <a:solidFill>
                  <a:srgbClr val="231F20"/>
                </a:solidFill>
                <a:latin typeface="Gill Sans MT"/>
                <a:cs typeface="Gill Sans MT"/>
              </a:rPr>
              <a:t> </a:t>
            </a:r>
            <a:r>
              <a:rPr sz="650" spc="-25" dirty="0">
                <a:solidFill>
                  <a:srgbClr val="231F20"/>
                </a:solidFill>
                <a:latin typeface="Gill Sans MT"/>
                <a:cs typeface="Gill Sans MT"/>
              </a:rPr>
              <a:t>someone</a:t>
            </a:r>
            <a:r>
              <a:rPr sz="650" spc="-45" dirty="0">
                <a:solidFill>
                  <a:srgbClr val="231F20"/>
                </a:solidFill>
                <a:latin typeface="Gill Sans MT"/>
                <a:cs typeface="Gill Sans MT"/>
              </a:rPr>
              <a:t> </a:t>
            </a:r>
            <a:r>
              <a:rPr sz="975" spc="-82" baseline="4273" dirty="0">
                <a:solidFill>
                  <a:srgbClr val="231F20"/>
                </a:solidFill>
                <a:latin typeface="Gill Sans MT"/>
                <a:cs typeface="Gill Sans MT"/>
              </a:rPr>
              <a:t>or</a:t>
            </a:r>
            <a:r>
              <a:rPr sz="975" spc="-67" baseline="4273" dirty="0">
                <a:solidFill>
                  <a:srgbClr val="231F20"/>
                </a:solidFill>
                <a:latin typeface="Gill Sans MT"/>
                <a:cs typeface="Gill Sans MT"/>
              </a:rPr>
              <a:t> </a:t>
            </a:r>
            <a:r>
              <a:rPr sz="975" spc="30" baseline="4273" dirty="0">
                <a:solidFill>
                  <a:srgbClr val="231F20"/>
                </a:solidFill>
                <a:latin typeface="Gill Sans MT"/>
                <a:cs typeface="Gill Sans MT"/>
              </a:rPr>
              <a:t>a</a:t>
            </a:r>
            <a:r>
              <a:rPr sz="975" spc="-60" baseline="4273" dirty="0">
                <a:solidFill>
                  <a:srgbClr val="231F20"/>
                </a:solidFill>
                <a:latin typeface="Gill Sans MT"/>
                <a:cs typeface="Gill Sans MT"/>
              </a:rPr>
              <a:t> </a:t>
            </a:r>
            <a:r>
              <a:rPr sz="975" spc="-30" baseline="4273" dirty="0">
                <a:solidFill>
                  <a:srgbClr val="231F20"/>
                </a:solidFill>
                <a:latin typeface="Gill Sans MT"/>
                <a:cs typeface="Gill Sans MT"/>
              </a:rPr>
              <a:t>charity</a:t>
            </a:r>
            <a:r>
              <a:rPr sz="975" spc="-67" baseline="4273" dirty="0">
                <a:solidFill>
                  <a:srgbClr val="231F20"/>
                </a:solidFill>
                <a:latin typeface="Gill Sans MT"/>
                <a:cs typeface="Gill Sans MT"/>
              </a:rPr>
              <a:t> </a:t>
            </a:r>
            <a:r>
              <a:rPr sz="975" spc="-22" baseline="8547" dirty="0">
                <a:solidFill>
                  <a:srgbClr val="231F20"/>
                </a:solidFill>
                <a:latin typeface="Gill Sans MT"/>
                <a:cs typeface="Gill Sans MT"/>
              </a:rPr>
              <a:t>(which?)</a:t>
            </a:r>
            <a:endParaRPr sz="975" baseline="8547">
              <a:latin typeface="Gill Sans MT"/>
              <a:cs typeface="Gill Sans MT"/>
            </a:endParaRPr>
          </a:p>
        </p:txBody>
      </p:sp>
      <p:sp>
        <p:nvSpPr>
          <p:cNvPr id="80" name="object 80"/>
          <p:cNvSpPr txBox="1"/>
          <p:nvPr/>
        </p:nvSpPr>
        <p:spPr>
          <a:xfrm rot="21480000">
            <a:off x="1147377" y="6425605"/>
            <a:ext cx="1599958"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h.</a:t>
            </a:r>
            <a:r>
              <a:rPr sz="650" spc="-75" dirty="0">
                <a:solidFill>
                  <a:srgbClr val="231F20"/>
                </a:solidFill>
                <a:latin typeface="Gill Sans MT"/>
                <a:cs typeface="Gill Sans MT"/>
              </a:rPr>
              <a:t> </a:t>
            </a:r>
            <a:r>
              <a:rPr sz="650" spc="-15" dirty="0">
                <a:solidFill>
                  <a:srgbClr val="231F20"/>
                </a:solidFill>
                <a:latin typeface="Gill Sans MT"/>
                <a:cs typeface="Gill Sans MT"/>
              </a:rPr>
              <a:t>Lifestyle</a:t>
            </a:r>
            <a:r>
              <a:rPr sz="650" spc="-50" dirty="0">
                <a:solidFill>
                  <a:srgbClr val="231F20"/>
                </a:solidFill>
                <a:latin typeface="Gill Sans MT"/>
                <a:cs typeface="Gill Sans MT"/>
              </a:rPr>
              <a:t> </a:t>
            </a:r>
            <a:r>
              <a:rPr sz="975" spc="-44" baseline="4273" dirty="0">
                <a:solidFill>
                  <a:srgbClr val="231F20"/>
                </a:solidFill>
                <a:latin typeface="Gill Sans MT"/>
                <a:cs typeface="Gill Sans MT"/>
              </a:rPr>
              <a:t>(no</a:t>
            </a:r>
            <a:r>
              <a:rPr sz="975" spc="-75" baseline="4273" dirty="0">
                <a:solidFill>
                  <a:srgbClr val="231F20"/>
                </a:solidFill>
                <a:latin typeface="Gill Sans MT"/>
                <a:cs typeface="Gill Sans MT"/>
              </a:rPr>
              <a:t> </a:t>
            </a:r>
            <a:r>
              <a:rPr sz="975" spc="-44" baseline="4273" dirty="0">
                <a:solidFill>
                  <a:srgbClr val="231F20"/>
                </a:solidFill>
                <a:latin typeface="Gill Sans MT"/>
                <a:cs typeface="Gill Sans MT"/>
              </a:rPr>
              <a:t>monetary</a:t>
            </a:r>
            <a:r>
              <a:rPr sz="975" spc="-75" baseline="4273" dirty="0">
                <a:solidFill>
                  <a:srgbClr val="231F20"/>
                </a:solidFill>
                <a:latin typeface="Gill Sans MT"/>
                <a:cs typeface="Gill Sans MT"/>
              </a:rPr>
              <a:t> </a:t>
            </a:r>
            <a:r>
              <a:rPr sz="975" spc="-15" baseline="4273" dirty="0">
                <a:solidFill>
                  <a:srgbClr val="231F20"/>
                </a:solidFill>
                <a:latin typeface="Gill Sans MT"/>
                <a:cs typeface="Gill Sans MT"/>
              </a:rPr>
              <a:t>goal;</a:t>
            </a:r>
            <a:r>
              <a:rPr sz="975" spc="-75" baseline="4273" dirty="0">
                <a:solidFill>
                  <a:srgbClr val="231F20"/>
                </a:solidFill>
                <a:latin typeface="Gill Sans MT"/>
                <a:cs typeface="Gill Sans MT"/>
              </a:rPr>
              <a:t> </a:t>
            </a:r>
            <a:r>
              <a:rPr sz="975" spc="-37" baseline="8547" dirty="0">
                <a:solidFill>
                  <a:srgbClr val="231F20"/>
                </a:solidFill>
                <a:latin typeface="Gill Sans MT"/>
                <a:cs typeface="Gill Sans MT"/>
              </a:rPr>
              <a:t>meet</a:t>
            </a:r>
            <a:r>
              <a:rPr sz="975" spc="-75" baseline="8547" dirty="0">
                <a:solidFill>
                  <a:srgbClr val="231F20"/>
                </a:solidFill>
                <a:latin typeface="Gill Sans MT"/>
                <a:cs typeface="Gill Sans MT"/>
              </a:rPr>
              <a:t> </a:t>
            </a:r>
            <a:r>
              <a:rPr sz="975" spc="30" baseline="8547" dirty="0">
                <a:solidFill>
                  <a:srgbClr val="231F20"/>
                </a:solidFill>
                <a:latin typeface="Gill Sans MT"/>
                <a:cs typeface="Gill Sans MT"/>
              </a:rPr>
              <a:t>a</a:t>
            </a:r>
            <a:r>
              <a:rPr sz="975" spc="-67" baseline="8547" dirty="0">
                <a:solidFill>
                  <a:srgbClr val="231F20"/>
                </a:solidFill>
                <a:latin typeface="Gill Sans MT"/>
                <a:cs typeface="Gill Sans MT"/>
              </a:rPr>
              <a:t> </a:t>
            </a:r>
            <a:r>
              <a:rPr sz="975" spc="-30" baseline="8547" dirty="0">
                <a:solidFill>
                  <a:srgbClr val="231F20"/>
                </a:solidFill>
                <a:latin typeface="Gill Sans MT"/>
                <a:cs typeface="Gill Sans MT"/>
              </a:rPr>
              <a:t>need/desir</a:t>
            </a:r>
            <a:r>
              <a:rPr sz="975" spc="-30" baseline="12820" dirty="0">
                <a:solidFill>
                  <a:srgbClr val="231F20"/>
                </a:solidFill>
                <a:latin typeface="Gill Sans MT"/>
                <a:cs typeface="Gill Sans MT"/>
              </a:rPr>
              <a:t>e)</a:t>
            </a:r>
            <a:endParaRPr sz="975" baseline="12820">
              <a:latin typeface="Gill Sans MT"/>
              <a:cs typeface="Gill Sans MT"/>
            </a:endParaRPr>
          </a:p>
        </p:txBody>
      </p:sp>
      <p:sp>
        <p:nvSpPr>
          <p:cNvPr id="81" name="object 81"/>
          <p:cNvSpPr txBox="1"/>
          <p:nvPr/>
        </p:nvSpPr>
        <p:spPr>
          <a:xfrm rot="21480000">
            <a:off x="1166292" y="6559431"/>
            <a:ext cx="579149"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i. </a:t>
            </a:r>
            <a:r>
              <a:rPr sz="650" spc="-60" dirty="0">
                <a:solidFill>
                  <a:srgbClr val="231F20"/>
                </a:solidFill>
                <a:latin typeface="Gill Sans MT"/>
                <a:cs typeface="Gill Sans MT"/>
              </a:rPr>
              <a:t>Other</a:t>
            </a:r>
            <a:r>
              <a:rPr sz="650" spc="-140" dirty="0">
                <a:solidFill>
                  <a:srgbClr val="231F20"/>
                </a:solidFill>
                <a:latin typeface="Gill Sans MT"/>
                <a:cs typeface="Gill Sans MT"/>
              </a:rPr>
              <a:t> </a:t>
            </a:r>
            <a:r>
              <a:rPr sz="650" spc="-15" dirty="0">
                <a:solidFill>
                  <a:srgbClr val="231F20"/>
                </a:solidFill>
                <a:latin typeface="Gill Sans MT"/>
                <a:cs typeface="Gill Sans MT"/>
              </a:rPr>
              <a:t>(describe)</a:t>
            </a:r>
            <a:endParaRPr sz="650">
              <a:latin typeface="Gill Sans MT"/>
              <a:cs typeface="Gill Sans MT"/>
            </a:endParaRPr>
          </a:p>
        </p:txBody>
      </p:sp>
      <p:sp>
        <p:nvSpPr>
          <p:cNvPr id="82" name="object 82"/>
          <p:cNvSpPr txBox="1"/>
          <p:nvPr/>
        </p:nvSpPr>
        <p:spPr>
          <a:xfrm rot="21480000">
            <a:off x="1170194" y="6674269"/>
            <a:ext cx="415964"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j. </a:t>
            </a:r>
            <a:r>
              <a:rPr sz="650" spc="-60" dirty="0">
                <a:solidFill>
                  <a:srgbClr val="231F20"/>
                </a:solidFill>
                <a:latin typeface="Gill Sans MT"/>
                <a:cs typeface="Gill Sans MT"/>
              </a:rPr>
              <a:t>Don’t</a:t>
            </a:r>
            <a:r>
              <a:rPr sz="650" spc="-105" dirty="0">
                <a:solidFill>
                  <a:srgbClr val="231F20"/>
                </a:solidFill>
                <a:latin typeface="Gill Sans MT"/>
                <a:cs typeface="Gill Sans MT"/>
              </a:rPr>
              <a:t> </a:t>
            </a:r>
            <a:r>
              <a:rPr sz="650" spc="-40" dirty="0">
                <a:solidFill>
                  <a:srgbClr val="231F20"/>
                </a:solidFill>
                <a:latin typeface="Gill Sans MT"/>
                <a:cs typeface="Gill Sans MT"/>
              </a:rPr>
              <a:t>know</a:t>
            </a:r>
            <a:endParaRPr sz="650">
              <a:latin typeface="Gill Sans MT"/>
              <a:cs typeface="Gill Sans MT"/>
            </a:endParaRPr>
          </a:p>
        </p:txBody>
      </p:sp>
      <p:sp>
        <p:nvSpPr>
          <p:cNvPr id="83" name="object 83"/>
          <p:cNvSpPr txBox="1"/>
          <p:nvPr/>
        </p:nvSpPr>
        <p:spPr>
          <a:xfrm rot="21480000">
            <a:off x="2145809" y="6716739"/>
            <a:ext cx="344220"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Inaccu</a:t>
            </a:r>
            <a:r>
              <a:rPr sz="650" spc="-35" dirty="0">
                <a:solidFill>
                  <a:srgbClr val="231F20"/>
                </a:solidFill>
                <a:latin typeface="Gill Sans MT"/>
                <a:cs typeface="Gill Sans MT"/>
              </a:rPr>
              <a:t>r</a:t>
            </a:r>
            <a:r>
              <a:rPr sz="650" spc="-10" dirty="0">
                <a:solidFill>
                  <a:srgbClr val="231F20"/>
                </a:solidFill>
                <a:latin typeface="Gill Sans MT"/>
                <a:cs typeface="Gill Sans MT"/>
              </a:rPr>
              <a:t>ate</a:t>
            </a:r>
            <a:endParaRPr sz="650">
              <a:latin typeface="Gill Sans MT"/>
              <a:cs typeface="Gill Sans MT"/>
            </a:endParaRPr>
          </a:p>
        </p:txBody>
      </p:sp>
      <p:sp>
        <p:nvSpPr>
          <p:cNvPr id="84" name="object 84"/>
          <p:cNvSpPr txBox="1"/>
          <p:nvPr/>
        </p:nvSpPr>
        <p:spPr>
          <a:xfrm rot="21480000">
            <a:off x="3157995" y="2057435"/>
            <a:ext cx="1803533" cy="85725"/>
          </a:xfrm>
          <a:prstGeom prst="rect">
            <a:avLst/>
          </a:prstGeom>
        </p:spPr>
        <p:txBody>
          <a:bodyPr vert="horz" wrap="square" lIns="0" tIns="0" rIns="0" bIns="0" rtlCol="0">
            <a:spAutoFit/>
          </a:bodyPr>
          <a:lstStyle/>
          <a:p>
            <a:pPr>
              <a:lnSpc>
                <a:spcPts val="675"/>
              </a:lnSpc>
            </a:pPr>
            <a:r>
              <a:rPr sz="650" b="1" spc="10" dirty="0">
                <a:solidFill>
                  <a:srgbClr val="231F20"/>
                </a:solidFill>
                <a:latin typeface="Gill Sans MT"/>
                <a:cs typeface="Gill Sans MT"/>
              </a:rPr>
              <a:t>5.</a:t>
            </a:r>
            <a:r>
              <a:rPr sz="650" b="1" spc="-35" dirty="0">
                <a:solidFill>
                  <a:srgbClr val="231F20"/>
                </a:solidFill>
                <a:latin typeface="Gill Sans MT"/>
                <a:cs typeface="Gill Sans MT"/>
              </a:rPr>
              <a:t> </a:t>
            </a:r>
            <a:r>
              <a:rPr sz="650" spc="-60" dirty="0">
                <a:solidFill>
                  <a:srgbClr val="231F20"/>
                </a:solidFill>
                <a:latin typeface="Gill Sans MT"/>
                <a:cs typeface="Gill Sans MT"/>
              </a:rPr>
              <a:t>How</a:t>
            </a:r>
            <a:r>
              <a:rPr sz="650" spc="-45" dirty="0">
                <a:solidFill>
                  <a:srgbClr val="231F20"/>
                </a:solidFill>
                <a:latin typeface="Gill Sans MT"/>
                <a:cs typeface="Gill Sans MT"/>
              </a:rPr>
              <a:t> </a:t>
            </a:r>
            <a:r>
              <a:rPr sz="650" spc="-10" dirty="0">
                <a:solidFill>
                  <a:srgbClr val="231F20"/>
                </a:solidFill>
                <a:latin typeface="Gill Sans MT"/>
                <a:cs typeface="Gill Sans MT"/>
              </a:rPr>
              <a:t>will</a:t>
            </a:r>
            <a:r>
              <a:rPr sz="650" spc="-45" dirty="0">
                <a:solidFill>
                  <a:srgbClr val="231F20"/>
                </a:solidFill>
                <a:latin typeface="Gill Sans MT"/>
                <a:cs typeface="Gill Sans MT"/>
              </a:rPr>
              <a:t> </a:t>
            </a:r>
            <a:r>
              <a:rPr sz="975" spc="-7" baseline="4273" dirty="0">
                <a:solidFill>
                  <a:srgbClr val="231F20"/>
                </a:solidFill>
                <a:latin typeface="Gill Sans MT"/>
                <a:cs typeface="Gill Sans MT"/>
              </a:rPr>
              <a:t>this</a:t>
            </a:r>
            <a:r>
              <a:rPr sz="975" spc="-67" baseline="4273" dirty="0">
                <a:solidFill>
                  <a:srgbClr val="231F20"/>
                </a:solidFill>
                <a:latin typeface="Gill Sans MT"/>
                <a:cs typeface="Gill Sans MT"/>
              </a:rPr>
              <a:t> </a:t>
            </a:r>
            <a:r>
              <a:rPr sz="975" spc="-15" baseline="4273" dirty="0">
                <a:solidFill>
                  <a:srgbClr val="231F20"/>
                </a:solidFill>
                <a:latin typeface="Gill Sans MT"/>
                <a:cs typeface="Gill Sans MT"/>
              </a:rPr>
              <a:t>decision</a:t>
            </a:r>
            <a:r>
              <a:rPr sz="975" spc="-67" baseline="4273" dirty="0">
                <a:solidFill>
                  <a:srgbClr val="231F20"/>
                </a:solidFill>
                <a:latin typeface="Gill Sans MT"/>
                <a:cs typeface="Gill Sans MT"/>
              </a:rPr>
              <a:t> </a:t>
            </a:r>
            <a:r>
              <a:rPr sz="975" spc="-7" baseline="4273" dirty="0">
                <a:solidFill>
                  <a:srgbClr val="231F20"/>
                </a:solidFill>
                <a:latin typeface="Gill Sans MT"/>
                <a:cs typeface="Gill Sans MT"/>
              </a:rPr>
              <a:t>impact</a:t>
            </a:r>
            <a:r>
              <a:rPr sz="975" spc="-67" baseline="4273" dirty="0">
                <a:solidFill>
                  <a:srgbClr val="231F20"/>
                </a:solidFill>
                <a:latin typeface="Gill Sans MT"/>
                <a:cs typeface="Gill Sans MT"/>
              </a:rPr>
              <a:t> </a:t>
            </a:r>
            <a:r>
              <a:rPr sz="975" spc="-44" baseline="8547" dirty="0">
                <a:solidFill>
                  <a:srgbClr val="231F20"/>
                </a:solidFill>
                <a:latin typeface="Gill Sans MT"/>
                <a:cs typeface="Gill Sans MT"/>
              </a:rPr>
              <a:t>you</a:t>
            </a:r>
            <a:r>
              <a:rPr sz="975" spc="-67" baseline="8547" dirty="0">
                <a:solidFill>
                  <a:srgbClr val="231F20"/>
                </a:solidFill>
                <a:latin typeface="Gill Sans MT"/>
                <a:cs typeface="Gill Sans MT"/>
              </a:rPr>
              <a:t> </a:t>
            </a:r>
            <a:r>
              <a:rPr sz="975" spc="-52" baseline="8547" dirty="0">
                <a:solidFill>
                  <a:srgbClr val="231F20"/>
                </a:solidFill>
                <a:latin typeface="Gill Sans MT"/>
                <a:cs typeface="Gill Sans MT"/>
              </a:rPr>
              <a:t>now</a:t>
            </a:r>
            <a:r>
              <a:rPr sz="975" spc="-67" baseline="8547" dirty="0">
                <a:solidFill>
                  <a:srgbClr val="231F20"/>
                </a:solidFill>
                <a:latin typeface="Gill Sans MT"/>
                <a:cs typeface="Gill Sans MT"/>
              </a:rPr>
              <a:t> </a:t>
            </a:r>
            <a:r>
              <a:rPr sz="975" baseline="8547" dirty="0">
                <a:solidFill>
                  <a:srgbClr val="231F20"/>
                </a:solidFill>
                <a:latin typeface="Gill Sans MT"/>
                <a:cs typeface="Gill Sans MT"/>
              </a:rPr>
              <a:t>and</a:t>
            </a:r>
            <a:r>
              <a:rPr sz="975" spc="-67" baseline="8547" dirty="0">
                <a:solidFill>
                  <a:srgbClr val="231F20"/>
                </a:solidFill>
                <a:latin typeface="Gill Sans MT"/>
                <a:cs typeface="Gill Sans MT"/>
              </a:rPr>
              <a:t> </a:t>
            </a:r>
            <a:r>
              <a:rPr sz="975" spc="-60" baseline="12820" dirty="0">
                <a:solidFill>
                  <a:srgbClr val="231F20"/>
                </a:solidFill>
                <a:latin typeface="Gill Sans MT"/>
                <a:cs typeface="Gill Sans MT"/>
              </a:rPr>
              <a:t>over</a:t>
            </a:r>
            <a:r>
              <a:rPr sz="975" spc="-67" baseline="12820" dirty="0">
                <a:solidFill>
                  <a:srgbClr val="231F20"/>
                </a:solidFill>
                <a:latin typeface="Gill Sans MT"/>
                <a:cs typeface="Gill Sans MT"/>
              </a:rPr>
              <a:t> </a:t>
            </a:r>
            <a:r>
              <a:rPr sz="975" spc="-15" baseline="12820" dirty="0">
                <a:solidFill>
                  <a:srgbClr val="231F20"/>
                </a:solidFill>
                <a:latin typeface="Gill Sans MT"/>
                <a:cs typeface="Gill Sans MT"/>
              </a:rPr>
              <a:t>time?</a:t>
            </a:r>
            <a:endParaRPr sz="975" baseline="12820">
              <a:latin typeface="Gill Sans MT"/>
              <a:cs typeface="Gill Sans MT"/>
            </a:endParaRPr>
          </a:p>
        </p:txBody>
      </p:sp>
      <p:sp>
        <p:nvSpPr>
          <p:cNvPr id="85" name="object 85"/>
          <p:cNvSpPr txBox="1"/>
          <p:nvPr/>
        </p:nvSpPr>
        <p:spPr>
          <a:xfrm rot="21480000">
            <a:off x="3381829" y="2179372"/>
            <a:ext cx="891227" cy="85725"/>
          </a:xfrm>
          <a:prstGeom prst="rect">
            <a:avLst/>
          </a:prstGeom>
        </p:spPr>
        <p:txBody>
          <a:bodyPr vert="horz" wrap="square" lIns="0" tIns="0" rIns="0" bIns="0" rtlCol="0">
            <a:spAutoFit/>
          </a:bodyPr>
          <a:lstStyle/>
          <a:p>
            <a:pPr>
              <a:lnSpc>
                <a:spcPts val="675"/>
              </a:lnSpc>
            </a:pPr>
            <a:r>
              <a:rPr sz="650" spc="10" dirty="0">
                <a:solidFill>
                  <a:srgbClr val="231F20"/>
                </a:solidFill>
                <a:latin typeface="Gill Sans MT"/>
                <a:cs typeface="Gill Sans MT"/>
              </a:rPr>
              <a:t>a. </a:t>
            </a:r>
            <a:r>
              <a:rPr sz="650" spc="-35" dirty="0">
                <a:solidFill>
                  <a:srgbClr val="231F20"/>
                </a:solidFill>
                <a:latin typeface="Gill Sans MT"/>
                <a:cs typeface="Gill Sans MT"/>
              </a:rPr>
              <a:t>Improv</a:t>
            </a:r>
            <a:r>
              <a:rPr sz="975" spc="-52" baseline="4273" dirty="0">
                <a:solidFill>
                  <a:srgbClr val="231F20"/>
                </a:solidFill>
                <a:latin typeface="Gill Sans MT"/>
                <a:cs typeface="Gill Sans MT"/>
              </a:rPr>
              <a:t>e </a:t>
            </a:r>
            <a:r>
              <a:rPr sz="975" spc="-7" baseline="4273" dirty="0">
                <a:solidFill>
                  <a:srgbClr val="231F20"/>
                </a:solidFill>
                <a:latin typeface="Gill Sans MT"/>
                <a:cs typeface="Gill Sans MT"/>
              </a:rPr>
              <a:t>financial</a:t>
            </a:r>
            <a:r>
              <a:rPr sz="975" spc="-217" baseline="4273" dirty="0">
                <a:solidFill>
                  <a:srgbClr val="231F20"/>
                </a:solidFill>
                <a:latin typeface="Gill Sans MT"/>
                <a:cs typeface="Gill Sans MT"/>
              </a:rPr>
              <a:t> </a:t>
            </a:r>
            <a:r>
              <a:rPr sz="975" spc="-37" baseline="4273" dirty="0">
                <a:solidFill>
                  <a:srgbClr val="231F20"/>
                </a:solidFill>
                <a:latin typeface="Gill Sans MT"/>
                <a:cs typeface="Gill Sans MT"/>
              </a:rPr>
              <a:t>position</a:t>
            </a:r>
            <a:endParaRPr sz="975" baseline="4273">
              <a:latin typeface="Gill Sans MT"/>
              <a:cs typeface="Gill Sans MT"/>
            </a:endParaRPr>
          </a:p>
        </p:txBody>
      </p:sp>
      <p:sp>
        <p:nvSpPr>
          <p:cNvPr id="86" name="object 86"/>
          <p:cNvSpPr txBox="1"/>
          <p:nvPr/>
        </p:nvSpPr>
        <p:spPr>
          <a:xfrm rot="21480000">
            <a:off x="3384763" y="2301417"/>
            <a:ext cx="415964"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b.</a:t>
            </a:r>
            <a:r>
              <a:rPr sz="650" spc="-65" dirty="0">
                <a:solidFill>
                  <a:srgbClr val="231F20"/>
                </a:solidFill>
                <a:latin typeface="Gill Sans MT"/>
                <a:cs typeface="Gill Sans MT"/>
              </a:rPr>
              <a:t> </a:t>
            </a:r>
            <a:r>
              <a:rPr sz="650" spc="-85" dirty="0">
                <a:solidFill>
                  <a:srgbClr val="231F20"/>
                </a:solidFill>
                <a:latin typeface="Gill Sans MT"/>
                <a:cs typeface="Gill Sans MT"/>
              </a:rPr>
              <a:t>No </a:t>
            </a:r>
            <a:r>
              <a:rPr sz="650" spc="-15" dirty="0">
                <a:solidFill>
                  <a:srgbClr val="231F20"/>
                </a:solidFill>
                <a:latin typeface="Gill Sans MT"/>
                <a:cs typeface="Gill Sans MT"/>
              </a:rPr>
              <a:t>impact</a:t>
            </a:r>
            <a:endParaRPr sz="650">
              <a:latin typeface="Gill Sans MT"/>
              <a:cs typeface="Gill Sans MT"/>
            </a:endParaRPr>
          </a:p>
        </p:txBody>
      </p:sp>
      <p:sp>
        <p:nvSpPr>
          <p:cNvPr id="87" name="object 87"/>
          <p:cNvSpPr txBox="1"/>
          <p:nvPr/>
        </p:nvSpPr>
        <p:spPr>
          <a:xfrm rot="21480000">
            <a:off x="3391738" y="2404361"/>
            <a:ext cx="764913"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c. </a:t>
            </a:r>
            <a:r>
              <a:rPr sz="650" spc="-25" dirty="0">
                <a:solidFill>
                  <a:srgbClr val="231F20"/>
                </a:solidFill>
                <a:latin typeface="Gill Sans MT"/>
                <a:cs typeface="Gill Sans MT"/>
              </a:rPr>
              <a:t>Negativ</a:t>
            </a:r>
            <a:r>
              <a:rPr sz="975" spc="-37" baseline="4273" dirty="0">
                <a:solidFill>
                  <a:srgbClr val="231F20"/>
                </a:solidFill>
                <a:latin typeface="Gill Sans MT"/>
                <a:cs typeface="Gill Sans MT"/>
              </a:rPr>
              <a:t>e</a:t>
            </a:r>
            <a:r>
              <a:rPr sz="975" spc="-202" baseline="4273" dirty="0">
                <a:solidFill>
                  <a:srgbClr val="231F20"/>
                </a:solidFill>
                <a:latin typeface="Gill Sans MT"/>
                <a:cs typeface="Gill Sans MT"/>
              </a:rPr>
              <a:t> </a:t>
            </a:r>
            <a:r>
              <a:rPr sz="975" spc="-22" baseline="4273" dirty="0">
                <a:solidFill>
                  <a:srgbClr val="231F20"/>
                </a:solidFill>
                <a:latin typeface="Gill Sans MT"/>
                <a:cs typeface="Gill Sans MT"/>
              </a:rPr>
              <a:t>impact/debt</a:t>
            </a:r>
            <a:endParaRPr sz="975" baseline="4273">
              <a:latin typeface="Gill Sans MT"/>
              <a:cs typeface="Gill Sans MT"/>
            </a:endParaRPr>
          </a:p>
        </p:txBody>
      </p:sp>
      <p:sp>
        <p:nvSpPr>
          <p:cNvPr id="88" name="object 88"/>
          <p:cNvSpPr txBox="1"/>
          <p:nvPr/>
        </p:nvSpPr>
        <p:spPr>
          <a:xfrm rot="21480000">
            <a:off x="3395145" y="2523040"/>
            <a:ext cx="435245" cy="85725"/>
          </a:xfrm>
          <a:prstGeom prst="rect">
            <a:avLst/>
          </a:prstGeom>
        </p:spPr>
        <p:txBody>
          <a:bodyPr vert="horz" wrap="square" lIns="0" tIns="0" rIns="0" bIns="0" rtlCol="0">
            <a:spAutoFit/>
          </a:bodyPr>
          <a:lstStyle/>
          <a:p>
            <a:pPr>
              <a:lnSpc>
                <a:spcPts val="675"/>
              </a:lnSpc>
            </a:pPr>
            <a:r>
              <a:rPr sz="650" dirty="0">
                <a:solidFill>
                  <a:srgbClr val="231F20"/>
                </a:solidFill>
                <a:latin typeface="Gill Sans MT"/>
                <a:cs typeface="Gill Sans MT"/>
              </a:rPr>
              <a:t>d.</a:t>
            </a:r>
            <a:r>
              <a:rPr sz="650" spc="-95" dirty="0">
                <a:solidFill>
                  <a:srgbClr val="231F20"/>
                </a:solidFill>
                <a:latin typeface="Gill Sans MT"/>
                <a:cs typeface="Gill Sans MT"/>
              </a:rPr>
              <a:t> </a:t>
            </a:r>
            <a:r>
              <a:rPr sz="650" spc="-60" dirty="0">
                <a:solidFill>
                  <a:srgbClr val="231F20"/>
                </a:solidFill>
                <a:latin typeface="Gill Sans MT"/>
                <a:cs typeface="Gill Sans MT"/>
              </a:rPr>
              <a:t>Don’t </a:t>
            </a:r>
            <a:r>
              <a:rPr sz="650" spc="-40" dirty="0">
                <a:solidFill>
                  <a:srgbClr val="231F20"/>
                </a:solidFill>
                <a:latin typeface="Gill Sans MT"/>
                <a:cs typeface="Gill Sans MT"/>
              </a:rPr>
              <a:t>know</a:t>
            </a:r>
            <a:endParaRPr sz="650">
              <a:latin typeface="Gill Sans MT"/>
              <a:cs typeface="Gill Sans MT"/>
            </a:endParaRPr>
          </a:p>
        </p:txBody>
      </p:sp>
      <p:sp>
        <p:nvSpPr>
          <p:cNvPr id="89" name="object 89"/>
          <p:cNvSpPr txBox="1"/>
          <p:nvPr/>
        </p:nvSpPr>
        <p:spPr>
          <a:xfrm rot="21480000">
            <a:off x="4347374" y="2592716"/>
            <a:ext cx="344220"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Inaccu</a:t>
            </a:r>
            <a:r>
              <a:rPr sz="650" spc="-35" dirty="0">
                <a:solidFill>
                  <a:srgbClr val="231F20"/>
                </a:solidFill>
                <a:latin typeface="Gill Sans MT"/>
                <a:cs typeface="Gill Sans MT"/>
              </a:rPr>
              <a:t>r</a:t>
            </a:r>
            <a:r>
              <a:rPr sz="650" spc="-10" dirty="0">
                <a:solidFill>
                  <a:srgbClr val="231F20"/>
                </a:solidFill>
                <a:latin typeface="Gill Sans MT"/>
                <a:cs typeface="Gill Sans MT"/>
              </a:rPr>
              <a:t>ate</a:t>
            </a:r>
            <a:endParaRPr sz="650">
              <a:latin typeface="Gill Sans MT"/>
              <a:cs typeface="Gill Sans MT"/>
            </a:endParaRPr>
          </a:p>
        </p:txBody>
      </p:sp>
      <p:sp>
        <p:nvSpPr>
          <p:cNvPr id="90" name="object 90"/>
          <p:cNvSpPr txBox="1"/>
          <p:nvPr/>
        </p:nvSpPr>
        <p:spPr>
          <a:xfrm rot="21480000">
            <a:off x="3190910" y="2776525"/>
            <a:ext cx="1733765" cy="85725"/>
          </a:xfrm>
          <a:prstGeom prst="rect">
            <a:avLst/>
          </a:prstGeom>
        </p:spPr>
        <p:txBody>
          <a:bodyPr vert="horz" wrap="square" lIns="0" tIns="0" rIns="0" bIns="0" rtlCol="0">
            <a:spAutoFit/>
          </a:bodyPr>
          <a:lstStyle/>
          <a:p>
            <a:pPr>
              <a:lnSpc>
                <a:spcPts val="675"/>
              </a:lnSpc>
            </a:pPr>
            <a:r>
              <a:rPr sz="650" b="1" spc="10" dirty="0">
                <a:solidFill>
                  <a:srgbClr val="231F20"/>
                </a:solidFill>
                <a:latin typeface="Gill Sans MT"/>
                <a:cs typeface="Gill Sans MT"/>
              </a:rPr>
              <a:t>6.</a:t>
            </a:r>
            <a:r>
              <a:rPr sz="650" b="1" spc="-35" dirty="0">
                <a:solidFill>
                  <a:srgbClr val="231F20"/>
                </a:solidFill>
                <a:latin typeface="Gill Sans MT"/>
                <a:cs typeface="Gill Sans MT"/>
              </a:rPr>
              <a:t> </a:t>
            </a:r>
            <a:r>
              <a:rPr sz="650" spc="-60" dirty="0">
                <a:solidFill>
                  <a:srgbClr val="231F20"/>
                </a:solidFill>
                <a:latin typeface="Gill Sans MT"/>
                <a:cs typeface="Gill Sans MT"/>
              </a:rPr>
              <a:t>How</a:t>
            </a:r>
            <a:r>
              <a:rPr sz="650" spc="-50" dirty="0">
                <a:solidFill>
                  <a:srgbClr val="231F20"/>
                </a:solidFill>
                <a:latin typeface="Gill Sans MT"/>
                <a:cs typeface="Gill Sans MT"/>
              </a:rPr>
              <a:t> </a:t>
            </a:r>
            <a:r>
              <a:rPr sz="650" spc="-15" dirty="0">
                <a:solidFill>
                  <a:srgbClr val="231F20"/>
                </a:solidFill>
                <a:latin typeface="Gill Sans MT"/>
                <a:cs typeface="Gill Sans MT"/>
              </a:rPr>
              <a:t>much</a:t>
            </a:r>
            <a:r>
              <a:rPr sz="650" spc="-45" dirty="0">
                <a:solidFill>
                  <a:srgbClr val="231F20"/>
                </a:solidFill>
                <a:latin typeface="Gill Sans MT"/>
                <a:cs typeface="Gill Sans MT"/>
              </a:rPr>
              <a:t> </a:t>
            </a:r>
            <a:r>
              <a:rPr sz="975" spc="-22" baseline="4273" dirty="0">
                <a:solidFill>
                  <a:srgbClr val="231F20"/>
                </a:solidFill>
                <a:latin typeface="Gill Sans MT"/>
                <a:cs typeface="Gill Sans MT"/>
              </a:rPr>
              <a:t>risk</a:t>
            </a:r>
            <a:r>
              <a:rPr sz="975" spc="-67" baseline="4273" dirty="0">
                <a:solidFill>
                  <a:srgbClr val="231F20"/>
                </a:solidFill>
                <a:latin typeface="Gill Sans MT"/>
                <a:cs typeface="Gill Sans MT"/>
              </a:rPr>
              <a:t> </a:t>
            </a:r>
            <a:r>
              <a:rPr sz="975" spc="30" baseline="4273" dirty="0">
                <a:solidFill>
                  <a:srgbClr val="231F20"/>
                </a:solidFill>
                <a:latin typeface="Gill Sans MT"/>
                <a:cs typeface="Gill Sans MT"/>
              </a:rPr>
              <a:t>is</a:t>
            </a:r>
            <a:r>
              <a:rPr sz="975" spc="-75" baseline="4273" dirty="0">
                <a:solidFill>
                  <a:srgbClr val="231F20"/>
                </a:solidFill>
                <a:latin typeface="Gill Sans MT"/>
                <a:cs typeface="Gill Sans MT"/>
              </a:rPr>
              <a:t> </a:t>
            </a:r>
            <a:r>
              <a:rPr sz="975" spc="-52" baseline="4273" dirty="0">
                <a:solidFill>
                  <a:srgbClr val="231F20"/>
                </a:solidFill>
                <a:latin typeface="Gill Sans MT"/>
                <a:cs typeface="Gill Sans MT"/>
              </a:rPr>
              <a:t>there</a:t>
            </a:r>
            <a:r>
              <a:rPr sz="975" spc="-67" baseline="4273" dirty="0">
                <a:solidFill>
                  <a:srgbClr val="231F20"/>
                </a:solidFill>
                <a:latin typeface="Gill Sans MT"/>
                <a:cs typeface="Gill Sans MT"/>
              </a:rPr>
              <a:t> </a:t>
            </a:r>
            <a:r>
              <a:rPr sz="975" spc="-60" baseline="4273" dirty="0">
                <a:solidFill>
                  <a:srgbClr val="231F20"/>
                </a:solidFill>
                <a:latin typeface="Gill Sans MT"/>
                <a:cs typeface="Gill Sans MT"/>
              </a:rPr>
              <a:t>to</a:t>
            </a:r>
            <a:r>
              <a:rPr sz="975" spc="-75" baseline="4273" dirty="0">
                <a:solidFill>
                  <a:srgbClr val="231F20"/>
                </a:solidFill>
                <a:latin typeface="Gill Sans MT"/>
                <a:cs typeface="Gill Sans MT"/>
              </a:rPr>
              <a:t> </a:t>
            </a:r>
            <a:r>
              <a:rPr sz="975" spc="-60" baseline="8547" dirty="0">
                <a:solidFill>
                  <a:srgbClr val="231F20"/>
                </a:solidFill>
                <a:latin typeface="Gill Sans MT"/>
                <a:cs typeface="Gill Sans MT"/>
              </a:rPr>
              <a:t>your</a:t>
            </a:r>
            <a:r>
              <a:rPr sz="975" spc="-67" baseline="8547" dirty="0">
                <a:solidFill>
                  <a:srgbClr val="231F20"/>
                </a:solidFill>
                <a:latin typeface="Gill Sans MT"/>
                <a:cs typeface="Gill Sans MT"/>
              </a:rPr>
              <a:t> </a:t>
            </a:r>
            <a:r>
              <a:rPr sz="975" spc="7" baseline="8547" dirty="0">
                <a:solidFill>
                  <a:srgbClr val="231F20"/>
                </a:solidFill>
                <a:latin typeface="Gill Sans MT"/>
                <a:cs typeface="Gill Sans MT"/>
              </a:rPr>
              <a:t>financial</a:t>
            </a:r>
            <a:r>
              <a:rPr sz="975" spc="-75" baseline="8547" dirty="0">
                <a:solidFill>
                  <a:srgbClr val="231F20"/>
                </a:solidFill>
                <a:latin typeface="Gill Sans MT"/>
                <a:cs typeface="Gill Sans MT"/>
              </a:rPr>
              <a:t> </a:t>
            </a:r>
            <a:r>
              <a:rPr sz="975" spc="-7" baseline="8547" dirty="0">
                <a:solidFill>
                  <a:srgbClr val="231F20"/>
                </a:solidFill>
                <a:latin typeface="Gill Sans MT"/>
                <a:cs typeface="Gill Sans MT"/>
              </a:rPr>
              <a:t>well-being?</a:t>
            </a:r>
            <a:endParaRPr sz="975" baseline="8547">
              <a:latin typeface="Gill Sans MT"/>
              <a:cs typeface="Gill Sans MT"/>
            </a:endParaRPr>
          </a:p>
        </p:txBody>
      </p:sp>
      <p:sp>
        <p:nvSpPr>
          <p:cNvPr id="91" name="object 91"/>
          <p:cNvSpPr txBox="1"/>
          <p:nvPr/>
        </p:nvSpPr>
        <p:spPr>
          <a:xfrm rot="21480000">
            <a:off x="3413898" y="2903523"/>
            <a:ext cx="603024" cy="85725"/>
          </a:xfrm>
          <a:prstGeom prst="rect">
            <a:avLst/>
          </a:prstGeom>
        </p:spPr>
        <p:txBody>
          <a:bodyPr vert="horz" wrap="square" lIns="0" tIns="0" rIns="0" bIns="0" rtlCol="0">
            <a:spAutoFit/>
          </a:bodyPr>
          <a:lstStyle/>
          <a:p>
            <a:pPr>
              <a:lnSpc>
                <a:spcPts val="675"/>
              </a:lnSpc>
            </a:pPr>
            <a:r>
              <a:rPr sz="650" spc="10" dirty="0">
                <a:solidFill>
                  <a:srgbClr val="231F20"/>
                </a:solidFill>
                <a:latin typeface="Gill Sans MT"/>
                <a:cs typeface="Gill Sans MT"/>
              </a:rPr>
              <a:t>a.</a:t>
            </a:r>
            <a:r>
              <a:rPr sz="650" spc="-125" dirty="0">
                <a:solidFill>
                  <a:srgbClr val="231F20"/>
                </a:solidFill>
                <a:latin typeface="Gill Sans MT"/>
                <a:cs typeface="Gill Sans MT"/>
              </a:rPr>
              <a:t> </a:t>
            </a:r>
            <a:r>
              <a:rPr sz="650" spc="-40" dirty="0">
                <a:solidFill>
                  <a:srgbClr val="231F20"/>
                </a:solidFill>
                <a:latin typeface="Gill Sans MT"/>
                <a:cs typeface="Gill Sans MT"/>
              </a:rPr>
              <a:t>Low </a:t>
            </a:r>
            <a:r>
              <a:rPr sz="650" spc="-25" dirty="0">
                <a:solidFill>
                  <a:srgbClr val="231F20"/>
                </a:solidFill>
                <a:latin typeface="Gill Sans MT"/>
                <a:cs typeface="Gill Sans MT"/>
              </a:rPr>
              <a:t>risk </a:t>
            </a:r>
            <a:r>
              <a:rPr sz="975" spc="-82" baseline="4273" dirty="0">
                <a:solidFill>
                  <a:srgbClr val="231F20"/>
                </a:solidFill>
                <a:latin typeface="Gill Sans MT"/>
                <a:cs typeface="Gill Sans MT"/>
              </a:rPr>
              <a:t>or </a:t>
            </a:r>
            <a:r>
              <a:rPr sz="975" spc="-44" baseline="4273" dirty="0">
                <a:solidFill>
                  <a:srgbClr val="231F20"/>
                </a:solidFill>
                <a:latin typeface="Gill Sans MT"/>
                <a:cs typeface="Gill Sans MT"/>
              </a:rPr>
              <a:t>none</a:t>
            </a:r>
            <a:endParaRPr sz="975" baseline="4273">
              <a:latin typeface="Gill Sans MT"/>
              <a:cs typeface="Gill Sans MT"/>
            </a:endParaRPr>
          </a:p>
        </p:txBody>
      </p:sp>
      <p:sp>
        <p:nvSpPr>
          <p:cNvPr id="92" name="object 92"/>
          <p:cNvSpPr txBox="1"/>
          <p:nvPr/>
        </p:nvSpPr>
        <p:spPr>
          <a:xfrm rot="21480000">
            <a:off x="3418541" y="3016485"/>
            <a:ext cx="520192"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b.</a:t>
            </a:r>
            <a:r>
              <a:rPr sz="650" spc="-120" dirty="0">
                <a:solidFill>
                  <a:srgbClr val="231F20"/>
                </a:solidFill>
                <a:latin typeface="Gill Sans MT"/>
                <a:cs typeface="Gill Sans MT"/>
              </a:rPr>
              <a:t> </a:t>
            </a:r>
            <a:r>
              <a:rPr sz="650" spc="-30" dirty="0">
                <a:solidFill>
                  <a:srgbClr val="231F20"/>
                </a:solidFill>
                <a:latin typeface="Gill Sans MT"/>
                <a:cs typeface="Gill Sans MT"/>
              </a:rPr>
              <a:t>Moderate </a:t>
            </a:r>
            <a:r>
              <a:rPr sz="975" spc="-37" baseline="4273" dirty="0">
                <a:solidFill>
                  <a:srgbClr val="231F20"/>
                </a:solidFill>
                <a:latin typeface="Gill Sans MT"/>
                <a:cs typeface="Gill Sans MT"/>
              </a:rPr>
              <a:t>risk</a:t>
            </a:r>
            <a:endParaRPr sz="975" baseline="4273">
              <a:latin typeface="Gill Sans MT"/>
              <a:cs typeface="Gill Sans MT"/>
            </a:endParaRPr>
          </a:p>
        </p:txBody>
      </p:sp>
      <p:sp>
        <p:nvSpPr>
          <p:cNvPr id="93" name="object 93"/>
          <p:cNvSpPr txBox="1"/>
          <p:nvPr/>
        </p:nvSpPr>
        <p:spPr>
          <a:xfrm rot="21480000">
            <a:off x="3422185" y="3131111"/>
            <a:ext cx="366404"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c.</a:t>
            </a:r>
            <a:r>
              <a:rPr sz="650" spc="-135" dirty="0">
                <a:solidFill>
                  <a:srgbClr val="231F20"/>
                </a:solidFill>
                <a:latin typeface="Gill Sans MT"/>
                <a:cs typeface="Gill Sans MT"/>
              </a:rPr>
              <a:t> </a:t>
            </a:r>
            <a:r>
              <a:rPr sz="650" spc="-20" dirty="0">
                <a:solidFill>
                  <a:srgbClr val="231F20"/>
                </a:solidFill>
                <a:latin typeface="Gill Sans MT"/>
                <a:cs typeface="Gill Sans MT"/>
              </a:rPr>
              <a:t>High </a:t>
            </a:r>
            <a:r>
              <a:rPr sz="650" spc="-25" dirty="0">
                <a:solidFill>
                  <a:srgbClr val="231F20"/>
                </a:solidFill>
                <a:latin typeface="Gill Sans MT"/>
                <a:cs typeface="Gill Sans MT"/>
              </a:rPr>
              <a:t>risk</a:t>
            </a:r>
            <a:endParaRPr sz="650">
              <a:latin typeface="Gill Sans MT"/>
              <a:cs typeface="Gill Sans MT"/>
            </a:endParaRPr>
          </a:p>
        </p:txBody>
      </p:sp>
      <p:sp>
        <p:nvSpPr>
          <p:cNvPr id="94" name="object 94"/>
          <p:cNvSpPr txBox="1"/>
          <p:nvPr/>
        </p:nvSpPr>
        <p:spPr>
          <a:xfrm rot="21480000">
            <a:off x="3428067" y="3240535"/>
            <a:ext cx="435245" cy="85725"/>
          </a:xfrm>
          <a:prstGeom prst="rect">
            <a:avLst/>
          </a:prstGeom>
        </p:spPr>
        <p:txBody>
          <a:bodyPr vert="horz" wrap="square" lIns="0" tIns="0" rIns="0" bIns="0" rtlCol="0">
            <a:spAutoFit/>
          </a:bodyPr>
          <a:lstStyle/>
          <a:p>
            <a:pPr>
              <a:lnSpc>
                <a:spcPts val="675"/>
              </a:lnSpc>
            </a:pPr>
            <a:r>
              <a:rPr sz="650" dirty="0">
                <a:solidFill>
                  <a:srgbClr val="231F20"/>
                </a:solidFill>
                <a:latin typeface="Gill Sans MT"/>
                <a:cs typeface="Gill Sans MT"/>
              </a:rPr>
              <a:t>d.</a:t>
            </a:r>
            <a:r>
              <a:rPr sz="650" spc="-95" dirty="0">
                <a:solidFill>
                  <a:srgbClr val="231F20"/>
                </a:solidFill>
                <a:latin typeface="Gill Sans MT"/>
                <a:cs typeface="Gill Sans MT"/>
              </a:rPr>
              <a:t> </a:t>
            </a:r>
            <a:r>
              <a:rPr sz="650" spc="-60" dirty="0">
                <a:solidFill>
                  <a:srgbClr val="231F20"/>
                </a:solidFill>
                <a:latin typeface="Gill Sans MT"/>
                <a:cs typeface="Gill Sans MT"/>
              </a:rPr>
              <a:t>Don’t </a:t>
            </a:r>
            <a:r>
              <a:rPr sz="650" spc="-40" dirty="0">
                <a:solidFill>
                  <a:srgbClr val="231F20"/>
                </a:solidFill>
                <a:latin typeface="Gill Sans MT"/>
                <a:cs typeface="Gill Sans MT"/>
              </a:rPr>
              <a:t>know</a:t>
            </a:r>
            <a:endParaRPr sz="650">
              <a:latin typeface="Gill Sans MT"/>
              <a:cs typeface="Gill Sans MT"/>
            </a:endParaRPr>
          </a:p>
        </p:txBody>
      </p:sp>
      <p:sp>
        <p:nvSpPr>
          <p:cNvPr id="95" name="object 95"/>
          <p:cNvSpPr txBox="1"/>
          <p:nvPr/>
        </p:nvSpPr>
        <p:spPr>
          <a:xfrm rot="21480000">
            <a:off x="4382488" y="3310114"/>
            <a:ext cx="344220"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Inaccu</a:t>
            </a:r>
            <a:r>
              <a:rPr sz="650" spc="-35" dirty="0">
                <a:solidFill>
                  <a:srgbClr val="231F20"/>
                </a:solidFill>
                <a:latin typeface="Gill Sans MT"/>
                <a:cs typeface="Gill Sans MT"/>
              </a:rPr>
              <a:t>r</a:t>
            </a:r>
            <a:r>
              <a:rPr sz="650" spc="-10" dirty="0">
                <a:solidFill>
                  <a:srgbClr val="231F20"/>
                </a:solidFill>
                <a:latin typeface="Gill Sans MT"/>
                <a:cs typeface="Gill Sans MT"/>
              </a:rPr>
              <a:t>ate</a:t>
            </a:r>
            <a:endParaRPr sz="650">
              <a:latin typeface="Gill Sans MT"/>
              <a:cs typeface="Gill Sans MT"/>
            </a:endParaRPr>
          </a:p>
        </p:txBody>
      </p:sp>
      <p:sp>
        <p:nvSpPr>
          <p:cNvPr id="96" name="object 96"/>
          <p:cNvSpPr txBox="1"/>
          <p:nvPr/>
        </p:nvSpPr>
        <p:spPr>
          <a:xfrm rot="21480000">
            <a:off x="3223822" y="3495596"/>
            <a:ext cx="1665272" cy="85725"/>
          </a:xfrm>
          <a:prstGeom prst="rect">
            <a:avLst/>
          </a:prstGeom>
        </p:spPr>
        <p:txBody>
          <a:bodyPr vert="horz" wrap="square" lIns="0" tIns="0" rIns="0" bIns="0" rtlCol="0">
            <a:spAutoFit/>
          </a:bodyPr>
          <a:lstStyle/>
          <a:p>
            <a:pPr>
              <a:lnSpc>
                <a:spcPts val="675"/>
              </a:lnSpc>
            </a:pPr>
            <a:r>
              <a:rPr sz="650" b="1" spc="10" dirty="0">
                <a:solidFill>
                  <a:srgbClr val="231F20"/>
                </a:solidFill>
                <a:latin typeface="Gill Sans MT"/>
                <a:cs typeface="Gill Sans MT"/>
              </a:rPr>
              <a:t>7.</a:t>
            </a:r>
            <a:r>
              <a:rPr sz="650" b="1" spc="-35" dirty="0">
                <a:solidFill>
                  <a:srgbClr val="231F20"/>
                </a:solidFill>
                <a:latin typeface="Gill Sans MT"/>
                <a:cs typeface="Gill Sans MT"/>
              </a:rPr>
              <a:t> </a:t>
            </a:r>
            <a:r>
              <a:rPr sz="650" spc="-60" dirty="0">
                <a:solidFill>
                  <a:srgbClr val="231F20"/>
                </a:solidFill>
                <a:latin typeface="Gill Sans MT"/>
                <a:cs typeface="Gill Sans MT"/>
              </a:rPr>
              <a:t>How</a:t>
            </a:r>
            <a:r>
              <a:rPr sz="650" spc="-50" dirty="0">
                <a:solidFill>
                  <a:srgbClr val="231F20"/>
                </a:solidFill>
                <a:latin typeface="Gill Sans MT"/>
                <a:cs typeface="Gill Sans MT"/>
              </a:rPr>
              <a:t> </a:t>
            </a:r>
            <a:r>
              <a:rPr sz="650" spc="-10" dirty="0">
                <a:solidFill>
                  <a:srgbClr val="231F20"/>
                </a:solidFill>
                <a:latin typeface="Gill Sans MT"/>
                <a:cs typeface="Gill Sans MT"/>
              </a:rPr>
              <a:t>might</a:t>
            </a:r>
            <a:r>
              <a:rPr sz="650" spc="-50" dirty="0">
                <a:solidFill>
                  <a:srgbClr val="231F20"/>
                </a:solidFill>
                <a:latin typeface="Gill Sans MT"/>
                <a:cs typeface="Gill Sans MT"/>
              </a:rPr>
              <a:t> </a:t>
            </a:r>
            <a:r>
              <a:rPr sz="975" spc="-22" baseline="4273" dirty="0">
                <a:solidFill>
                  <a:srgbClr val="231F20"/>
                </a:solidFill>
                <a:latin typeface="Gill Sans MT"/>
                <a:cs typeface="Gill Sans MT"/>
              </a:rPr>
              <a:t>someone</a:t>
            </a:r>
            <a:r>
              <a:rPr sz="975" spc="-75" baseline="4273" dirty="0">
                <a:solidFill>
                  <a:srgbClr val="231F20"/>
                </a:solidFill>
                <a:latin typeface="Gill Sans MT"/>
                <a:cs typeface="Gill Sans MT"/>
              </a:rPr>
              <a:t> </a:t>
            </a:r>
            <a:r>
              <a:rPr sz="975" baseline="4273" dirty="0">
                <a:solidFill>
                  <a:srgbClr val="231F20"/>
                </a:solidFill>
                <a:latin typeface="Gill Sans MT"/>
                <a:cs typeface="Gill Sans MT"/>
              </a:rPr>
              <a:t>else</a:t>
            </a:r>
            <a:r>
              <a:rPr sz="975" spc="-67" baseline="4273" dirty="0">
                <a:solidFill>
                  <a:srgbClr val="231F20"/>
                </a:solidFill>
                <a:latin typeface="Gill Sans MT"/>
                <a:cs typeface="Gill Sans MT"/>
              </a:rPr>
              <a:t> </a:t>
            </a:r>
            <a:r>
              <a:rPr sz="975" spc="-22" baseline="8547" dirty="0">
                <a:solidFill>
                  <a:srgbClr val="231F20"/>
                </a:solidFill>
                <a:latin typeface="Gill Sans MT"/>
                <a:cs typeface="Gill Sans MT"/>
              </a:rPr>
              <a:t>be</a:t>
            </a:r>
            <a:r>
              <a:rPr sz="975" spc="-75" baseline="8547" dirty="0">
                <a:solidFill>
                  <a:srgbClr val="231F20"/>
                </a:solidFill>
                <a:latin typeface="Gill Sans MT"/>
                <a:cs typeface="Gill Sans MT"/>
              </a:rPr>
              <a:t> </a:t>
            </a:r>
            <a:r>
              <a:rPr sz="975" spc="-7" baseline="8547" dirty="0">
                <a:solidFill>
                  <a:srgbClr val="231F20"/>
                </a:solidFill>
                <a:latin typeface="Gill Sans MT"/>
                <a:cs typeface="Gill Sans MT"/>
              </a:rPr>
              <a:t>negatively</a:t>
            </a:r>
            <a:r>
              <a:rPr sz="975" spc="-75" baseline="8547" dirty="0">
                <a:solidFill>
                  <a:srgbClr val="231F20"/>
                </a:solidFill>
                <a:latin typeface="Gill Sans MT"/>
                <a:cs typeface="Gill Sans MT"/>
              </a:rPr>
              <a:t> </a:t>
            </a:r>
            <a:r>
              <a:rPr sz="975" spc="7" baseline="8547" dirty="0">
                <a:solidFill>
                  <a:srgbClr val="231F20"/>
                </a:solidFill>
                <a:latin typeface="Gill Sans MT"/>
                <a:cs typeface="Gill Sans MT"/>
              </a:rPr>
              <a:t>affected?</a:t>
            </a:r>
            <a:endParaRPr sz="975" baseline="8547">
              <a:latin typeface="Gill Sans MT"/>
              <a:cs typeface="Gill Sans MT"/>
            </a:endParaRPr>
          </a:p>
        </p:txBody>
      </p:sp>
      <p:sp>
        <p:nvSpPr>
          <p:cNvPr id="97" name="object 97"/>
          <p:cNvSpPr txBox="1"/>
          <p:nvPr/>
        </p:nvSpPr>
        <p:spPr>
          <a:xfrm rot="21480000">
            <a:off x="3447999" y="3608682"/>
            <a:ext cx="1137978" cy="85725"/>
          </a:xfrm>
          <a:prstGeom prst="rect">
            <a:avLst/>
          </a:prstGeom>
        </p:spPr>
        <p:txBody>
          <a:bodyPr vert="horz" wrap="square" lIns="0" tIns="0" rIns="0" bIns="0" rtlCol="0">
            <a:spAutoFit/>
          </a:bodyPr>
          <a:lstStyle/>
          <a:p>
            <a:pPr>
              <a:lnSpc>
                <a:spcPts val="675"/>
              </a:lnSpc>
            </a:pPr>
            <a:r>
              <a:rPr sz="650" spc="10" dirty="0">
                <a:solidFill>
                  <a:srgbClr val="231F20"/>
                </a:solidFill>
                <a:latin typeface="Gill Sans MT"/>
                <a:cs typeface="Gill Sans MT"/>
              </a:rPr>
              <a:t>a. </a:t>
            </a:r>
            <a:r>
              <a:rPr sz="650" spc="-85" dirty="0">
                <a:solidFill>
                  <a:srgbClr val="231F20"/>
                </a:solidFill>
                <a:latin typeface="Gill Sans MT"/>
                <a:cs typeface="Gill Sans MT"/>
              </a:rPr>
              <a:t>No </a:t>
            </a:r>
            <a:r>
              <a:rPr sz="650" spc="-30" dirty="0">
                <a:solidFill>
                  <a:srgbClr val="231F20"/>
                </a:solidFill>
                <a:latin typeface="Gill Sans MT"/>
                <a:cs typeface="Gill Sans MT"/>
              </a:rPr>
              <a:t>one </a:t>
            </a:r>
            <a:r>
              <a:rPr sz="975" spc="-37" baseline="4273" dirty="0">
                <a:solidFill>
                  <a:srgbClr val="231F20"/>
                </a:solidFill>
                <a:latin typeface="Gill Sans MT"/>
                <a:cs typeface="Gill Sans MT"/>
              </a:rPr>
              <a:t>will </a:t>
            </a:r>
            <a:r>
              <a:rPr sz="975" spc="-30" baseline="4273" dirty="0">
                <a:solidFill>
                  <a:srgbClr val="231F20"/>
                </a:solidFill>
                <a:latin typeface="Gill Sans MT"/>
                <a:cs typeface="Gill Sans MT"/>
              </a:rPr>
              <a:t>be </a:t>
            </a:r>
            <a:r>
              <a:rPr sz="975" spc="-22" baseline="4273" dirty="0">
                <a:solidFill>
                  <a:srgbClr val="231F20"/>
                </a:solidFill>
                <a:latin typeface="Gill Sans MT"/>
                <a:cs typeface="Gill Sans MT"/>
              </a:rPr>
              <a:t>negatively</a:t>
            </a:r>
            <a:r>
              <a:rPr sz="975" spc="-209" baseline="4273" dirty="0">
                <a:solidFill>
                  <a:srgbClr val="231F20"/>
                </a:solidFill>
                <a:latin typeface="Gill Sans MT"/>
                <a:cs typeface="Gill Sans MT"/>
              </a:rPr>
              <a:t> </a:t>
            </a:r>
            <a:r>
              <a:rPr sz="975" spc="-7" baseline="8547" dirty="0">
                <a:solidFill>
                  <a:srgbClr val="231F20"/>
                </a:solidFill>
                <a:latin typeface="Gill Sans MT"/>
                <a:cs typeface="Gill Sans MT"/>
              </a:rPr>
              <a:t>affected</a:t>
            </a:r>
            <a:endParaRPr sz="975" baseline="8547">
              <a:latin typeface="Gill Sans MT"/>
              <a:cs typeface="Gill Sans MT"/>
            </a:endParaRPr>
          </a:p>
        </p:txBody>
      </p:sp>
      <p:sp>
        <p:nvSpPr>
          <p:cNvPr id="98" name="object 98"/>
          <p:cNvSpPr txBox="1"/>
          <p:nvPr/>
        </p:nvSpPr>
        <p:spPr>
          <a:xfrm rot="21480000">
            <a:off x="3453050" y="3720739"/>
            <a:ext cx="1093659"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b. </a:t>
            </a:r>
            <a:r>
              <a:rPr sz="650" spc="-10" dirty="0">
                <a:solidFill>
                  <a:srgbClr val="231F20"/>
                </a:solidFill>
                <a:latin typeface="Gill Sans MT"/>
                <a:cs typeface="Gill Sans MT"/>
              </a:rPr>
              <a:t>Family</a:t>
            </a:r>
            <a:r>
              <a:rPr sz="650" spc="-135" dirty="0">
                <a:solidFill>
                  <a:srgbClr val="231F20"/>
                </a:solidFill>
                <a:latin typeface="Gill Sans MT"/>
                <a:cs typeface="Gill Sans MT"/>
              </a:rPr>
              <a:t> </a:t>
            </a:r>
            <a:r>
              <a:rPr sz="975" spc="-37" baseline="4273" dirty="0">
                <a:solidFill>
                  <a:srgbClr val="231F20"/>
                </a:solidFill>
                <a:latin typeface="Gill Sans MT"/>
                <a:cs typeface="Gill Sans MT"/>
              </a:rPr>
              <a:t>member(s) </a:t>
            </a:r>
            <a:r>
              <a:rPr sz="975" spc="-52" baseline="4273" dirty="0">
                <a:solidFill>
                  <a:srgbClr val="231F20"/>
                </a:solidFill>
                <a:latin typeface="Gill Sans MT"/>
                <a:cs typeface="Gill Sans MT"/>
              </a:rPr>
              <a:t>(who </a:t>
            </a:r>
            <a:r>
              <a:rPr sz="975" spc="-97" baseline="4273" dirty="0">
                <a:solidFill>
                  <a:srgbClr val="231F20"/>
                </a:solidFill>
                <a:latin typeface="Gill Sans MT"/>
                <a:cs typeface="Gill Sans MT"/>
              </a:rPr>
              <a:t>&amp; </a:t>
            </a:r>
            <a:r>
              <a:rPr sz="975" spc="-30" baseline="8547" dirty="0">
                <a:solidFill>
                  <a:srgbClr val="231F20"/>
                </a:solidFill>
                <a:latin typeface="Gill Sans MT"/>
                <a:cs typeface="Gill Sans MT"/>
              </a:rPr>
              <a:t>why?)</a:t>
            </a:r>
            <a:endParaRPr sz="975" baseline="8547">
              <a:latin typeface="Gill Sans MT"/>
              <a:cs typeface="Gill Sans MT"/>
            </a:endParaRPr>
          </a:p>
        </p:txBody>
      </p:sp>
      <p:sp>
        <p:nvSpPr>
          <p:cNvPr id="99" name="object 99"/>
          <p:cNvSpPr txBox="1"/>
          <p:nvPr/>
        </p:nvSpPr>
        <p:spPr>
          <a:xfrm rot="21480000">
            <a:off x="3457982" y="3834773"/>
            <a:ext cx="963939"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c.</a:t>
            </a:r>
            <a:r>
              <a:rPr sz="650" spc="-55" dirty="0">
                <a:solidFill>
                  <a:srgbClr val="231F20"/>
                </a:solidFill>
                <a:latin typeface="Gill Sans MT"/>
                <a:cs typeface="Gill Sans MT"/>
              </a:rPr>
              <a:t> </a:t>
            </a:r>
            <a:r>
              <a:rPr sz="650" spc="-25" dirty="0">
                <a:solidFill>
                  <a:srgbClr val="231F20"/>
                </a:solidFill>
                <a:latin typeface="Gill Sans MT"/>
                <a:cs typeface="Gill Sans MT"/>
              </a:rPr>
              <a:t>Someone</a:t>
            </a:r>
            <a:r>
              <a:rPr sz="650" spc="-55" dirty="0">
                <a:solidFill>
                  <a:srgbClr val="231F20"/>
                </a:solidFill>
                <a:latin typeface="Gill Sans MT"/>
                <a:cs typeface="Gill Sans MT"/>
              </a:rPr>
              <a:t> </a:t>
            </a:r>
            <a:r>
              <a:rPr sz="975" spc="-7" baseline="4273" dirty="0">
                <a:solidFill>
                  <a:srgbClr val="231F20"/>
                </a:solidFill>
                <a:latin typeface="Gill Sans MT"/>
                <a:cs typeface="Gill Sans MT"/>
              </a:rPr>
              <a:t>else</a:t>
            </a:r>
            <a:r>
              <a:rPr sz="975" spc="-75" baseline="4273" dirty="0">
                <a:solidFill>
                  <a:srgbClr val="231F20"/>
                </a:solidFill>
                <a:latin typeface="Gill Sans MT"/>
                <a:cs typeface="Gill Sans MT"/>
              </a:rPr>
              <a:t> </a:t>
            </a:r>
            <a:r>
              <a:rPr sz="975" spc="-52" baseline="4273" dirty="0">
                <a:solidFill>
                  <a:srgbClr val="231F20"/>
                </a:solidFill>
                <a:latin typeface="Gill Sans MT"/>
                <a:cs typeface="Gill Sans MT"/>
              </a:rPr>
              <a:t>(who</a:t>
            </a:r>
            <a:r>
              <a:rPr sz="975" spc="-89" baseline="4273" dirty="0">
                <a:solidFill>
                  <a:srgbClr val="231F20"/>
                </a:solidFill>
                <a:latin typeface="Gill Sans MT"/>
                <a:cs typeface="Gill Sans MT"/>
              </a:rPr>
              <a:t> </a:t>
            </a:r>
            <a:r>
              <a:rPr sz="975" spc="-97" baseline="4273" dirty="0">
                <a:solidFill>
                  <a:srgbClr val="231F20"/>
                </a:solidFill>
                <a:latin typeface="Gill Sans MT"/>
                <a:cs typeface="Gill Sans MT"/>
              </a:rPr>
              <a:t>&amp;</a:t>
            </a:r>
            <a:r>
              <a:rPr sz="975" spc="-82" baseline="4273" dirty="0">
                <a:solidFill>
                  <a:srgbClr val="231F20"/>
                </a:solidFill>
                <a:latin typeface="Gill Sans MT"/>
                <a:cs typeface="Gill Sans MT"/>
              </a:rPr>
              <a:t> </a:t>
            </a:r>
            <a:r>
              <a:rPr sz="975" spc="-30" baseline="4273" dirty="0">
                <a:solidFill>
                  <a:srgbClr val="231F20"/>
                </a:solidFill>
                <a:latin typeface="Gill Sans MT"/>
                <a:cs typeface="Gill Sans MT"/>
              </a:rPr>
              <a:t>why?)</a:t>
            </a:r>
            <a:endParaRPr sz="975" baseline="4273">
              <a:latin typeface="Gill Sans MT"/>
              <a:cs typeface="Gill Sans MT"/>
            </a:endParaRPr>
          </a:p>
        </p:txBody>
      </p:sp>
      <p:sp>
        <p:nvSpPr>
          <p:cNvPr id="100" name="object 100"/>
          <p:cNvSpPr txBox="1"/>
          <p:nvPr/>
        </p:nvSpPr>
        <p:spPr>
          <a:xfrm rot="21480000">
            <a:off x="3462761" y="3949616"/>
            <a:ext cx="798365" cy="85725"/>
          </a:xfrm>
          <a:prstGeom prst="rect">
            <a:avLst/>
          </a:prstGeom>
        </p:spPr>
        <p:txBody>
          <a:bodyPr vert="horz" wrap="square" lIns="0" tIns="0" rIns="0" bIns="0" rtlCol="0">
            <a:spAutoFit/>
          </a:bodyPr>
          <a:lstStyle/>
          <a:p>
            <a:pPr>
              <a:lnSpc>
                <a:spcPts val="675"/>
              </a:lnSpc>
            </a:pPr>
            <a:r>
              <a:rPr sz="650" dirty="0">
                <a:solidFill>
                  <a:srgbClr val="231F20"/>
                </a:solidFill>
                <a:latin typeface="Gill Sans MT"/>
                <a:cs typeface="Gill Sans MT"/>
              </a:rPr>
              <a:t>d.</a:t>
            </a:r>
            <a:r>
              <a:rPr sz="650" spc="-135" dirty="0">
                <a:solidFill>
                  <a:srgbClr val="231F20"/>
                </a:solidFill>
                <a:latin typeface="Gill Sans MT"/>
                <a:cs typeface="Gill Sans MT"/>
              </a:rPr>
              <a:t> </a:t>
            </a:r>
            <a:r>
              <a:rPr sz="650" spc="-35" dirty="0">
                <a:solidFill>
                  <a:srgbClr val="231F20"/>
                </a:solidFill>
                <a:latin typeface="Gill Sans MT"/>
                <a:cs typeface="Gill Sans MT"/>
              </a:rPr>
              <a:t>Charity </a:t>
            </a:r>
            <a:r>
              <a:rPr sz="975" spc="-30" baseline="4273" dirty="0">
                <a:solidFill>
                  <a:srgbClr val="231F20"/>
                </a:solidFill>
                <a:latin typeface="Gill Sans MT"/>
                <a:cs typeface="Gill Sans MT"/>
              </a:rPr>
              <a:t>(which </a:t>
            </a:r>
            <a:r>
              <a:rPr sz="975" spc="-97" baseline="4273" dirty="0">
                <a:solidFill>
                  <a:srgbClr val="231F20"/>
                </a:solidFill>
                <a:latin typeface="Gill Sans MT"/>
                <a:cs typeface="Gill Sans MT"/>
              </a:rPr>
              <a:t>&amp; </a:t>
            </a:r>
            <a:r>
              <a:rPr sz="975" spc="-30" baseline="4273" dirty="0">
                <a:solidFill>
                  <a:srgbClr val="231F20"/>
                </a:solidFill>
                <a:latin typeface="Gill Sans MT"/>
                <a:cs typeface="Gill Sans MT"/>
              </a:rPr>
              <a:t>why?)</a:t>
            </a:r>
            <a:endParaRPr sz="975" baseline="4273">
              <a:latin typeface="Gill Sans MT"/>
              <a:cs typeface="Gill Sans MT"/>
            </a:endParaRPr>
          </a:p>
        </p:txBody>
      </p:sp>
      <p:sp>
        <p:nvSpPr>
          <p:cNvPr id="101" name="object 101"/>
          <p:cNvSpPr txBox="1"/>
          <p:nvPr/>
        </p:nvSpPr>
        <p:spPr>
          <a:xfrm rot="21480000">
            <a:off x="3466065" y="4069123"/>
            <a:ext cx="433378" cy="85725"/>
          </a:xfrm>
          <a:prstGeom prst="rect">
            <a:avLst/>
          </a:prstGeom>
        </p:spPr>
        <p:txBody>
          <a:bodyPr vert="horz" wrap="square" lIns="0" tIns="0" rIns="0" bIns="0" rtlCol="0">
            <a:spAutoFit/>
          </a:bodyPr>
          <a:lstStyle/>
          <a:p>
            <a:pPr>
              <a:lnSpc>
                <a:spcPts val="675"/>
              </a:lnSpc>
            </a:pPr>
            <a:r>
              <a:rPr sz="650" dirty="0">
                <a:solidFill>
                  <a:srgbClr val="231F20"/>
                </a:solidFill>
                <a:latin typeface="Gill Sans MT"/>
                <a:cs typeface="Gill Sans MT"/>
              </a:rPr>
              <a:t>e.</a:t>
            </a:r>
            <a:r>
              <a:rPr sz="650" spc="-95" dirty="0">
                <a:solidFill>
                  <a:srgbClr val="231F20"/>
                </a:solidFill>
                <a:latin typeface="Gill Sans MT"/>
                <a:cs typeface="Gill Sans MT"/>
              </a:rPr>
              <a:t> </a:t>
            </a:r>
            <a:r>
              <a:rPr sz="650" spc="-60" dirty="0">
                <a:solidFill>
                  <a:srgbClr val="231F20"/>
                </a:solidFill>
                <a:latin typeface="Gill Sans MT"/>
                <a:cs typeface="Gill Sans MT"/>
              </a:rPr>
              <a:t>Don’t </a:t>
            </a:r>
            <a:r>
              <a:rPr sz="650" spc="-40" dirty="0">
                <a:solidFill>
                  <a:srgbClr val="231F20"/>
                </a:solidFill>
                <a:latin typeface="Gill Sans MT"/>
                <a:cs typeface="Gill Sans MT"/>
              </a:rPr>
              <a:t>know</a:t>
            </a:r>
            <a:endParaRPr sz="650">
              <a:latin typeface="Gill Sans MT"/>
              <a:cs typeface="Gill Sans MT"/>
            </a:endParaRPr>
          </a:p>
        </p:txBody>
      </p:sp>
      <p:sp>
        <p:nvSpPr>
          <p:cNvPr id="102" name="object 102"/>
          <p:cNvSpPr txBox="1"/>
          <p:nvPr/>
        </p:nvSpPr>
        <p:spPr>
          <a:xfrm rot="21480000">
            <a:off x="4418312" y="4138747"/>
            <a:ext cx="344220"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Inaccu</a:t>
            </a:r>
            <a:r>
              <a:rPr sz="650" spc="-35" dirty="0">
                <a:solidFill>
                  <a:srgbClr val="231F20"/>
                </a:solidFill>
                <a:latin typeface="Gill Sans MT"/>
                <a:cs typeface="Gill Sans MT"/>
              </a:rPr>
              <a:t>r</a:t>
            </a:r>
            <a:r>
              <a:rPr sz="650" spc="-10" dirty="0">
                <a:solidFill>
                  <a:srgbClr val="231F20"/>
                </a:solidFill>
                <a:latin typeface="Gill Sans MT"/>
                <a:cs typeface="Gill Sans MT"/>
              </a:rPr>
              <a:t>ate</a:t>
            </a:r>
            <a:endParaRPr sz="650">
              <a:latin typeface="Gill Sans MT"/>
              <a:cs typeface="Gill Sans MT"/>
            </a:endParaRPr>
          </a:p>
        </p:txBody>
      </p:sp>
      <p:sp>
        <p:nvSpPr>
          <p:cNvPr id="103" name="object 103"/>
          <p:cNvSpPr txBox="1"/>
          <p:nvPr/>
        </p:nvSpPr>
        <p:spPr>
          <a:xfrm rot="21480000">
            <a:off x="3261829" y="4325285"/>
            <a:ext cx="1615176" cy="85725"/>
          </a:xfrm>
          <a:prstGeom prst="rect">
            <a:avLst/>
          </a:prstGeom>
        </p:spPr>
        <p:txBody>
          <a:bodyPr vert="horz" wrap="square" lIns="0" tIns="0" rIns="0" bIns="0" rtlCol="0">
            <a:spAutoFit/>
          </a:bodyPr>
          <a:lstStyle/>
          <a:p>
            <a:pPr>
              <a:lnSpc>
                <a:spcPts val="675"/>
              </a:lnSpc>
            </a:pPr>
            <a:r>
              <a:rPr sz="650" b="1" spc="10" dirty="0">
                <a:solidFill>
                  <a:srgbClr val="231F20"/>
                </a:solidFill>
                <a:latin typeface="Gill Sans MT"/>
                <a:cs typeface="Gill Sans MT"/>
              </a:rPr>
              <a:t>8.</a:t>
            </a:r>
            <a:r>
              <a:rPr sz="650" b="1" spc="-35" dirty="0">
                <a:solidFill>
                  <a:srgbClr val="231F20"/>
                </a:solidFill>
                <a:latin typeface="Gill Sans MT"/>
                <a:cs typeface="Gill Sans MT"/>
              </a:rPr>
              <a:t> </a:t>
            </a:r>
            <a:r>
              <a:rPr sz="650" spc="-85" dirty="0">
                <a:solidFill>
                  <a:srgbClr val="231F20"/>
                </a:solidFill>
                <a:latin typeface="Gill Sans MT"/>
                <a:cs typeface="Gill Sans MT"/>
              </a:rPr>
              <a:t>Who</a:t>
            </a:r>
            <a:r>
              <a:rPr sz="650" spc="-45" dirty="0">
                <a:solidFill>
                  <a:srgbClr val="231F20"/>
                </a:solidFill>
                <a:latin typeface="Gill Sans MT"/>
                <a:cs typeface="Gill Sans MT"/>
              </a:rPr>
              <a:t> </a:t>
            </a:r>
            <a:r>
              <a:rPr sz="650" spc="-10" dirty="0">
                <a:solidFill>
                  <a:srgbClr val="231F20"/>
                </a:solidFill>
                <a:latin typeface="Gill Sans MT"/>
                <a:cs typeface="Gill Sans MT"/>
              </a:rPr>
              <a:t>benefits</a:t>
            </a:r>
            <a:r>
              <a:rPr sz="650" spc="-45" dirty="0">
                <a:solidFill>
                  <a:srgbClr val="231F20"/>
                </a:solidFill>
                <a:latin typeface="Gill Sans MT"/>
                <a:cs typeface="Gill Sans MT"/>
              </a:rPr>
              <a:t> </a:t>
            </a:r>
            <a:r>
              <a:rPr sz="975" spc="-22" baseline="4273" dirty="0">
                <a:solidFill>
                  <a:srgbClr val="231F20"/>
                </a:solidFill>
                <a:latin typeface="Gill Sans MT"/>
                <a:cs typeface="Gill Sans MT"/>
              </a:rPr>
              <a:t>most</a:t>
            </a:r>
            <a:r>
              <a:rPr sz="975" spc="-67" baseline="4273" dirty="0">
                <a:solidFill>
                  <a:srgbClr val="231F20"/>
                </a:solidFill>
                <a:latin typeface="Gill Sans MT"/>
                <a:cs typeface="Gill Sans MT"/>
              </a:rPr>
              <a:t> </a:t>
            </a:r>
            <a:r>
              <a:rPr sz="975" spc="-37" baseline="4273" dirty="0">
                <a:solidFill>
                  <a:srgbClr val="231F20"/>
                </a:solidFill>
                <a:latin typeface="Gill Sans MT"/>
                <a:cs typeface="Gill Sans MT"/>
              </a:rPr>
              <a:t>from</a:t>
            </a:r>
            <a:r>
              <a:rPr sz="975" spc="-67" baseline="4273" dirty="0">
                <a:solidFill>
                  <a:srgbClr val="231F20"/>
                </a:solidFill>
                <a:latin typeface="Gill Sans MT"/>
                <a:cs typeface="Gill Sans MT"/>
              </a:rPr>
              <a:t> </a:t>
            </a:r>
            <a:r>
              <a:rPr sz="975" spc="-7" baseline="8547" dirty="0">
                <a:solidFill>
                  <a:srgbClr val="231F20"/>
                </a:solidFill>
                <a:latin typeface="Gill Sans MT"/>
                <a:cs typeface="Gill Sans MT"/>
              </a:rPr>
              <a:t>this</a:t>
            </a:r>
            <a:r>
              <a:rPr sz="975" spc="-67" baseline="8547" dirty="0">
                <a:solidFill>
                  <a:srgbClr val="231F20"/>
                </a:solidFill>
                <a:latin typeface="Gill Sans MT"/>
                <a:cs typeface="Gill Sans MT"/>
              </a:rPr>
              <a:t> </a:t>
            </a:r>
            <a:r>
              <a:rPr sz="975" spc="7" baseline="8547" dirty="0">
                <a:solidFill>
                  <a:srgbClr val="231F20"/>
                </a:solidFill>
                <a:latin typeface="Gill Sans MT"/>
                <a:cs typeface="Gill Sans MT"/>
              </a:rPr>
              <a:t>financial</a:t>
            </a:r>
            <a:r>
              <a:rPr sz="975" spc="-67" baseline="8547" dirty="0">
                <a:solidFill>
                  <a:srgbClr val="231F20"/>
                </a:solidFill>
                <a:latin typeface="Gill Sans MT"/>
                <a:cs typeface="Gill Sans MT"/>
              </a:rPr>
              <a:t> </a:t>
            </a:r>
            <a:r>
              <a:rPr sz="975" spc="-7" baseline="8547" dirty="0">
                <a:solidFill>
                  <a:srgbClr val="231F20"/>
                </a:solidFill>
                <a:latin typeface="Gill Sans MT"/>
                <a:cs typeface="Gill Sans MT"/>
              </a:rPr>
              <a:t>decision?</a:t>
            </a:r>
            <a:endParaRPr sz="975" baseline="8547">
              <a:latin typeface="Gill Sans MT"/>
              <a:cs typeface="Gill Sans MT"/>
            </a:endParaRPr>
          </a:p>
        </p:txBody>
      </p:sp>
      <p:sp>
        <p:nvSpPr>
          <p:cNvPr id="104" name="object 104"/>
          <p:cNvSpPr txBox="1"/>
          <p:nvPr/>
        </p:nvSpPr>
        <p:spPr>
          <a:xfrm rot="21480000">
            <a:off x="3481952" y="4456467"/>
            <a:ext cx="307467" cy="85725"/>
          </a:xfrm>
          <a:prstGeom prst="rect">
            <a:avLst/>
          </a:prstGeom>
        </p:spPr>
        <p:txBody>
          <a:bodyPr vert="horz" wrap="square" lIns="0" tIns="0" rIns="0" bIns="0" rtlCol="0">
            <a:spAutoFit/>
          </a:bodyPr>
          <a:lstStyle/>
          <a:p>
            <a:pPr>
              <a:lnSpc>
                <a:spcPts val="675"/>
              </a:lnSpc>
            </a:pPr>
            <a:r>
              <a:rPr sz="650" spc="10" dirty="0">
                <a:solidFill>
                  <a:srgbClr val="231F20"/>
                </a:solidFill>
                <a:latin typeface="Gill Sans MT"/>
                <a:cs typeface="Gill Sans MT"/>
              </a:rPr>
              <a:t>a.</a:t>
            </a:r>
            <a:r>
              <a:rPr sz="650" spc="-110" dirty="0">
                <a:solidFill>
                  <a:srgbClr val="231F20"/>
                </a:solidFill>
                <a:latin typeface="Gill Sans MT"/>
                <a:cs typeface="Gill Sans MT"/>
              </a:rPr>
              <a:t> </a:t>
            </a:r>
            <a:r>
              <a:rPr sz="650" spc="-50" dirty="0">
                <a:solidFill>
                  <a:srgbClr val="231F20"/>
                </a:solidFill>
                <a:latin typeface="Gill Sans MT"/>
                <a:cs typeface="Gill Sans MT"/>
              </a:rPr>
              <a:t>You </a:t>
            </a:r>
            <a:r>
              <a:rPr sz="650" spc="-35" dirty="0">
                <a:solidFill>
                  <a:srgbClr val="231F20"/>
                </a:solidFill>
                <a:latin typeface="Gill Sans MT"/>
                <a:cs typeface="Gill Sans MT"/>
              </a:rPr>
              <a:t>do</a:t>
            </a:r>
            <a:endParaRPr sz="650">
              <a:latin typeface="Gill Sans MT"/>
              <a:cs typeface="Gill Sans MT"/>
            </a:endParaRPr>
          </a:p>
        </p:txBody>
      </p:sp>
      <p:sp>
        <p:nvSpPr>
          <p:cNvPr id="105" name="object 105"/>
          <p:cNvSpPr txBox="1"/>
          <p:nvPr/>
        </p:nvSpPr>
        <p:spPr>
          <a:xfrm rot="21480000">
            <a:off x="3489518" y="4562357"/>
            <a:ext cx="526456"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b.</a:t>
            </a:r>
            <a:r>
              <a:rPr sz="650" spc="-135" dirty="0">
                <a:solidFill>
                  <a:srgbClr val="231F20"/>
                </a:solidFill>
                <a:latin typeface="Gill Sans MT"/>
                <a:cs typeface="Gill Sans MT"/>
              </a:rPr>
              <a:t> </a:t>
            </a:r>
            <a:r>
              <a:rPr sz="650" spc="-10" dirty="0">
                <a:solidFill>
                  <a:srgbClr val="231F20"/>
                </a:solidFill>
                <a:latin typeface="Gill Sans MT"/>
                <a:cs typeface="Gill Sans MT"/>
              </a:rPr>
              <a:t>Family </a:t>
            </a:r>
            <a:r>
              <a:rPr sz="975" spc="-30" baseline="4273" dirty="0">
                <a:solidFill>
                  <a:srgbClr val="231F20"/>
                </a:solidFill>
                <a:latin typeface="Gill Sans MT"/>
                <a:cs typeface="Gill Sans MT"/>
              </a:rPr>
              <a:t>(who?)</a:t>
            </a:r>
            <a:endParaRPr sz="975" baseline="4273">
              <a:latin typeface="Gill Sans MT"/>
              <a:cs typeface="Gill Sans MT"/>
            </a:endParaRPr>
          </a:p>
        </p:txBody>
      </p:sp>
      <p:sp>
        <p:nvSpPr>
          <p:cNvPr id="106" name="object 106"/>
          <p:cNvSpPr txBox="1"/>
          <p:nvPr/>
        </p:nvSpPr>
        <p:spPr>
          <a:xfrm rot="21480000">
            <a:off x="3494528" y="4673707"/>
            <a:ext cx="513303"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c.</a:t>
            </a:r>
            <a:r>
              <a:rPr sz="650" spc="-120" dirty="0">
                <a:solidFill>
                  <a:srgbClr val="231F20"/>
                </a:solidFill>
                <a:latin typeface="Gill Sans MT"/>
                <a:cs typeface="Gill Sans MT"/>
              </a:rPr>
              <a:t> </a:t>
            </a:r>
            <a:r>
              <a:rPr sz="650" spc="-30" dirty="0">
                <a:solidFill>
                  <a:srgbClr val="231F20"/>
                </a:solidFill>
                <a:latin typeface="Gill Sans MT"/>
                <a:cs typeface="Gill Sans MT"/>
              </a:rPr>
              <a:t>Friend </a:t>
            </a:r>
            <a:r>
              <a:rPr sz="975" spc="-30" baseline="4273" dirty="0">
                <a:solidFill>
                  <a:srgbClr val="231F20"/>
                </a:solidFill>
                <a:latin typeface="Gill Sans MT"/>
                <a:cs typeface="Gill Sans MT"/>
              </a:rPr>
              <a:t>(who?)</a:t>
            </a:r>
            <a:endParaRPr sz="975" baseline="4273">
              <a:latin typeface="Gill Sans MT"/>
              <a:cs typeface="Gill Sans MT"/>
            </a:endParaRPr>
          </a:p>
        </p:txBody>
      </p:sp>
      <p:sp>
        <p:nvSpPr>
          <p:cNvPr id="107" name="object 107"/>
          <p:cNvSpPr txBox="1"/>
          <p:nvPr/>
        </p:nvSpPr>
        <p:spPr>
          <a:xfrm rot="21480000">
            <a:off x="3500180" y="4782363"/>
            <a:ext cx="616226" cy="85725"/>
          </a:xfrm>
          <a:prstGeom prst="rect">
            <a:avLst/>
          </a:prstGeom>
        </p:spPr>
        <p:txBody>
          <a:bodyPr vert="horz" wrap="square" lIns="0" tIns="0" rIns="0" bIns="0" rtlCol="0">
            <a:spAutoFit/>
          </a:bodyPr>
          <a:lstStyle/>
          <a:p>
            <a:pPr>
              <a:lnSpc>
                <a:spcPts val="675"/>
              </a:lnSpc>
            </a:pPr>
            <a:r>
              <a:rPr sz="650" dirty="0">
                <a:solidFill>
                  <a:srgbClr val="231F20"/>
                </a:solidFill>
                <a:latin typeface="Gill Sans MT"/>
                <a:cs typeface="Gill Sans MT"/>
              </a:rPr>
              <a:t>d.</a:t>
            </a:r>
            <a:r>
              <a:rPr sz="650" spc="-130" dirty="0">
                <a:solidFill>
                  <a:srgbClr val="231F20"/>
                </a:solidFill>
                <a:latin typeface="Gill Sans MT"/>
                <a:cs typeface="Gill Sans MT"/>
              </a:rPr>
              <a:t> </a:t>
            </a:r>
            <a:r>
              <a:rPr sz="650" spc="-30" dirty="0">
                <a:solidFill>
                  <a:srgbClr val="231F20"/>
                </a:solidFill>
                <a:latin typeface="Gill Sans MT"/>
                <a:cs typeface="Gill Sans MT"/>
              </a:rPr>
              <a:t>Caregiv</a:t>
            </a:r>
            <a:r>
              <a:rPr sz="975" spc="-44" baseline="4273" dirty="0">
                <a:solidFill>
                  <a:srgbClr val="231F20"/>
                </a:solidFill>
                <a:latin typeface="Gill Sans MT"/>
                <a:cs typeface="Gill Sans MT"/>
              </a:rPr>
              <a:t>er </a:t>
            </a:r>
            <a:r>
              <a:rPr sz="975" spc="-30" baseline="4273" dirty="0">
                <a:solidFill>
                  <a:srgbClr val="231F20"/>
                </a:solidFill>
                <a:latin typeface="Gill Sans MT"/>
                <a:cs typeface="Gill Sans MT"/>
              </a:rPr>
              <a:t>(who?)</a:t>
            </a:r>
            <a:endParaRPr sz="975" baseline="4273">
              <a:latin typeface="Gill Sans MT"/>
              <a:cs typeface="Gill Sans MT"/>
            </a:endParaRPr>
          </a:p>
        </p:txBody>
      </p:sp>
      <p:sp>
        <p:nvSpPr>
          <p:cNvPr id="108" name="object 108"/>
          <p:cNvSpPr txBox="1"/>
          <p:nvPr/>
        </p:nvSpPr>
        <p:spPr>
          <a:xfrm rot="21480000">
            <a:off x="3506250" y="4884361"/>
            <a:ext cx="1008221" cy="85725"/>
          </a:xfrm>
          <a:prstGeom prst="rect">
            <a:avLst/>
          </a:prstGeom>
        </p:spPr>
        <p:txBody>
          <a:bodyPr vert="horz" wrap="square" lIns="0" tIns="0" rIns="0" bIns="0" rtlCol="0">
            <a:spAutoFit/>
          </a:bodyPr>
          <a:lstStyle/>
          <a:p>
            <a:pPr>
              <a:lnSpc>
                <a:spcPts val="675"/>
              </a:lnSpc>
            </a:pPr>
            <a:r>
              <a:rPr sz="650" dirty="0">
                <a:solidFill>
                  <a:srgbClr val="231F20"/>
                </a:solidFill>
                <a:latin typeface="Gill Sans MT"/>
                <a:cs typeface="Gill Sans MT"/>
              </a:rPr>
              <a:t>e. </a:t>
            </a:r>
            <a:r>
              <a:rPr sz="650" spc="-25" dirty="0">
                <a:solidFill>
                  <a:srgbClr val="231F20"/>
                </a:solidFill>
                <a:latin typeface="Gill Sans MT"/>
                <a:cs typeface="Gill Sans MT"/>
              </a:rPr>
              <a:t>Charity/or</a:t>
            </a:r>
            <a:r>
              <a:rPr sz="975" spc="-37" baseline="4273" dirty="0">
                <a:solidFill>
                  <a:srgbClr val="231F20"/>
                </a:solidFill>
                <a:latin typeface="Gill Sans MT"/>
                <a:cs typeface="Gill Sans MT"/>
              </a:rPr>
              <a:t>ganization</a:t>
            </a:r>
            <a:r>
              <a:rPr sz="975" spc="-127" baseline="4273" dirty="0">
                <a:solidFill>
                  <a:srgbClr val="231F20"/>
                </a:solidFill>
                <a:latin typeface="Gill Sans MT"/>
                <a:cs typeface="Gill Sans MT"/>
              </a:rPr>
              <a:t> </a:t>
            </a:r>
            <a:r>
              <a:rPr sz="975" spc="-22" baseline="4273" dirty="0">
                <a:solidFill>
                  <a:srgbClr val="231F20"/>
                </a:solidFill>
                <a:latin typeface="Gill Sans MT"/>
                <a:cs typeface="Gill Sans MT"/>
              </a:rPr>
              <a:t>(which?)</a:t>
            </a:r>
            <a:endParaRPr sz="975" baseline="4273">
              <a:latin typeface="Gill Sans MT"/>
              <a:cs typeface="Gill Sans MT"/>
            </a:endParaRPr>
          </a:p>
        </p:txBody>
      </p:sp>
      <p:sp>
        <p:nvSpPr>
          <p:cNvPr id="109" name="object 109"/>
          <p:cNvSpPr txBox="1"/>
          <p:nvPr/>
        </p:nvSpPr>
        <p:spPr>
          <a:xfrm rot="21480000">
            <a:off x="3517915" y="5008569"/>
            <a:ext cx="421558" cy="85725"/>
          </a:xfrm>
          <a:prstGeom prst="rect">
            <a:avLst/>
          </a:prstGeom>
        </p:spPr>
        <p:txBody>
          <a:bodyPr vert="horz" wrap="square" lIns="0" tIns="0" rIns="0" bIns="0" rtlCol="0">
            <a:spAutoFit/>
          </a:bodyPr>
          <a:lstStyle/>
          <a:p>
            <a:pPr>
              <a:lnSpc>
                <a:spcPts val="675"/>
              </a:lnSpc>
            </a:pPr>
            <a:r>
              <a:rPr sz="650" spc="30" dirty="0">
                <a:solidFill>
                  <a:srgbClr val="231F20"/>
                </a:solidFill>
                <a:latin typeface="Gill Sans MT"/>
                <a:cs typeface="Gill Sans MT"/>
              </a:rPr>
              <a:t>f.</a:t>
            </a:r>
            <a:r>
              <a:rPr sz="650" spc="-100" dirty="0">
                <a:solidFill>
                  <a:srgbClr val="231F20"/>
                </a:solidFill>
                <a:latin typeface="Gill Sans MT"/>
                <a:cs typeface="Gill Sans MT"/>
              </a:rPr>
              <a:t> </a:t>
            </a:r>
            <a:r>
              <a:rPr sz="650" spc="-60" dirty="0">
                <a:solidFill>
                  <a:srgbClr val="231F20"/>
                </a:solidFill>
                <a:latin typeface="Gill Sans MT"/>
                <a:cs typeface="Gill Sans MT"/>
              </a:rPr>
              <a:t>Don’t </a:t>
            </a:r>
            <a:r>
              <a:rPr sz="650" spc="-40" dirty="0">
                <a:solidFill>
                  <a:srgbClr val="231F20"/>
                </a:solidFill>
                <a:latin typeface="Gill Sans MT"/>
                <a:cs typeface="Gill Sans MT"/>
              </a:rPr>
              <a:t>know</a:t>
            </a:r>
            <a:endParaRPr sz="650">
              <a:latin typeface="Gill Sans MT"/>
              <a:cs typeface="Gill Sans MT"/>
            </a:endParaRPr>
          </a:p>
        </p:txBody>
      </p:sp>
      <p:sp>
        <p:nvSpPr>
          <p:cNvPr id="110" name="object 110"/>
          <p:cNvSpPr txBox="1"/>
          <p:nvPr/>
        </p:nvSpPr>
        <p:spPr>
          <a:xfrm rot="21480000">
            <a:off x="4461409" y="5086878"/>
            <a:ext cx="344220"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In</a:t>
            </a:r>
            <a:r>
              <a:rPr sz="650" spc="-10" dirty="0">
                <a:solidFill>
                  <a:srgbClr val="231F20"/>
                </a:solidFill>
                <a:latin typeface="Gill Sans MT"/>
                <a:cs typeface="Gill Sans MT"/>
              </a:rPr>
              <a:t>a</a:t>
            </a:r>
            <a:r>
              <a:rPr sz="650" spc="-5" dirty="0">
                <a:solidFill>
                  <a:srgbClr val="231F20"/>
                </a:solidFill>
                <a:latin typeface="Gill Sans MT"/>
                <a:cs typeface="Gill Sans MT"/>
              </a:rPr>
              <a:t>cc</a:t>
            </a:r>
            <a:r>
              <a:rPr sz="650" spc="-15" dirty="0">
                <a:solidFill>
                  <a:srgbClr val="231F20"/>
                </a:solidFill>
                <a:latin typeface="Gill Sans MT"/>
                <a:cs typeface="Gill Sans MT"/>
              </a:rPr>
              <a:t>u</a:t>
            </a:r>
            <a:r>
              <a:rPr sz="650" spc="-35" dirty="0">
                <a:solidFill>
                  <a:srgbClr val="231F20"/>
                </a:solidFill>
                <a:latin typeface="Gill Sans MT"/>
                <a:cs typeface="Gill Sans MT"/>
              </a:rPr>
              <a:t>ra</a:t>
            </a:r>
            <a:r>
              <a:rPr sz="650" spc="-25" dirty="0">
                <a:solidFill>
                  <a:srgbClr val="231F20"/>
                </a:solidFill>
                <a:latin typeface="Gill Sans MT"/>
                <a:cs typeface="Gill Sans MT"/>
              </a:rPr>
              <a:t>te</a:t>
            </a:r>
            <a:endParaRPr sz="650">
              <a:latin typeface="Gill Sans MT"/>
              <a:cs typeface="Gill Sans MT"/>
            </a:endParaRPr>
          </a:p>
        </p:txBody>
      </p:sp>
      <p:sp>
        <p:nvSpPr>
          <p:cNvPr id="111" name="object 111"/>
          <p:cNvSpPr txBox="1"/>
          <p:nvPr/>
        </p:nvSpPr>
        <p:spPr>
          <a:xfrm rot="21480000">
            <a:off x="3304884" y="5254945"/>
            <a:ext cx="2061088" cy="85090"/>
          </a:xfrm>
          <a:prstGeom prst="rect">
            <a:avLst/>
          </a:prstGeom>
        </p:spPr>
        <p:txBody>
          <a:bodyPr vert="horz" wrap="square" lIns="0" tIns="635" rIns="0" bIns="0" rtlCol="0">
            <a:spAutoFit/>
          </a:bodyPr>
          <a:lstStyle/>
          <a:p>
            <a:pPr>
              <a:lnSpc>
                <a:spcPts val="670"/>
              </a:lnSpc>
              <a:spcBef>
                <a:spcPts val="5"/>
              </a:spcBef>
            </a:pPr>
            <a:r>
              <a:rPr sz="650" b="1" spc="10" dirty="0">
                <a:solidFill>
                  <a:srgbClr val="231F20"/>
                </a:solidFill>
                <a:latin typeface="Gill Sans MT"/>
                <a:cs typeface="Gill Sans MT"/>
              </a:rPr>
              <a:t>9.</a:t>
            </a:r>
            <a:r>
              <a:rPr sz="650" b="1" spc="-30" dirty="0">
                <a:solidFill>
                  <a:srgbClr val="231F20"/>
                </a:solidFill>
                <a:latin typeface="Gill Sans MT"/>
                <a:cs typeface="Gill Sans MT"/>
              </a:rPr>
              <a:t> </a:t>
            </a:r>
            <a:r>
              <a:rPr sz="650" spc="-35" dirty="0">
                <a:solidFill>
                  <a:srgbClr val="231F20"/>
                </a:solidFill>
                <a:latin typeface="Gill Sans MT"/>
                <a:cs typeface="Gill Sans MT"/>
              </a:rPr>
              <a:t>Does</a:t>
            </a:r>
            <a:r>
              <a:rPr sz="650" spc="-45" dirty="0">
                <a:solidFill>
                  <a:srgbClr val="231F20"/>
                </a:solidFill>
                <a:latin typeface="Gill Sans MT"/>
                <a:cs typeface="Gill Sans MT"/>
              </a:rPr>
              <a:t> </a:t>
            </a:r>
            <a:r>
              <a:rPr sz="650" spc="-5" dirty="0">
                <a:solidFill>
                  <a:srgbClr val="231F20"/>
                </a:solidFill>
                <a:latin typeface="Gill Sans MT"/>
                <a:cs typeface="Gill Sans MT"/>
              </a:rPr>
              <a:t>this</a:t>
            </a:r>
            <a:r>
              <a:rPr sz="650" spc="-45" dirty="0">
                <a:solidFill>
                  <a:srgbClr val="231F20"/>
                </a:solidFill>
                <a:latin typeface="Gill Sans MT"/>
                <a:cs typeface="Gill Sans MT"/>
              </a:rPr>
              <a:t> </a:t>
            </a:r>
            <a:r>
              <a:rPr sz="975" spc="-15" baseline="4273" dirty="0">
                <a:solidFill>
                  <a:srgbClr val="231F20"/>
                </a:solidFill>
                <a:latin typeface="Gill Sans MT"/>
                <a:cs typeface="Gill Sans MT"/>
              </a:rPr>
              <a:t>decision</a:t>
            </a:r>
            <a:r>
              <a:rPr sz="975" spc="-67" baseline="4273" dirty="0">
                <a:solidFill>
                  <a:srgbClr val="231F20"/>
                </a:solidFill>
                <a:latin typeface="Gill Sans MT"/>
                <a:cs typeface="Gill Sans MT"/>
              </a:rPr>
              <a:t> </a:t>
            </a:r>
            <a:r>
              <a:rPr sz="975" spc="7" baseline="4273" dirty="0">
                <a:solidFill>
                  <a:srgbClr val="231F20"/>
                </a:solidFill>
                <a:latin typeface="Gill Sans MT"/>
                <a:cs typeface="Gill Sans MT"/>
              </a:rPr>
              <a:t>change</a:t>
            </a:r>
            <a:r>
              <a:rPr sz="975" spc="-67" baseline="4273" dirty="0">
                <a:solidFill>
                  <a:srgbClr val="231F20"/>
                </a:solidFill>
                <a:latin typeface="Gill Sans MT"/>
                <a:cs typeface="Gill Sans MT"/>
              </a:rPr>
              <a:t> </a:t>
            </a:r>
            <a:r>
              <a:rPr sz="975" spc="-30" baseline="8547" dirty="0">
                <a:solidFill>
                  <a:srgbClr val="231F20"/>
                </a:solidFill>
                <a:latin typeface="Gill Sans MT"/>
                <a:cs typeface="Gill Sans MT"/>
              </a:rPr>
              <a:t>previous</a:t>
            </a:r>
            <a:r>
              <a:rPr sz="975" spc="-60" baseline="8547" dirty="0">
                <a:solidFill>
                  <a:srgbClr val="231F20"/>
                </a:solidFill>
                <a:latin typeface="Gill Sans MT"/>
                <a:cs typeface="Gill Sans MT"/>
              </a:rPr>
              <a:t> </a:t>
            </a:r>
            <a:r>
              <a:rPr sz="975" spc="-15" baseline="8547" dirty="0">
                <a:solidFill>
                  <a:srgbClr val="231F20"/>
                </a:solidFill>
                <a:latin typeface="Gill Sans MT"/>
                <a:cs typeface="Gill Sans MT"/>
              </a:rPr>
              <a:t>planned</a:t>
            </a:r>
            <a:r>
              <a:rPr sz="975" spc="-67" baseline="8547" dirty="0">
                <a:solidFill>
                  <a:srgbClr val="231F20"/>
                </a:solidFill>
                <a:latin typeface="Gill Sans MT"/>
                <a:cs typeface="Gill Sans MT"/>
              </a:rPr>
              <a:t> </a:t>
            </a:r>
            <a:r>
              <a:rPr sz="975" spc="22" baseline="12820" dirty="0">
                <a:solidFill>
                  <a:srgbClr val="231F20"/>
                </a:solidFill>
                <a:latin typeface="Gill Sans MT"/>
                <a:cs typeface="Gill Sans MT"/>
              </a:rPr>
              <a:t>gifts</a:t>
            </a:r>
            <a:r>
              <a:rPr sz="975" spc="-67" baseline="12820" dirty="0">
                <a:solidFill>
                  <a:srgbClr val="231F20"/>
                </a:solidFill>
                <a:latin typeface="Gill Sans MT"/>
                <a:cs typeface="Gill Sans MT"/>
              </a:rPr>
              <a:t> </a:t>
            </a:r>
            <a:r>
              <a:rPr sz="975" spc="-75" baseline="12820" dirty="0">
                <a:solidFill>
                  <a:srgbClr val="231F20"/>
                </a:solidFill>
                <a:latin typeface="Gill Sans MT"/>
                <a:cs typeface="Gill Sans MT"/>
              </a:rPr>
              <a:t>or</a:t>
            </a:r>
            <a:r>
              <a:rPr sz="975" spc="-67" baseline="12820" dirty="0">
                <a:solidFill>
                  <a:srgbClr val="231F20"/>
                </a:solidFill>
                <a:latin typeface="Gill Sans MT"/>
                <a:cs typeface="Gill Sans MT"/>
              </a:rPr>
              <a:t> </a:t>
            </a:r>
            <a:r>
              <a:rPr sz="975" spc="-7" baseline="12820" dirty="0">
                <a:solidFill>
                  <a:srgbClr val="231F20"/>
                </a:solidFill>
                <a:latin typeface="Gill Sans MT"/>
                <a:cs typeface="Gill Sans MT"/>
              </a:rPr>
              <a:t>bequests</a:t>
            </a:r>
            <a:endParaRPr sz="975" baseline="12820">
              <a:latin typeface="Gill Sans MT"/>
              <a:cs typeface="Gill Sans MT"/>
            </a:endParaRPr>
          </a:p>
        </p:txBody>
      </p:sp>
      <p:sp>
        <p:nvSpPr>
          <p:cNvPr id="112" name="object 112"/>
          <p:cNvSpPr txBox="1"/>
          <p:nvPr/>
        </p:nvSpPr>
        <p:spPr>
          <a:xfrm rot="21480000">
            <a:off x="3402717" y="5382836"/>
            <a:ext cx="1127847" cy="85725"/>
          </a:xfrm>
          <a:prstGeom prst="rect">
            <a:avLst/>
          </a:prstGeom>
        </p:spPr>
        <p:txBody>
          <a:bodyPr vert="horz" wrap="square" lIns="0" tIns="0" rIns="0" bIns="0" rtlCol="0">
            <a:spAutoFit/>
          </a:bodyPr>
          <a:lstStyle/>
          <a:p>
            <a:pPr>
              <a:lnSpc>
                <a:spcPts val="675"/>
              </a:lnSpc>
            </a:pPr>
            <a:r>
              <a:rPr sz="650" spc="-40" dirty="0">
                <a:solidFill>
                  <a:srgbClr val="231F20"/>
                </a:solidFill>
                <a:latin typeface="Gill Sans MT"/>
                <a:cs typeface="Gill Sans MT"/>
              </a:rPr>
              <a:t>to </a:t>
            </a:r>
            <a:r>
              <a:rPr sz="650" spc="-10" dirty="0">
                <a:solidFill>
                  <a:srgbClr val="231F20"/>
                </a:solidFill>
                <a:latin typeface="Gill Sans MT"/>
                <a:cs typeface="Gill Sans MT"/>
              </a:rPr>
              <a:t>family, </a:t>
            </a:r>
            <a:r>
              <a:rPr sz="975" spc="-15" baseline="4273" dirty="0">
                <a:solidFill>
                  <a:srgbClr val="231F20"/>
                </a:solidFill>
                <a:latin typeface="Gill Sans MT"/>
                <a:cs typeface="Gill Sans MT"/>
              </a:rPr>
              <a:t>friends,</a:t>
            </a:r>
            <a:r>
              <a:rPr sz="975" spc="-202" baseline="4273" dirty="0">
                <a:solidFill>
                  <a:srgbClr val="231F20"/>
                </a:solidFill>
                <a:latin typeface="Gill Sans MT"/>
                <a:cs typeface="Gill Sans MT"/>
              </a:rPr>
              <a:t> </a:t>
            </a:r>
            <a:r>
              <a:rPr sz="975" spc="-75" baseline="4273" dirty="0">
                <a:solidFill>
                  <a:srgbClr val="231F20"/>
                </a:solidFill>
                <a:latin typeface="Gill Sans MT"/>
                <a:cs typeface="Gill Sans MT"/>
              </a:rPr>
              <a:t>or </a:t>
            </a:r>
            <a:r>
              <a:rPr sz="975" baseline="4273" dirty="0">
                <a:solidFill>
                  <a:srgbClr val="231F20"/>
                </a:solidFill>
                <a:latin typeface="Gill Sans MT"/>
                <a:cs typeface="Gill Sans MT"/>
              </a:rPr>
              <a:t>organizations?</a:t>
            </a:r>
            <a:endParaRPr sz="975" baseline="4273">
              <a:latin typeface="Gill Sans MT"/>
              <a:cs typeface="Gill Sans MT"/>
            </a:endParaRPr>
          </a:p>
        </p:txBody>
      </p:sp>
      <p:sp>
        <p:nvSpPr>
          <p:cNvPr id="113" name="object 113"/>
          <p:cNvSpPr txBox="1"/>
          <p:nvPr/>
        </p:nvSpPr>
        <p:spPr>
          <a:xfrm rot="21480000">
            <a:off x="3525947" y="5509998"/>
            <a:ext cx="188852" cy="85725"/>
          </a:xfrm>
          <a:prstGeom prst="rect">
            <a:avLst/>
          </a:prstGeom>
        </p:spPr>
        <p:txBody>
          <a:bodyPr vert="horz" wrap="square" lIns="0" tIns="0" rIns="0" bIns="0" rtlCol="0">
            <a:spAutoFit/>
          </a:bodyPr>
          <a:lstStyle/>
          <a:p>
            <a:pPr>
              <a:lnSpc>
                <a:spcPts val="675"/>
              </a:lnSpc>
            </a:pPr>
            <a:r>
              <a:rPr sz="650" spc="10" dirty="0">
                <a:solidFill>
                  <a:srgbClr val="231F20"/>
                </a:solidFill>
                <a:latin typeface="Gill Sans MT"/>
                <a:cs typeface="Gill Sans MT"/>
              </a:rPr>
              <a:t>a.</a:t>
            </a:r>
            <a:r>
              <a:rPr sz="650" spc="-114" dirty="0">
                <a:solidFill>
                  <a:srgbClr val="231F20"/>
                </a:solidFill>
                <a:latin typeface="Gill Sans MT"/>
                <a:cs typeface="Gill Sans MT"/>
              </a:rPr>
              <a:t> </a:t>
            </a:r>
            <a:r>
              <a:rPr sz="650" spc="-85" dirty="0">
                <a:solidFill>
                  <a:srgbClr val="231F20"/>
                </a:solidFill>
                <a:latin typeface="Gill Sans MT"/>
                <a:cs typeface="Gill Sans MT"/>
              </a:rPr>
              <a:t>No</a:t>
            </a:r>
            <a:endParaRPr sz="650">
              <a:latin typeface="Gill Sans MT"/>
              <a:cs typeface="Gill Sans MT"/>
            </a:endParaRPr>
          </a:p>
        </p:txBody>
      </p:sp>
      <p:sp>
        <p:nvSpPr>
          <p:cNvPr id="114" name="object 114"/>
          <p:cNvSpPr txBox="1"/>
          <p:nvPr/>
        </p:nvSpPr>
        <p:spPr>
          <a:xfrm rot="21480000">
            <a:off x="3538189" y="5610511"/>
            <a:ext cx="633209"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b.</a:t>
            </a:r>
            <a:r>
              <a:rPr sz="650" spc="-100" dirty="0">
                <a:solidFill>
                  <a:srgbClr val="231F20"/>
                </a:solidFill>
                <a:latin typeface="Gill Sans MT"/>
                <a:cs typeface="Gill Sans MT"/>
              </a:rPr>
              <a:t> </a:t>
            </a:r>
            <a:r>
              <a:rPr sz="650" spc="-25" dirty="0">
                <a:solidFill>
                  <a:srgbClr val="231F20"/>
                </a:solidFill>
                <a:latin typeface="Gill Sans MT"/>
                <a:cs typeface="Gill Sans MT"/>
              </a:rPr>
              <a:t>Yes</a:t>
            </a:r>
            <a:r>
              <a:rPr sz="650" spc="-60" dirty="0">
                <a:solidFill>
                  <a:srgbClr val="231F20"/>
                </a:solidFill>
                <a:latin typeface="Gill Sans MT"/>
                <a:cs typeface="Gill Sans MT"/>
              </a:rPr>
              <a:t> </a:t>
            </a:r>
            <a:r>
              <a:rPr sz="650" spc="-35" dirty="0">
                <a:solidFill>
                  <a:srgbClr val="231F20"/>
                </a:solidFill>
                <a:latin typeface="Gill Sans MT"/>
                <a:cs typeface="Gill Sans MT"/>
              </a:rPr>
              <a:t>(who</a:t>
            </a:r>
            <a:r>
              <a:rPr sz="650" spc="-65" dirty="0">
                <a:solidFill>
                  <a:srgbClr val="231F20"/>
                </a:solidFill>
                <a:latin typeface="Gill Sans MT"/>
                <a:cs typeface="Gill Sans MT"/>
              </a:rPr>
              <a:t> </a:t>
            </a:r>
            <a:r>
              <a:rPr sz="975" spc="-97" baseline="4273" dirty="0">
                <a:solidFill>
                  <a:srgbClr val="231F20"/>
                </a:solidFill>
                <a:latin typeface="Gill Sans MT"/>
                <a:cs typeface="Gill Sans MT"/>
              </a:rPr>
              <a:t>&amp; </a:t>
            </a:r>
            <a:r>
              <a:rPr sz="975" spc="-30" baseline="4273" dirty="0">
                <a:solidFill>
                  <a:srgbClr val="231F20"/>
                </a:solidFill>
                <a:latin typeface="Gill Sans MT"/>
                <a:cs typeface="Gill Sans MT"/>
              </a:rPr>
              <a:t>why?)</a:t>
            </a:r>
            <a:endParaRPr sz="975" baseline="4273">
              <a:latin typeface="Gill Sans MT"/>
              <a:cs typeface="Gill Sans MT"/>
            </a:endParaRPr>
          </a:p>
        </p:txBody>
      </p:sp>
      <p:sp>
        <p:nvSpPr>
          <p:cNvPr id="115" name="object 115"/>
          <p:cNvSpPr txBox="1"/>
          <p:nvPr/>
        </p:nvSpPr>
        <p:spPr>
          <a:xfrm rot="21480000">
            <a:off x="3542011" y="5726202"/>
            <a:ext cx="432755"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c.</a:t>
            </a:r>
            <a:r>
              <a:rPr sz="650" spc="-90" dirty="0">
                <a:solidFill>
                  <a:srgbClr val="231F20"/>
                </a:solidFill>
                <a:latin typeface="Gill Sans MT"/>
                <a:cs typeface="Gill Sans MT"/>
              </a:rPr>
              <a:t> </a:t>
            </a:r>
            <a:r>
              <a:rPr sz="650" spc="-60" dirty="0">
                <a:solidFill>
                  <a:srgbClr val="231F20"/>
                </a:solidFill>
                <a:latin typeface="Gill Sans MT"/>
                <a:cs typeface="Gill Sans MT"/>
              </a:rPr>
              <a:t>Don’t </a:t>
            </a:r>
            <a:r>
              <a:rPr sz="650" spc="-40" dirty="0">
                <a:solidFill>
                  <a:srgbClr val="231F20"/>
                </a:solidFill>
                <a:latin typeface="Gill Sans MT"/>
                <a:cs typeface="Gill Sans MT"/>
              </a:rPr>
              <a:t>know</a:t>
            </a:r>
            <a:endParaRPr sz="650">
              <a:latin typeface="Gill Sans MT"/>
              <a:cs typeface="Gill Sans MT"/>
            </a:endParaRPr>
          </a:p>
        </p:txBody>
      </p:sp>
      <p:sp>
        <p:nvSpPr>
          <p:cNvPr id="116" name="object 116"/>
          <p:cNvSpPr txBox="1"/>
          <p:nvPr/>
        </p:nvSpPr>
        <p:spPr>
          <a:xfrm rot="21480000">
            <a:off x="4494264" y="5795823"/>
            <a:ext cx="344220"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Inaccu</a:t>
            </a:r>
            <a:r>
              <a:rPr sz="650" spc="-35" dirty="0">
                <a:solidFill>
                  <a:srgbClr val="231F20"/>
                </a:solidFill>
                <a:latin typeface="Gill Sans MT"/>
                <a:cs typeface="Gill Sans MT"/>
              </a:rPr>
              <a:t>r</a:t>
            </a:r>
            <a:r>
              <a:rPr sz="650" spc="-10" dirty="0">
                <a:solidFill>
                  <a:srgbClr val="231F20"/>
                </a:solidFill>
                <a:latin typeface="Gill Sans MT"/>
                <a:cs typeface="Gill Sans MT"/>
              </a:rPr>
              <a:t>ate</a:t>
            </a:r>
            <a:endParaRPr sz="650">
              <a:latin typeface="Gill Sans MT"/>
              <a:cs typeface="Gill Sans MT"/>
            </a:endParaRPr>
          </a:p>
        </p:txBody>
      </p:sp>
      <p:sp>
        <p:nvSpPr>
          <p:cNvPr id="117" name="object 117"/>
          <p:cNvSpPr txBox="1"/>
          <p:nvPr/>
        </p:nvSpPr>
        <p:spPr>
          <a:xfrm rot="21480000">
            <a:off x="3337804" y="5972263"/>
            <a:ext cx="2082660" cy="84455"/>
          </a:xfrm>
          <a:prstGeom prst="rect">
            <a:avLst/>
          </a:prstGeom>
        </p:spPr>
        <p:txBody>
          <a:bodyPr vert="horz" wrap="square" lIns="0" tIns="635" rIns="0" bIns="0" rtlCol="0">
            <a:spAutoFit/>
          </a:bodyPr>
          <a:lstStyle/>
          <a:p>
            <a:pPr>
              <a:lnSpc>
                <a:spcPts val="665"/>
              </a:lnSpc>
              <a:spcBef>
                <a:spcPts val="5"/>
              </a:spcBef>
            </a:pPr>
            <a:r>
              <a:rPr sz="650" b="1" spc="-30" dirty="0">
                <a:solidFill>
                  <a:srgbClr val="231F20"/>
                </a:solidFill>
                <a:latin typeface="Gill Sans MT"/>
                <a:cs typeface="Gill Sans MT"/>
              </a:rPr>
              <a:t>10</a:t>
            </a:r>
            <a:r>
              <a:rPr sz="650" b="1" spc="-30" dirty="0">
                <a:solidFill>
                  <a:srgbClr val="231F20"/>
                </a:solidFill>
                <a:latin typeface="Trebuchet MS"/>
                <a:cs typeface="Trebuchet MS"/>
              </a:rPr>
              <a:t>.</a:t>
            </a:r>
            <a:r>
              <a:rPr sz="650" b="1" spc="-60" dirty="0">
                <a:solidFill>
                  <a:srgbClr val="231F20"/>
                </a:solidFill>
                <a:latin typeface="Trebuchet MS"/>
                <a:cs typeface="Trebuchet MS"/>
              </a:rPr>
              <a:t> </a:t>
            </a:r>
            <a:r>
              <a:rPr sz="650" spc="-80" dirty="0">
                <a:solidFill>
                  <a:srgbClr val="231F20"/>
                </a:solidFill>
                <a:latin typeface="Gill Sans MT"/>
                <a:cs typeface="Gill Sans MT"/>
              </a:rPr>
              <a:t>To</a:t>
            </a:r>
            <a:r>
              <a:rPr sz="650" spc="-75" dirty="0">
                <a:solidFill>
                  <a:srgbClr val="231F20"/>
                </a:solidFill>
                <a:latin typeface="Gill Sans MT"/>
                <a:cs typeface="Gill Sans MT"/>
              </a:rPr>
              <a:t> </a:t>
            </a:r>
            <a:r>
              <a:rPr sz="650" spc="-35" dirty="0">
                <a:solidFill>
                  <a:srgbClr val="231F20"/>
                </a:solidFill>
                <a:latin typeface="Gill Sans MT"/>
                <a:cs typeface="Gill Sans MT"/>
              </a:rPr>
              <a:t>wh</a:t>
            </a:r>
            <a:r>
              <a:rPr sz="975" spc="-52" baseline="4273" dirty="0">
                <a:solidFill>
                  <a:srgbClr val="231F20"/>
                </a:solidFill>
                <a:latin typeface="Gill Sans MT"/>
                <a:cs typeface="Gill Sans MT"/>
              </a:rPr>
              <a:t>at</a:t>
            </a:r>
            <a:r>
              <a:rPr sz="975" spc="-97" baseline="4273" dirty="0">
                <a:solidFill>
                  <a:srgbClr val="231F20"/>
                </a:solidFill>
                <a:latin typeface="Gill Sans MT"/>
                <a:cs typeface="Gill Sans MT"/>
              </a:rPr>
              <a:t> </a:t>
            </a:r>
            <a:r>
              <a:rPr sz="975" spc="-67" baseline="4273" dirty="0">
                <a:solidFill>
                  <a:srgbClr val="231F20"/>
                </a:solidFill>
                <a:latin typeface="Gill Sans MT"/>
                <a:cs typeface="Gill Sans MT"/>
              </a:rPr>
              <a:t>extent</a:t>
            </a:r>
            <a:r>
              <a:rPr sz="975" spc="-104" baseline="4273" dirty="0">
                <a:solidFill>
                  <a:srgbClr val="231F20"/>
                </a:solidFill>
                <a:latin typeface="Gill Sans MT"/>
                <a:cs typeface="Gill Sans MT"/>
              </a:rPr>
              <a:t> </a:t>
            </a:r>
            <a:r>
              <a:rPr sz="975" spc="-37" baseline="4273" dirty="0">
                <a:solidFill>
                  <a:srgbClr val="231F20"/>
                </a:solidFill>
                <a:latin typeface="Gill Sans MT"/>
                <a:cs typeface="Gill Sans MT"/>
              </a:rPr>
              <a:t>did</a:t>
            </a:r>
            <a:r>
              <a:rPr sz="975" spc="-97" baseline="4273" dirty="0">
                <a:solidFill>
                  <a:srgbClr val="231F20"/>
                </a:solidFill>
                <a:latin typeface="Gill Sans MT"/>
                <a:cs typeface="Gill Sans MT"/>
              </a:rPr>
              <a:t> </a:t>
            </a:r>
            <a:r>
              <a:rPr sz="975" spc="-60" baseline="4273" dirty="0">
                <a:solidFill>
                  <a:srgbClr val="231F20"/>
                </a:solidFill>
                <a:latin typeface="Gill Sans MT"/>
                <a:cs typeface="Gill Sans MT"/>
              </a:rPr>
              <a:t>you</a:t>
            </a:r>
            <a:r>
              <a:rPr sz="975" spc="-104" baseline="4273" dirty="0">
                <a:solidFill>
                  <a:srgbClr val="231F20"/>
                </a:solidFill>
                <a:latin typeface="Gill Sans MT"/>
                <a:cs typeface="Gill Sans MT"/>
              </a:rPr>
              <a:t> </a:t>
            </a:r>
            <a:r>
              <a:rPr sz="975" spc="-37" baseline="4273" dirty="0">
                <a:solidFill>
                  <a:srgbClr val="231F20"/>
                </a:solidFill>
                <a:latin typeface="Gill Sans MT"/>
                <a:cs typeface="Gill Sans MT"/>
              </a:rPr>
              <a:t>ta</a:t>
            </a:r>
            <a:r>
              <a:rPr sz="975" spc="-37" baseline="8547" dirty="0">
                <a:solidFill>
                  <a:srgbClr val="231F20"/>
                </a:solidFill>
                <a:latin typeface="Gill Sans MT"/>
                <a:cs typeface="Gill Sans MT"/>
              </a:rPr>
              <a:t>lk</a:t>
            </a:r>
            <a:r>
              <a:rPr sz="975" spc="-104" baseline="8547" dirty="0">
                <a:solidFill>
                  <a:srgbClr val="231F20"/>
                </a:solidFill>
                <a:latin typeface="Gill Sans MT"/>
                <a:cs typeface="Gill Sans MT"/>
              </a:rPr>
              <a:t> </a:t>
            </a:r>
            <a:r>
              <a:rPr sz="975" spc="-60" baseline="8547" dirty="0">
                <a:solidFill>
                  <a:srgbClr val="231F20"/>
                </a:solidFill>
                <a:latin typeface="Gill Sans MT"/>
                <a:cs typeface="Gill Sans MT"/>
              </a:rPr>
              <a:t>with</a:t>
            </a:r>
            <a:r>
              <a:rPr sz="975" spc="-97" baseline="8547" dirty="0">
                <a:solidFill>
                  <a:srgbClr val="231F20"/>
                </a:solidFill>
                <a:latin typeface="Gill Sans MT"/>
                <a:cs typeface="Gill Sans MT"/>
              </a:rPr>
              <a:t> </a:t>
            </a:r>
            <a:r>
              <a:rPr sz="975" spc="-44" baseline="8547" dirty="0">
                <a:solidFill>
                  <a:srgbClr val="231F20"/>
                </a:solidFill>
                <a:latin typeface="Gill Sans MT"/>
                <a:cs typeface="Gill Sans MT"/>
              </a:rPr>
              <a:t>anyone</a:t>
            </a:r>
            <a:r>
              <a:rPr sz="975" spc="-104" baseline="8547" dirty="0">
                <a:solidFill>
                  <a:srgbClr val="231F20"/>
                </a:solidFill>
                <a:latin typeface="Gill Sans MT"/>
                <a:cs typeface="Gill Sans MT"/>
              </a:rPr>
              <a:t> </a:t>
            </a:r>
            <a:r>
              <a:rPr sz="975" spc="-44" baseline="8547" dirty="0">
                <a:solidFill>
                  <a:srgbClr val="231F20"/>
                </a:solidFill>
                <a:latin typeface="Gill Sans MT"/>
                <a:cs typeface="Gill Sans MT"/>
              </a:rPr>
              <a:t>rega</a:t>
            </a:r>
            <a:r>
              <a:rPr sz="975" spc="-44" baseline="12820" dirty="0">
                <a:solidFill>
                  <a:srgbClr val="231F20"/>
                </a:solidFill>
                <a:latin typeface="Gill Sans MT"/>
                <a:cs typeface="Gill Sans MT"/>
              </a:rPr>
              <a:t>rding</a:t>
            </a:r>
            <a:r>
              <a:rPr sz="975" spc="-97" baseline="12820" dirty="0">
                <a:solidFill>
                  <a:srgbClr val="231F20"/>
                </a:solidFill>
                <a:latin typeface="Gill Sans MT"/>
                <a:cs typeface="Gill Sans MT"/>
              </a:rPr>
              <a:t> </a:t>
            </a:r>
            <a:r>
              <a:rPr sz="975" spc="-30" baseline="12820" dirty="0">
                <a:solidFill>
                  <a:srgbClr val="231F20"/>
                </a:solidFill>
                <a:latin typeface="Gill Sans MT"/>
                <a:cs typeface="Gill Sans MT"/>
              </a:rPr>
              <a:t>this</a:t>
            </a:r>
            <a:r>
              <a:rPr sz="975" spc="-104" baseline="12820" dirty="0">
                <a:solidFill>
                  <a:srgbClr val="231F20"/>
                </a:solidFill>
                <a:latin typeface="Gill Sans MT"/>
                <a:cs typeface="Gill Sans MT"/>
              </a:rPr>
              <a:t> </a:t>
            </a:r>
            <a:r>
              <a:rPr sz="975" spc="-22" baseline="12820" dirty="0">
                <a:solidFill>
                  <a:srgbClr val="231F20"/>
                </a:solidFill>
                <a:latin typeface="Gill Sans MT"/>
                <a:cs typeface="Gill Sans MT"/>
              </a:rPr>
              <a:t>decision</a:t>
            </a:r>
            <a:r>
              <a:rPr sz="975" spc="-22" baseline="17094" dirty="0">
                <a:solidFill>
                  <a:srgbClr val="231F20"/>
                </a:solidFill>
                <a:latin typeface="Gill Sans MT"/>
                <a:cs typeface="Gill Sans MT"/>
              </a:rPr>
              <a:t>?</a:t>
            </a:r>
            <a:endParaRPr sz="975" baseline="17094">
              <a:latin typeface="Gill Sans MT"/>
              <a:cs typeface="Gill Sans MT"/>
            </a:endParaRPr>
          </a:p>
        </p:txBody>
      </p:sp>
      <p:sp>
        <p:nvSpPr>
          <p:cNvPr id="118" name="object 118"/>
          <p:cNvSpPr txBox="1"/>
          <p:nvPr/>
        </p:nvSpPr>
        <p:spPr>
          <a:xfrm rot="21480000">
            <a:off x="3558968" y="6111992"/>
            <a:ext cx="372581" cy="85725"/>
          </a:xfrm>
          <a:prstGeom prst="rect">
            <a:avLst/>
          </a:prstGeom>
        </p:spPr>
        <p:txBody>
          <a:bodyPr vert="horz" wrap="square" lIns="0" tIns="0" rIns="0" bIns="0" rtlCol="0">
            <a:spAutoFit/>
          </a:bodyPr>
          <a:lstStyle/>
          <a:p>
            <a:pPr>
              <a:lnSpc>
                <a:spcPts val="675"/>
              </a:lnSpc>
            </a:pPr>
            <a:r>
              <a:rPr sz="650" spc="10" dirty="0">
                <a:solidFill>
                  <a:srgbClr val="231F20"/>
                </a:solidFill>
                <a:latin typeface="Gill Sans MT"/>
                <a:cs typeface="Gill Sans MT"/>
              </a:rPr>
              <a:t>a. </a:t>
            </a:r>
            <a:r>
              <a:rPr sz="650" spc="-70" dirty="0">
                <a:solidFill>
                  <a:srgbClr val="231F20"/>
                </a:solidFill>
                <a:latin typeface="Gill Sans MT"/>
                <a:cs typeface="Gill Sans MT"/>
              </a:rPr>
              <a:t>Not </a:t>
            </a:r>
            <a:r>
              <a:rPr sz="650" spc="-5" dirty="0">
                <a:solidFill>
                  <a:srgbClr val="231F20"/>
                </a:solidFill>
                <a:latin typeface="Gill Sans MT"/>
                <a:cs typeface="Gill Sans MT"/>
              </a:rPr>
              <a:t>at</a:t>
            </a:r>
            <a:r>
              <a:rPr sz="650" spc="-140" dirty="0">
                <a:solidFill>
                  <a:srgbClr val="231F20"/>
                </a:solidFill>
                <a:latin typeface="Gill Sans MT"/>
                <a:cs typeface="Gill Sans MT"/>
              </a:rPr>
              <a:t> </a:t>
            </a:r>
            <a:r>
              <a:rPr sz="650" dirty="0">
                <a:solidFill>
                  <a:srgbClr val="231F20"/>
                </a:solidFill>
                <a:latin typeface="Gill Sans MT"/>
                <a:cs typeface="Gill Sans MT"/>
              </a:rPr>
              <a:t>all</a:t>
            </a:r>
            <a:endParaRPr sz="650">
              <a:latin typeface="Gill Sans MT"/>
              <a:cs typeface="Gill Sans MT"/>
            </a:endParaRPr>
          </a:p>
        </p:txBody>
      </p:sp>
      <p:sp>
        <p:nvSpPr>
          <p:cNvPr id="119" name="object 119"/>
          <p:cNvSpPr txBox="1"/>
          <p:nvPr/>
        </p:nvSpPr>
        <p:spPr>
          <a:xfrm rot="21480000">
            <a:off x="3566523" y="6213318"/>
            <a:ext cx="791421" cy="85725"/>
          </a:xfrm>
          <a:prstGeom prst="rect">
            <a:avLst/>
          </a:prstGeom>
        </p:spPr>
        <p:txBody>
          <a:bodyPr vert="horz" wrap="square" lIns="0" tIns="0" rIns="0" bIns="0" rtlCol="0">
            <a:spAutoFit/>
          </a:bodyPr>
          <a:lstStyle/>
          <a:p>
            <a:pPr>
              <a:lnSpc>
                <a:spcPts val="675"/>
              </a:lnSpc>
            </a:pPr>
            <a:r>
              <a:rPr sz="650" spc="5" dirty="0">
                <a:solidFill>
                  <a:srgbClr val="231F20"/>
                </a:solidFill>
                <a:latin typeface="Gill Sans MT"/>
                <a:cs typeface="Gill Sans MT"/>
              </a:rPr>
              <a:t>b.</a:t>
            </a:r>
            <a:r>
              <a:rPr sz="650" spc="-145" dirty="0">
                <a:solidFill>
                  <a:srgbClr val="231F20"/>
                </a:solidFill>
                <a:latin typeface="Gill Sans MT"/>
                <a:cs typeface="Gill Sans MT"/>
              </a:rPr>
              <a:t> </a:t>
            </a:r>
            <a:r>
              <a:rPr sz="650" spc="-25" dirty="0">
                <a:solidFill>
                  <a:srgbClr val="231F20"/>
                </a:solidFill>
                <a:latin typeface="Gill Sans MT"/>
                <a:cs typeface="Gill Sans MT"/>
              </a:rPr>
              <a:t>Mentioned </a:t>
            </a:r>
            <a:r>
              <a:rPr sz="975" spc="-37" baseline="4273" dirty="0">
                <a:solidFill>
                  <a:srgbClr val="231F20"/>
                </a:solidFill>
                <a:latin typeface="Gill Sans MT"/>
                <a:cs typeface="Gill Sans MT"/>
              </a:rPr>
              <a:t>it </a:t>
            </a:r>
            <a:r>
              <a:rPr sz="975" spc="-60" baseline="4273" dirty="0">
                <a:solidFill>
                  <a:srgbClr val="231F20"/>
                </a:solidFill>
                <a:latin typeface="Gill Sans MT"/>
                <a:cs typeface="Gill Sans MT"/>
              </a:rPr>
              <a:t>(to </a:t>
            </a:r>
            <a:r>
              <a:rPr sz="975" spc="-37" baseline="4273" dirty="0">
                <a:solidFill>
                  <a:srgbClr val="231F20"/>
                </a:solidFill>
                <a:latin typeface="Gill Sans MT"/>
                <a:cs typeface="Gill Sans MT"/>
              </a:rPr>
              <a:t>who?)</a:t>
            </a:r>
            <a:endParaRPr sz="975" baseline="4273">
              <a:latin typeface="Gill Sans MT"/>
              <a:cs typeface="Gill Sans MT"/>
            </a:endParaRPr>
          </a:p>
        </p:txBody>
      </p:sp>
      <p:sp>
        <p:nvSpPr>
          <p:cNvPr id="120" name="object 120"/>
          <p:cNvSpPr txBox="1"/>
          <p:nvPr/>
        </p:nvSpPr>
        <p:spPr>
          <a:xfrm rot="21480000">
            <a:off x="3572078" y="6318129"/>
            <a:ext cx="1062010"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c.</a:t>
            </a:r>
            <a:r>
              <a:rPr sz="650" spc="-55" dirty="0">
                <a:solidFill>
                  <a:srgbClr val="231F20"/>
                </a:solidFill>
                <a:latin typeface="Gill Sans MT"/>
                <a:cs typeface="Gill Sans MT"/>
              </a:rPr>
              <a:t> </a:t>
            </a:r>
            <a:r>
              <a:rPr sz="650" spc="-10" dirty="0">
                <a:solidFill>
                  <a:srgbClr val="231F20"/>
                </a:solidFill>
                <a:latin typeface="Gill Sans MT"/>
                <a:cs typeface="Gill Sans MT"/>
              </a:rPr>
              <a:t>Discussed</a:t>
            </a:r>
            <a:r>
              <a:rPr sz="650" spc="-50" dirty="0">
                <a:solidFill>
                  <a:srgbClr val="231F20"/>
                </a:solidFill>
                <a:latin typeface="Gill Sans MT"/>
                <a:cs typeface="Gill Sans MT"/>
              </a:rPr>
              <a:t> </a:t>
            </a:r>
            <a:r>
              <a:rPr sz="975" spc="-22" baseline="4273" dirty="0">
                <a:solidFill>
                  <a:srgbClr val="231F20"/>
                </a:solidFill>
                <a:latin typeface="Gill Sans MT"/>
                <a:cs typeface="Gill Sans MT"/>
              </a:rPr>
              <a:t>in</a:t>
            </a:r>
            <a:r>
              <a:rPr sz="975" spc="-89" baseline="4273" dirty="0">
                <a:solidFill>
                  <a:srgbClr val="231F20"/>
                </a:solidFill>
                <a:latin typeface="Gill Sans MT"/>
                <a:cs typeface="Gill Sans MT"/>
              </a:rPr>
              <a:t> </a:t>
            </a:r>
            <a:r>
              <a:rPr sz="975" spc="-30" baseline="4273" dirty="0">
                <a:solidFill>
                  <a:srgbClr val="231F20"/>
                </a:solidFill>
                <a:latin typeface="Gill Sans MT"/>
                <a:cs typeface="Gill Sans MT"/>
              </a:rPr>
              <a:t>depth</a:t>
            </a:r>
            <a:r>
              <a:rPr sz="975" spc="-75" baseline="4273" dirty="0">
                <a:solidFill>
                  <a:srgbClr val="231F20"/>
                </a:solidFill>
                <a:latin typeface="Gill Sans MT"/>
                <a:cs typeface="Gill Sans MT"/>
              </a:rPr>
              <a:t> </a:t>
            </a:r>
            <a:r>
              <a:rPr sz="975" spc="-44" baseline="4273" dirty="0">
                <a:solidFill>
                  <a:srgbClr val="231F20"/>
                </a:solidFill>
                <a:latin typeface="Gill Sans MT"/>
                <a:cs typeface="Gill Sans MT"/>
              </a:rPr>
              <a:t>(with</a:t>
            </a:r>
            <a:r>
              <a:rPr sz="975" spc="-89" baseline="4273" dirty="0">
                <a:solidFill>
                  <a:srgbClr val="231F20"/>
                </a:solidFill>
                <a:latin typeface="Gill Sans MT"/>
                <a:cs typeface="Gill Sans MT"/>
              </a:rPr>
              <a:t> </a:t>
            </a:r>
            <a:r>
              <a:rPr sz="975" spc="-37" baseline="4273" dirty="0">
                <a:solidFill>
                  <a:srgbClr val="231F20"/>
                </a:solidFill>
                <a:latin typeface="Gill Sans MT"/>
                <a:cs typeface="Gill Sans MT"/>
              </a:rPr>
              <a:t>who?)</a:t>
            </a:r>
            <a:endParaRPr sz="975" baseline="4273">
              <a:latin typeface="Gill Sans MT"/>
              <a:cs typeface="Gill Sans MT"/>
            </a:endParaRPr>
          </a:p>
        </p:txBody>
      </p:sp>
      <p:sp>
        <p:nvSpPr>
          <p:cNvPr id="121" name="object 121"/>
          <p:cNvSpPr txBox="1"/>
          <p:nvPr/>
        </p:nvSpPr>
        <p:spPr>
          <a:xfrm rot="21480000">
            <a:off x="3574956" y="6443643"/>
            <a:ext cx="435245" cy="85725"/>
          </a:xfrm>
          <a:prstGeom prst="rect">
            <a:avLst/>
          </a:prstGeom>
        </p:spPr>
        <p:txBody>
          <a:bodyPr vert="horz" wrap="square" lIns="0" tIns="0" rIns="0" bIns="0" rtlCol="0">
            <a:spAutoFit/>
          </a:bodyPr>
          <a:lstStyle/>
          <a:p>
            <a:pPr>
              <a:lnSpc>
                <a:spcPts val="675"/>
              </a:lnSpc>
            </a:pPr>
            <a:r>
              <a:rPr sz="650" dirty="0">
                <a:solidFill>
                  <a:srgbClr val="231F20"/>
                </a:solidFill>
                <a:latin typeface="Gill Sans MT"/>
                <a:cs typeface="Gill Sans MT"/>
              </a:rPr>
              <a:t>d.</a:t>
            </a:r>
            <a:r>
              <a:rPr sz="650" spc="-95" dirty="0">
                <a:solidFill>
                  <a:srgbClr val="231F20"/>
                </a:solidFill>
                <a:latin typeface="Gill Sans MT"/>
                <a:cs typeface="Gill Sans MT"/>
              </a:rPr>
              <a:t> </a:t>
            </a:r>
            <a:r>
              <a:rPr sz="650" spc="-60" dirty="0">
                <a:solidFill>
                  <a:srgbClr val="231F20"/>
                </a:solidFill>
                <a:latin typeface="Gill Sans MT"/>
                <a:cs typeface="Gill Sans MT"/>
              </a:rPr>
              <a:t>Don’t </a:t>
            </a:r>
            <a:r>
              <a:rPr sz="650" spc="-40" dirty="0">
                <a:solidFill>
                  <a:srgbClr val="231F20"/>
                </a:solidFill>
                <a:latin typeface="Gill Sans MT"/>
                <a:cs typeface="Gill Sans MT"/>
              </a:rPr>
              <a:t>know</a:t>
            </a:r>
            <a:endParaRPr sz="650">
              <a:latin typeface="Gill Sans MT"/>
              <a:cs typeface="Gill Sans MT"/>
            </a:endParaRPr>
          </a:p>
        </p:txBody>
      </p:sp>
      <p:sp>
        <p:nvSpPr>
          <p:cNvPr id="122" name="object 122"/>
          <p:cNvSpPr txBox="1"/>
          <p:nvPr/>
        </p:nvSpPr>
        <p:spPr>
          <a:xfrm rot="21480000">
            <a:off x="4527185" y="6513318"/>
            <a:ext cx="344220" cy="85725"/>
          </a:xfrm>
          <a:prstGeom prst="rect">
            <a:avLst/>
          </a:prstGeom>
        </p:spPr>
        <p:txBody>
          <a:bodyPr vert="horz" wrap="square" lIns="0" tIns="0" rIns="0" bIns="0" rtlCol="0">
            <a:spAutoFit/>
          </a:bodyPr>
          <a:lstStyle/>
          <a:p>
            <a:pPr>
              <a:lnSpc>
                <a:spcPts val="675"/>
              </a:lnSpc>
            </a:pPr>
            <a:r>
              <a:rPr sz="650" spc="-15" dirty="0">
                <a:solidFill>
                  <a:srgbClr val="231F20"/>
                </a:solidFill>
                <a:latin typeface="Gill Sans MT"/>
                <a:cs typeface="Gill Sans MT"/>
              </a:rPr>
              <a:t>Inaccu</a:t>
            </a:r>
            <a:r>
              <a:rPr sz="650" spc="-35" dirty="0">
                <a:solidFill>
                  <a:srgbClr val="231F20"/>
                </a:solidFill>
                <a:latin typeface="Gill Sans MT"/>
                <a:cs typeface="Gill Sans MT"/>
              </a:rPr>
              <a:t>r</a:t>
            </a:r>
            <a:r>
              <a:rPr sz="650" spc="-10" dirty="0">
                <a:solidFill>
                  <a:srgbClr val="231F20"/>
                </a:solidFill>
                <a:latin typeface="Gill Sans MT"/>
                <a:cs typeface="Gill Sans MT"/>
              </a:rPr>
              <a:t>ate</a:t>
            </a:r>
            <a:endParaRPr sz="650">
              <a:latin typeface="Gill Sans MT"/>
              <a:cs typeface="Gill Sans MT"/>
            </a:endParaRPr>
          </a:p>
        </p:txBody>
      </p:sp>
      <p:sp>
        <p:nvSpPr>
          <p:cNvPr id="123" name="object 123"/>
          <p:cNvSpPr/>
          <p:nvPr/>
        </p:nvSpPr>
        <p:spPr>
          <a:xfrm>
            <a:off x="4331640" y="2183217"/>
            <a:ext cx="961390" cy="50800"/>
          </a:xfrm>
          <a:custGeom>
            <a:avLst/>
            <a:gdLst/>
            <a:ahLst/>
            <a:cxnLst/>
            <a:rect l="l" t="t" r="r" b="b"/>
            <a:pathLst>
              <a:path w="961389" h="50800">
                <a:moveTo>
                  <a:pt x="293" y="50480"/>
                </a:moveTo>
                <a:lnTo>
                  <a:pt x="960848" y="6406"/>
                </a:lnTo>
                <a:lnTo>
                  <a:pt x="960554" y="0"/>
                </a:lnTo>
                <a:lnTo>
                  <a:pt x="0" y="44074"/>
                </a:lnTo>
                <a:lnTo>
                  <a:pt x="293" y="50480"/>
                </a:lnTo>
                <a:close/>
              </a:path>
            </a:pathLst>
          </a:custGeom>
          <a:solidFill>
            <a:srgbClr val="231F20"/>
          </a:solidFill>
        </p:spPr>
        <p:txBody>
          <a:bodyPr wrap="square" lIns="0" tIns="0" rIns="0" bIns="0" rtlCol="0"/>
          <a:lstStyle/>
          <a:p>
            <a:endParaRPr/>
          </a:p>
        </p:txBody>
      </p:sp>
      <p:sp>
        <p:nvSpPr>
          <p:cNvPr id="124" name="object 124"/>
          <p:cNvSpPr/>
          <p:nvPr/>
        </p:nvSpPr>
        <p:spPr>
          <a:xfrm>
            <a:off x="3849078" y="2296990"/>
            <a:ext cx="1449070" cy="73025"/>
          </a:xfrm>
          <a:custGeom>
            <a:avLst/>
            <a:gdLst/>
            <a:ahLst/>
            <a:cxnLst/>
            <a:rect l="l" t="t" r="r" b="b"/>
            <a:pathLst>
              <a:path w="1449070" h="73025">
                <a:moveTo>
                  <a:pt x="293" y="72863"/>
                </a:moveTo>
                <a:lnTo>
                  <a:pt x="1448667" y="6406"/>
                </a:lnTo>
                <a:lnTo>
                  <a:pt x="1448373" y="0"/>
                </a:lnTo>
                <a:lnTo>
                  <a:pt x="0" y="66457"/>
                </a:lnTo>
                <a:lnTo>
                  <a:pt x="293" y="72863"/>
                </a:lnTo>
                <a:close/>
              </a:path>
            </a:pathLst>
          </a:custGeom>
          <a:solidFill>
            <a:srgbClr val="231F20"/>
          </a:solidFill>
        </p:spPr>
        <p:txBody>
          <a:bodyPr wrap="square" lIns="0" tIns="0" rIns="0" bIns="0" rtlCol="0"/>
          <a:lstStyle/>
          <a:p>
            <a:endParaRPr/>
          </a:p>
        </p:txBody>
      </p:sp>
      <p:sp>
        <p:nvSpPr>
          <p:cNvPr id="125" name="object 125"/>
          <p:cNvSpPr/>
          <p:nvPr/>
        </p:nvSpPr>
        <p:spPr>
          <a:xfrm>
            <a:off x="4204266" y="2406491"/>
            <a:ext cx="1098550" cy="57150"/>
          </a:xfrm>
          <a:custGeom>
            <a:avLst/>
            <a:gdLst/>
            <a:ahLst/>
            <a:cxnLst/>
            <a:rect l="l" t="t" r="r" b="b"/>
            <a:pathLst>
              <a:path w="1098550" h="57150">
                <a:moveTo>
                  <a:pt x="293" y="56797"/>
                </a:moveTo>
                <a:lnTo>
                  <a:pt x="1098532" y="6406"/>
                </a:lnTo>
                <a:lnTo>
                  <a:pt x="1098238" y="0"/>
                </a:lnTo>
                <a:lnTo>
                  <a:pt x="0" y="50391"/>
                </a:lnTo>
                <a:lnTo>
                  <a:pt x="293" y="56797"/>
                </a:lnTo>
                <a:close/>
              </a:path>
            </a:pathLst>
          </a:custGeom>
          <a:solidFill>
            <a:srgbClr val="231F20"/>
          </a:solidFill>
        </p:spPr>
        <p:txBody>
          <a:bodyPr wrap="square" lIns="0" tIns="0" rIns="0" bIns="0" rtlCol="0"/>
          <a:lstStyle/>
          <a:p>
            <a:endParaRPr/>
          </a:p>
        </p:txBody>
      </p:sp>
      <p:sp>
        <p:nvSpPr>
          <p:cNvPr id="126" name="object 126"/>
          <p:cNvSpPr/>
          <p:nvPr/>
        </p:nvSpPr>
        <p:spPr>
          <a:xfrm>
            <a:off x="3859126" y="2515997"/>
            <a:ext cx="1449070" cy="73025"/>
          </a:xfrm>
          <a:custGeom>
            <a:avLst/>
            <a:gdLst/>
            <a:ahLst/>
            <a:cxnLst/>
            <a:rect l="l" t="t" r="r" b="b"/>
            <a:pathLst>
              <a:path w="1449070" h="73025">
                <a:moveTo>
                  <a:pt x="293" y="72863"/>
                </a:moveTo>
                <a:lnTo>
                  <a:pt x="1448667" y="6406"/>
                </a:lnTo>
                <a:lnTo>
                  <a:pt x="1448373" y="0"/>
                </a:lnTo>
                <a:lnTo>
                  <a:pt x="0" y="66457"/>
                </a:lnTo>
                <a:lnTo>
                  <a:pt x="293" y="72863"/>
                </a:lnTo>
                <a:close/>
              </a:path>
            </a:pathLst>
          </a:custGeom>
          <a:solidFill>
            <a:srgbClr val="231F20"/>
          </a:solidFill>
        </p:spPr>
        <p:txBody>
          <a:bodyPr wrap="square" lIns="0" tIns="0" rIns="0" bIns="0" rtlCol="0"/>
          <a:lstStyle/>
          <a:p>
            <a:endParaRPr/>
          </a:p>
        </p:txBody>
      </p:sp>
      <p:sp>
        <p:nvSpPr>
          <p:cNvPr id="127" name="object 127"/>
          <p:cNvSpPr/>
          <p:nvPr/>
        </p:nvSpPr>
        <p:spPr>
          <a:xfrm>
            <a:off x="3256872" y="2199666"/>
            <a:ext cx="109935" cy="422684"/>
          </a:xfrm>
          <a:prstGeom prst="rect">
            <a:avLst/>
          </a:prstGeom>
          <a:blipFill>
            <a:blip r:embed="rId4" cstate="print"/>
            <a:stretch>
              <a:fillRect/>
            </a:stretch>
          </a:blipFill>
        </p:spPr>
        <p:txBody>
          <a:bodyPr wrap="square" lIns="0" tIns="0" rIns="0" bIns="0" rtlCol="0"/>
          <a:lstStyle/>
          <a:p>
            <a:endParaRPr/>
          </a:p>
        </p:txBody>
      </p:sp>
      <p:sp>
        <p:nvSpPr>
          <p:cNvPr id="128" name="object 128"/>
          <p:cNvSpPr/>
          <p:nvPr/>
        </p:nvSpPr>
        <p:spPr>
          <a:xfrm>
            <a:off x="5322987" y="2104864"/>
            <a:ext cx="109935" cy="422684"/>
          </a:xfrm>
          <a:prstGeom prst="rect">
            <a:avLst/>
          </a:prstGeom>
          <a:blipFill>
            <a:blip r:embed="rId5" cstate="print"/>
            <a:stretch>
              <a:fillRect/>
            </a:stretch>
          </a:blipFill>
        </p:spPr>
        <p:txBody>
          <a:bodyPr wrap="square" lIns="0" tIns="0" rIns="0" bIns="0" rtlCol="0"/>
          <a:lstStyle/>
          <a:p>
            <a:endParaRPr/>
          </a:p>
        </p:txBody>
      </p:sp>
      <p:sp>
        <p:nvSpPr>
          <p:cNvPr id="129" name="object 129"/>
          <p:cNvSpPr/>
          <p:nvPr/>
        </p:nvSpPr>
        <p:spPr>
          <a:xfrm>
            <a:off x="4232440" y="2593127"/>
            <a:ext cx="98425" cy="102870"/>
          </a:xfrm>
          <a:custGeom>
            <a:avLst/>
            <a:gdLst/>
            <a:ahLst/>
            <a:cxnLst/>
            <a:rect l="l" t="t" r="r" b="b"/>
            <a:pathLst>
              <a:path w="98425" h="102869">
                <a:moveTo>
                  <a:pt x="4514" y="102693"/>
                </a:moveTo>
                <a:lnTo>
                  <a:pt x="98096" y="98399"/>
                </a:lnTo>
                <a:lnTo>
                  <a:pt x="93581" y="0"/>
                </a:lnTo>
                <a:lnTo>
                  <a:pt x="0" y="4293"/>
                </a:lnTo>
                <a:lnTo>
                  <a:pt x="4514" y="102693"/>
                </a:lnTo>
              </a:path>
            </a:pathLst>
          </a:custGeom>
          <a:ln w="4165">
            <a:solidFill>
              <a:srgbClr val="231F20"/>
            </a:solidFill>
          </a:ln>
        </p:spPr>
        <p:txBody>
          <a:bodyPr wrap="square" lIns="0" tIns="0" rIns="0" bIns="0" rtlCol="0"/>
          <a:lstStyle/>
          <a:p>
            <a:endParaRPr/>
          </a:p>
        </p:txBody>
      </p:sp>
      <p:sp>
        <p:nvSpPr>
          <p:cNvPr id="130" name="object 130"/>
          <p:cNvSpPr/>
          <p:nvPr/>
        </p:nvSpPr>
        <p:spPr>
          <a:xfrm>
            <a:off x="3158147" y="2667960"/>
            <a:ext cx="2284730" cy="105410"/>
          </a:xfrm>
          <a:custGeom>
            <a:avLst/>
            <a:gdLst/>
            <a:ahLst/>
            <a:cxnLst/>
            <a:rect l="l" t="t" r="r" b="b"/>
            <a:pathLst>
              <a:path w="2284729" h="105410">
                <a:moveTo>
                  <a:pt x="0" y="104831"/>
                </a:moveTo>
                <a:lnTo>
                  <a:pt x="2284712" y="0"/>
                </a:lnTo>
              </a:path>
            </a:pathLst>
          </a:custGeom>
          <a:ln w="3175">
            <a:solidFill>
              <a:srgbClr val="231F20"/>
            </a:solidFill>
          </a:ln>
        </p:spPr>
        <p:txBody>
          <a:bodyPr wrap="square" lIns="0" tIns="0" rIns="0" bIns="0" rtlCol="0"/>
          <a:lstStyle/>
          <a:p>
            <a:endParaRPr/>
          </a:p>
        </p:txBody>
      </p:sp>
      <p:sp>
        <p:nvSpPr>
          <p:cNvPr id="131" name="object 131"/>
          <p:cNvSpPr/>
          <p:nvPr/>
        </p:nvSpPr>
        <p:spPr>
          <a:xfrm>
            <a:off x="3191161" y="3387486"/>
            <a:ext cx="2284730" cy="105410"/>
          </a:xfrm>
          <a:custGeom>
            <a:avLst/>
            <a:gdLst/>
            <a:ahLst/>
            <a:cxnLst/>
            <a:rect l="l" t="t" r="r" b="b"/>
            <a:pathLst>
              <a:path w="2284729" h="105410">
                <a:moveTo>
                  <a:pt x="0" y="104831"/>
                </a:moveTo>
                <a:lnTo>
                  <a:pt x="2284712" y="0"/>
                </a:lnTo>
              </a:path>
            </a:pathLst>
          </a:custGeom>
          <a:ln w="3175">
            <a:solidFill>
              <a:srgbClr val="231F20"/>
            </a:solidFill>
          </a:ln>
        </p:spPr>
        <p:txBody>
          <a:bodyPr wrap="square" lIns="0" tIns="0" rIns="0" bIns="0" rtlCol="0"/>
          <a:lstStyle/>
          <a:p>
            <a:endParaRPr/>
          </a:p>
        </p:txBody>
      </p:sp>
      <p:sp>
        <p:nvSpPr>
          <p:cNvPr id="132" name="object 132"/>
          <p:cNvSpPr/>
          <p:nvPr/>
        </p:nvSpPr>
        <p:spPr>
          <a:xfrm>
            <a:off x="3228561" y="4202572"/>
            <a:ext cx="2284730" cy="105410"/>
          </a:xfrm>
          <a:custGeom>
            <a:avLst/>
            <a:gdLst/>
            <a:ahLst/>
            <a:cxnLst/>
            <a:rect l="l" t="t" r="r" b="b"/>
            <a:pathLst>
              <a:path w="2284729" h="105410">
                <a:moveTo>
                  <a:pt x="0" y="104831"/>
                </a:moveTo>
                <a:lnTo>
                  <a:pt x="2284712" y="0"/>
                </a:lnTo>
              </a:path>
            </a:pathLst>
          </a:custGeom>
          <a:ln w="3175">
            <a:solidFill>
              <a:srgbClr val="231F20"/>
            </a:solidFill>
          </a:ln>
        </p:spPr>
        <p:txBody>
          <a:bodyPr wrap="square" lIns="0" tIns="0" rIns="0" bIns="0" rtlCol="0"/>
          <a:lstStyle/>
          <a:p>
            <a:endParaRPr/>
          </a:p>
        </p:txBody>
      </p:sp>
      <p:sp>
        <p:nvSpPr>
          <p:cNvPr id="133" name="object 133"/>
          <p:cNvSpPr/>
          <p:nvPr/>
        </p:nvSpPr>
        <p:spPr>
          <a:xfrm>
            <a:off x="3272268" y="5155108"/>
            <a:ext cx="2284730" cy="105410"/>
          </a:xfrm>
          <a:custGeom>
            <a:avLst/>
            <a:gdLst/>
            <a:ahLst/>
            <a:cxnLst/>
            <a:rect l="l" t="t" r="r" b="b"/>
            <a:pathLst>
              <a:path w="2284729" h="105410">
                <a:moveTo>
                  <a:pt x="0" y="104831"/>
                </a:moveTo>
                <a:lnTo>
                  <a:pt x="2284712" y="0"/>
                </a:lnTo>
              </a:path>
            </a:pathLst>
          </a:custGeom>
          <a:ln w="3175">
            <a:solidFill>
              <a:srgbClr val="231F20"/>
            </a:solidFill>
          </a:ln>
        </p:spPr>
        <p:txBody>
          <a:bodyPr wrap="square" lIns="0" tIns="0" rIns="0" bIns="0" rtlCol="0"/>
          <a:lstStyle/>
          <a:p>
            <a:endParaRPr/>
          </a:p>
        </p:txBody>
      </p:sp>
      <p:sp>
        <p:nvSpPr>
          <p:cNvPr id="134" name="object 134"/>
          <p:cNvSpPr/>
          <p:nvPr/>
        </p:nvSpPr>
        <p:spPr>
          <a:xfrm>
            <a:off x="3304971" y="5867868"/>
            <a:ext cx="2284730" cy="105410"/>
          </a:xfrm>
          <a:custGeom>
            <a:avLst/>
            <a:gdLst/>
            <a:ahLst/>
            <a:cxnLst/>
            <a:rect l="l" t="t" r="r" b="b"/>
            <a:pathLst>
              <a:path w="2284729" h="105410">
                <a:moveTo>
                  <a:pt x="0" y="104831"/>
                </a:moveTo>
                <a:lnTo>
                  <a:pt x="2284712" y="0"/>
                </a:lnTo>
              </a:path>
            </a:pathLst>
          </a:custGeom>
          <a:ln w="3175">
            <a:solidFill>
              <a:srgbClr val="231F20"/>
            </a:solidFill>
          </a:ln>
        </p:spPr>
        <p:txBody>
          <a:bodyPr wrap="square" lIns="0" tIns="0" rIns="0" bIns="0" rtlCol="0"/>
          <a:lstStyle/>
          <a:p>
            <a:endParaRPr/>
          </a:p>
        </p:txBody>
      </p:sp>
      <p:sp>
        <p:nvSpPr>
          <p:cNvPr id="135" name="object 135"/>
          <p:cNvSpPr/>
          <p:nvPr/>
        </p:nvSpPr>
        <p:spPr>
          <a:xfrm>
            <a:off x="4265203" y="3307163"/>
            <a:ext cx="98425" cy="102870"/>
          </a:xfrm>
          <a:custGeom>
            <a:avLst/>
            <a:gdLst/>
            <a:ahLst/>
            <a:cxnLst/>
            <a:rect l="l" t="t" r="r" b="b"/>
            <a:pathLst>
              <a:path w="98425" h="102870">
                <a:moveTo>
                  <a:pt x="4514" y="102693"/>
                </a:moveTo>
                <a:lnTo>
                  <a:pt x="98096" y="98399"/>
                </a:lnTo>
                <a:lnTo>
                  <a:pt x="93581" y="0"/>
                </a:lnTo>
                <a:lnTo>
                  <a:pt x="0" y="4293"/>
                </a:lnTo>
                <a:lnTo>
                  <a:pt x="4514" y="102693"/>
                </a:lnTo>
              </a:path>
            </a:pathLst>
          </a:custGeom>
          <a:ln w="4165">
            <a:solidFill>
              <a:srgbClr val="231F20"/>
            </a:solidFill>
          </a:ln>
        </p:spPr>
        <p:txBody>
          <a:bodyPr wrap="square" lIns="0" tIns="0" rIns="0" bIns="0" rtlCol="0"/>
          <a:lstStyle/>
          <a:p>
            <a:endParaRPr/>
          </a:p>
        </p:txBody>
      </p:sp>
      <p:sp>
        <p:nvSpPr>
          <p:cNvPr id="136" name="object 136"/>
          <p:cNvSpPr/>
          <p:nvPr/>
        </p:nvSpPr>
        <p:spPr>
          <a:xfrm>
            <a:off x="4052180" y="2897251"/>
            <a:ext cx="1273175" cy="65405"/>
          </a:xfrm>
          <a:custGeom>
            <a:avLst/>
            <a:gdLst/>
            <a:ahLst/>
            <a:cxnLst/>
            <a:rect l="l" t="t" r="r" b="b"/>
            <a:pathLst>
              <a:path w="1273175" h="65405">
                <a:moveTo>
                  <a:pt x="293" y="64805"/>
                </a:moveTo>
                <a:lnTo>
                  <a:pt x="1273055" y="6406"/>
                </a:lnTo>
                <a:lnTo>
                  <a:pt x="1272761" y="0"/>
                </a:lnTo>
                <a:lnTo>
                  <a:pt x="0" y="58399"/>
                </a:lnTo>
                <a:lnTo>
                  <a:pt x="293" y="64805"/>
                </a:lnTo>
                <a:close/>
              </a:path>
            </a:pathLst>
          </a:custGeom>
          <a:solidFill>
            <a:srgbClr val="231F20"/>
          </a:solidFill>
        </p:spPr>
        <p:txBody>
          <a:bodyPr wrap="square" lIns="0" tIns="0" rIns="0" bIns="0" rtlCol="0"/>
          <a:lstStyle/>
          <a:p>
            <a:endParaRPr/>
          </a:p>
        </p:txBody>
      </p:sp>
      <p:sp>
        <p:nvSpPr>
          <p:cNvPr id="137" name="object 137"/>
          <p:cNvSpPr/>
          <p:nvPr/>
        </p:nvSpPr>
        <p:spPr>
          <a:xfrm>
            <a:off x="3986781" y="3002483"/>
            <a:ext cx="1343660" cy="68580"/>
          </a:xfrm>
          <a:custGeom>
            <a:avLst/>
            <a:gdLst/>
            <a:ahLst/>
            <a:cxnLst/>
            <a:rect l="l" t="t" r="r" b="b"/>
            <a:pathLst>
              <a:path w="1343660" h="68580">
                <a:moveTo>
                  <a:pt x="293" y="68029"/>
                </a:moveTo>
                <a:lnTo>
                  <a:pt x="1343307" y="6406"/>
                </a:lnTo>
                <a:lnTo>
                  <a:pt x="1343013" y="0"/>
                </a:lnTo>
                <a:lnTo>
                  <a:pt x="0" y="61622"/>
                </a:lnTo>
                <a:lnTo>
                  <a:pt x="293" y="68029"/>
                </a:lnTo>
                <a:close/>
              </a:path>
            </a:pathLst>
          </a:custGeom>
          <a:solidFill>
            <a:srgbClr val="231F20"/>
          </a:solidFill>
        </p:spPr>
        <p:txBody>
          <a:bodyPr wrap="square" lIns="0" tIns="0" rIns="0" bIns="0" rtlCol="0"/>
          <a:lstStyle/>
          <a:p>
            <a:endParaRPr/>
          </a:p>
        </p:txBody>
      </p:sp>
      <p:sp>
        <p:nvSpPr>
          <p:cNvPr id="138" name="object 138"/>
          <p:cNvSpPr/>
          <p:nvPr/>
        </p:nvSpPr>
        <p:spPr>
          <a:xfrm>
            <a:off x="3822446" y="3116257"/>
            <a:ext cx="1513205" cy="76200"/>
          </a:xfrm>
          <a:custGeom>
            <a:avLst/>
            <a:gdLst/>
            <a:ahLst/>
            <a:cxnLst/>
            <a:rect l="l" t="t" r="r" b="b"/>
            <a:pathLst>
              <a:path w="1513204" h="76200">
                <a:moveTo>
                  <a:pt x="293" y="75807"/>
                </a:moveTo>
                <a:lnTo>
                  <a:pt x="1512834" y="6406"/>
                </a:lnTo>
                <a:lnTo>
                  <a:pt x="1512540" y="0"/>
                </a:lnTo>
                <a:lnTo>
                  <a:pt x="0" y="69401"/>
                </a:lnTo>
                <a:lnTo>
                  <a:pt x="293" y="75807"/>
                </a:lnTo>
                <a:close/>
              </a:path>
            </a:pathLst>
          </a:custGeom>
          <a:solidFill>
            <a:srgbClr val="231F20"/>
          </a:solidFill>
        </p:spPr>
        <p:txBody>
          <a:bodyPr wrap="square" lIns="0" tIns="0" rIns="0" bIns="0" rtlCol="0"/>
          <a:lstStyle/>
          <a:p>
            <a:endParaRPr/>
          </a:p>
        </p:txBody>
      </p:sp>
      <p:sp>
        <p:nvSpPr>
          <p:cNvPr id="139" name="object 139"/>
          <p:cNvSpPr/>
          <p:nvPr/>
        </p:nvSpPr>
        <p:spPr>
          <a:xfrm>
            <a:off x="3891889" y="3230029"/>
            <a:ext cx="1449070" cy="73025"/>
          </a:xfrm>
          <a:custGeom>
            <a:avLst/>
            <a:gdLst/>
            <a:ahLst/>
            <a:cxnLst/>
            <a:rect l="l" t="t" r="r" b="b"/>
            <a:pathLst>
              <a:path w="1449070" h="73025">
                <a:moveTo>
                  <a:pt x="293" y="72863"/>
                </a:moveTo>
                <a:lnTo>
                  <a:pt x="1448667" y="6406"/>
                </a:lnTo>
                <a:lnTo>
                  <a:pt x="1448373" y="0"/>
                </a:lnTo>
                <a:lnTo>
                  <a:pt x="0" y="66457"/>
                </a:lnTo>
                <a:lnTo>
                  <a:pt x="293" y="72863"/>
                </a:lnTo>
                <a:close/>
              </a:path>
            </a:pathLst>
          </a:custGeom>
          <a:solidFill>
            <a:srgbClr val="231F20"/>
          </a:solidFill>
        </p:spPr>
        <p:txBody>
          <a:bodyPr wrap="square" lIns="0" tIns="0" rIns="0" bIns="0" rtlCol="0"/>
          <a:lstStyle/>
          <a:p>
            <a:endParaRPr/>
          </a:p>
        </p:txBody>
      </p:sp>
      <p:sp>
        <p:nvSpPr>
          <p:cNvPr id="140" name="object 140"/>
          <p:cNvSpPr/>
          <p:nvPr/>
        </p:nvSpPr>
        <p:spPr>
          <a:xfrm>
            <a:off x="4628051" y="3617621"/>
            <a:ext cx="727710" cy="40005"/>
          </a:xfrm>
          <a:custGeom>
            <a:avLst/>
            <a:gdLst/>
            <a:ahLst/>
            <a:cxnLst/>
            <a:rect l="l" t="t" r="r" b="b"/>
            <a:pathLst>
              <a:path w="727710" h="40004">
                <a:moveTo>
                  <a:pt x="293" y="39757"/>
                </a:moveTo>
                <a:lnTo>
                  <a:pt x="727145" y="6406"/>
                </a:lnTo>
                <a:lnTo>
                  <a:pt x="726851" y="0"/>
                </a:lnTo>
                <a:lnTo>
                  <a:pt x="0" y="33350"/>
                </a:lnTo>
                <a:lnTo>
                  <a:pt x="293" y="39757"/>
                </a:lnTo>
                <a:close/>
              </a:path>
            </a:pathLst>
          </a:custGeom>
          <a:solidFill>
            <a:srgbClr val="231F20"/>
          </a:solidFill>
        </p:spPr>
        <p:txBody>
          <a:bodyPr wrap="square" lIns="0" tIns="0" rIns="0" bIns="0" rtlCol="0"/>
          <a:lstStyle/>
          <a:p>
            <a:endParaRPr/>
          </a:p>
        </p:txBody>
      </p:sp>
      <p:sp>
        <p:nvSpPr>
          <p:cNvPr id="141" name="object 141"/>
          <p:cNvSpPr/>
          <p:nvPr/>
        </p:nvSpPr>
        <p:spPr>
          <a:xfrm>
            <a:off x="4538920" y="3722198"/>
            <a:ext cx="835660" cy="45085"/>
          </a:xfrm>
          <a:custGeom>
            <a:avLst/>
            <a:gdLst/>
            <a:ahLst/>
            <a:cxnLst/>
            <a:rect l="l" t="t" r="r" b="b"/>
            <a:pathLst>
              <a:path w="835660" h="45085">
                <a:moveTo>
                  <a:pt x="293" y="44723"/>
                </a:moveTo>
                <a:lnTo>
                  <a:pt x="835381" y="6406"/>
                </a:lnTo>
                <a:lnTo>
                  <a:pt x="835087" y="0"/>
                </a:lnTo>
                <a:lnTo>
                  <a:pt x="0" y="38317"/>
                </a:lnTo>
                <a:lnTo>
                  <a:pt x="293" y="44723"/>
                </a:lnTo>
                <a:close/>
              </a:path>
            </a:pathLst>
          </a:custGeom>
          <a:solidFill>
            <a:srgbClr val="231F20"/>
          </a:solidFill>
        </p:spPr>
        <p:txBody>
          <a:bodyPr wrap="square" lIns="0" tIns="0" rIns="0" bIns="0" rtlCol="0"/>
          <a:lstStyle/>
          <a:p>
            <a:endParaRPr/>
          </a:p>
        </p:txBody>
      </p:sp>
      <p:sp>
        <p:nvSpPr>
          <p:cNvPr id="142" name="object 142"/>
          <p:cNvSpPr/>
          <p:nvPr/>
        </p:nvSpPr>
        <p:spPr>
          <a:xfrm>
            <a:off x="4445442" y="3836065"/>
            <a:ext cx="932180" cy="49530"/>
          </a:xfrm>
          <a:custGeom>
            <a:avLst/>
            <a:gdLst/>
            <a:ahLst/>
            <a:cxnLst/>
            <a:rect l="l" t="t" r="r" b="b"/>
            <a:pathLst>
              <a:path w="932179" h="49529">
                <a:moveTo>
                  <a:pt x="293" y="49158"/>
                </a:moveTo>
                <a:lnTo>
                  <a:pt x="932050" y="6406"/>
                </a:lnTo>
                <a:lnTo>
                  <a:pt x="931756" y="0"/>
                </a:lnTo>
                <a:lnTo>
                  <a:pt x="0" y="42752"/>
                </a:lnTo>
                <a:lnTo>
                  <a:pt x="293" y="49158"/>
                </a:lnTo>
                <a:close/>
              </a:path>
            </a:pathLst>
          </a:custGeom>
          <a:solidFill>
            <a:srgbClr val="231F20"/>
          </a:solidFill>
        </p:spPr>
        <p:txBody>
          <a:bodyPr wrap="square" lIns="0" tIns="0" rIns="0" bIns="0" rtlCol="0"/>
          <a:lstStyle/>
          <a:p>
            <a:endParaRPr/>
          </a:p>
        </p:txBody>
      </p:sp>
      <p:sp>
        <p:nvSpPr>
          <p:cNvPr id="143" name="object 143"/>
          <p:cNvSpPr/>
          <p:nvPr/>
        </p:nvSpPr>
        <p:spPr>
          <a:xfrm>
            <a:off x="4275450" y="3949841"/>
            <a:ext cx="1107440" cy="57785"/>
          </a:xfrm>
          <a:custGeom>
            <a:avLst/>
            <a:gdLst/>
            <a:ahLst/>
            <a:cxnLst/>
            <a:rect l="l" t="t" r="r" b="b"/>
            <a:pathLst>
              <a:path w="1107439" h="57785">
                <a:moveTo>
                  <a:pt x="293" y="57198"/>
                </a:moveTo>
                <a:lnTo>
                  <a:pt x="1107264" y="6406"/>
                </a:lnTo>
                <a:lnTo>
                  <a:pt x="1106970" y="0"/>
                </a:lnTo>
                <a:lnTo>
                  <a:pt x="0" y="50792"/>
                </a:lnTo>
                <a:lnTo>
                  <a:pt x="293" y="57198"/>
                </a:lnTo>
                <a:close/>
              </a:path>
            </a:pathLst>
          </a:custGeom>
          <a:solidFill>
            <a:srgbClr val="231F20"/>
          </a:solidFill>
        </p:spPr>
        <p:txBody>
          <a:bodyPr wrap="square" lIns="0" tIns="0" rIns="0" bIns="0" rtlCol="0"/>
          <a:lstStyle/>
          <a:p>
            <a:endParaRPr/>
          </a:p>
        </p:txBody>
      </p:sp>
      <p:sp>
        <p:nvSpPr>
          <p:cNvPr id="144" name="object 144"/>
          <p:cNvSpPr/>
          <p:nvPr/>
        </p:nvSpPr>
        <p:spPr>
          <a:xfrm>
            <a:off x="3834310" y="4448747"/>
            <a:ext cx="1562735" cy="78105"/>
          </a:xfrm>
          <a:custGeom>
            <a:avLst/>
            <a:gdLst/>
            <a:ahLst/>
            <a:cxnLst/>
            <a:rect l="l" t="t" r="r" b="b"/>
            <a:pathLst>
              <a:path w="1562735" h="78104">
                <a:moveTo>
                  <a:pt x="293" y="78070"/>
                </a:moveTo>
                <a:lnTo>
                  <a:pt x="1562143" y="6406"/>
                </a:lnTo>
                <a:lnTo>
                  <a:pt x="1561849" y="0"/>
                </a:lnTo>
                <a:lnTo>
                  <a:pt x="0" y="71663"/>
                </a:lnTo>
                <a:lnTo>
                  <a:pt x="293" y="78070"/>
                </a:lnTo>
                <a:close/>
              </a:path>
            </a:pathLst>
          </a:custGeom>
          <a:solidFill>
            <a:srgbClr val="231F20"/>
          </a:solidFill>
        </p:spPr>
        <p:txBody>
          <a:bodyPr wrap="square" lIns="0" tIns="0" rIns="0" bIns="0" rtlCol="0"/>
          <a:lstStyle/>
          <a:p>
            <a:endParaRPr/>
          </a:p>
        </p:txBody>
      </p:sp>
      <p:sp>
        <p:nvSpPr>
          <p:cNvPr id="145" name="object 145"/>
          <p:cNvSpPr/>
          <p:nvPr/>
        </p:nvSpPr>
        <p:spPr>
          <a:xfrm>
            <a:off x="3744403" y="5493560"/>
            <a:ext cx="1700530" cy="84455"/>
          </a:xfrm>
          <a:custGeom>
            <a:avLst/>
            <a:gdLst/>
            <a:ahLst/>
            <a:cxnLst/>
            <a:rect l="l" t="t" r="r" b="b"/>
            <a:pathLst>
              <a:path w="1700529" h="84454">
                <a:moveTo>
                  <a:pt x="293" y="84392"/>
                </a:moveTo>
                <a:lnTo>
                  <a:pt x="1699933" y="6406"/>
                </a:lnTo>
                <a:lnTo>
                  <a:pt x="1699639" y="0"/>
                </a:lnTo>
                <a:lnTo>
                  <a:pt x="0" y="77986"/>
                </a:lnTo>
                <a:lnTo>
                  <a:pt x="293" y="84392"/>
                </a:lnTo>
                <a:close/>
              </a:path>
            </a:pathLst>
          </a:custGeom>
          <a:solidFill>
            <a:srgbClr val="231F20"/>
          </a:solidFill>
        </p:spPr>
        <p:txBody>
          <a:bodyPr wrap="square" lIns="0" tIns="0" rIns="0" bIns="0" rtlCol="0"/>
          <a:lstStyle/>
          <a:p>
            <a:endParaRPr/>
          </a:p>
        </p:txBody>
      </p:sp>
      <p:sp>
        <p:nvSpPr>
          <p:cNvPr id="146" name="object 146"/>
          <p:cNvSpPr/>
          <p:nvPr/>
        </p:nvSpPr>
        <p:spPr>
          <a:xfrm>
            <a:off x="4185430" y="5606819"/>
            <a:ext cx="1275715" cy="65405"/>
          </a:xfrm>
          <a:custGeom>
            <a:avLst/>
            <a:gdLst/>
            <a:ahLst/>
            <a:cxnLst/>
            <a:rect l="l" t="t" r="r" b="b"/>
            <a:pathLst>
              <a:path w="1275714" h="65404">
                <a:moveTo>
                  <a:pt x="293" y="64910"/>
                </a:moveTo>
                <a:lnTo>
                  <a:pt x="1275346" y="6406"/>
                </a:lnTo>
                <a:lnTo>
                  <a:pt x="1275052" y="0"/>
                </a:lnTo>
                <a:lnTo>
                  <a:pt x="0" y="58504"/>
                </a:lnTo>
                <a:lnTo>
                  <a:pt x="293" y="64910"/>
                </a:lnTo>
                <a:close/>
              </a:path>
            </a:pathLst>
          </a:custGeom>
          <a:solidFill>
            <a:srgbClr val="231F20"/>
          </a:solidFill>
        </p:spPr>
        <p:txBody>
          <a:bodyPr wrap="square" lIns="0" tIns="0" rIns="0" bIns="0" rtlCol="0"/>
          <a:lstStyle/>
          <a:p>
            <a:endParaRPr/>
          </a:p>
        </p:txBody>
      </p:sp>
      <p:sp>
        <p:nvSpPr>
          <p:cNvPr id="147" name="object 147"/>
          <p:cNvSpPr/>
          <p:nvPr/>
        </p:nvSpPr>
        <p:spPr>
          <a:xfrm>
            <a:off x="4006189" y="5721105"/>
            <a:ext cx="1449070" cy="73025"/>
          </a:xfrm>
          <a:custGeom>
            <a:avLst/>
            <a:gdLst/>
            <a:ahLst/>
            <a:cxnLst/>
            <a:rect l="l" t="t" r="r" b="b"/>
            <a:pathLst>
              <a:path w="1449070" h="73025">
                <a:moveTo>
                  <a:pt x="293" y="72863"/>
                </a:moveTo>
                <a:lnTo>
                  <a:pt x="1448667" y="6406"/>
                </a:lnTo>
                <a:lnTo>
                  <a:pt x="1448373" y="0"/>
                </a:lnTo>
                <a:lnTo>
                  <a:pt x="0" y="66457"/>
                </a:lnTo>
                <a:lnTo>
                  <a:pt x="293" y="72863"/>
                </a:lnTo>
                <a:close/>
              </a:path>
            </a:pathLst>
          </a:custGeom>
          <a:solidFill>
            <a:srgbClr val="231F20"/>
          </a:solidFill>
        </p:spPr>
        <p:txBody>
          <a:bodyPr wrap="square" lIns="0" tIns="0" rIns="0" bIns="0" rtlCol="0"/>
          <a:lstStyle/>
          <a:p>
            <a:endParaRPr/>
          </a:p>
        </p:txBody>
      </p:sp>
      <p:sp>
        <p:nvSpPr>
          <p:cNvPr id="148" name="object 148"/>
          <p:cNvSpPr/>
          <p:nvPr/>
        </p:nvSpPr>
        <p:spPr>
          <a:xfrm>
            <a:off x="3959528" y="6103838"/>
            <a:ext cx="1513205" cy="76200"/>
          </a:xfrm>
          <a:custGeom>
            <a:avLst/>
            <a:gdLst/>
            <a:ahLst/>
            <a:cxnLst/>
            <a:rect l="l" t="t" r="r" b="b"/>
            <a:pathLst>
              <a:path w="1513204" h="76200">
                <a:moveTo>
                  <a:pt x="293" y="75807"/>
                </a:moveTo>
                <a:lnTo>
                  <a:pt x="1512834" y="6406"/>
                </a:lnTo>
                <a:lnTo>
                  <a:pt x="1512540" y="0"/>
                </a:lnTo>
                <a:lnTo>
                  <a:pt x="0" y="69401"/>
                </a:lnTo>
                <a:lnTo>
                  <a:pt x="293" y="75807"/>
                </a:lnTo>
                <a:close/>
              </a:path>
            </a:pathLst>
          </a:custGeom>
          <a:solidFill>
            <a:srgbClr val="231F20"/>
          </a:solidFill>
        </p:spPr>
        <p:txBody>
          <a:bodyPr wrap="square" lIns="0" tIns="0" rIns="0" bIns="0" rtlCol="0"/>
          <a:lstStyle/>
          <a:p>
            <a:endParaRPr/>
          </a:p>
        </p:txBody>
      </p:sp>
      <p:sp>
        <p:nvSpPr>
          <p:cNvPr id="149" name="object 149"/>
          <p:cNvSpPr/>
          <p:nvPr/>
        </p:nvSpPr>
        <p:spPr>
          <a:xfrm>
            <a:off x="4402845" y="6217098"/>
            <a:ext cx="1086485" cy="56515"/>
          </a:xfrm>
          <a:custGeom>
            <a:avLst/>
            <a:gdLst/>
            <a:ahLst/>
            <a:cxnLst/>
            <a:rect l="l" t="t" r="r" b="b"/>
            <a:pathLst>
              <a:path w="1086485" h="56514">
                <a:moveTo>
                  <a:pt x="293" y="56219"/>
                </a:moveTo>
                <a:lnTo>
                  <a:pt x="1085932" y="6406"/>
                </a:lnTo>
                <a:lnTo>
                  <a:pt x="1085638" y="0"/>
                </a:lnTo>
                <a:lnTo>
                  <a:pt x="0" y="49813"/>
                </a:lnTo>
                <a:lnTo>
                  <a:pt x="293" y="56219"/>
                </a:lnTo>
                <a:close/>
              </a:path>
            </a:pathLst>
          </a:custGeom>
          <a:solidFill>
            <a:srgbClr val="231F20"/>
          </a:solidFill>
        </p:spPr>
        <p:txBody>
          <a:bodyPr wrap="square" lIns="0" tIns="0" rIns="0" bIns="0" rtlCol="0"/>
          <a:lstStyle/>
          <a:p>
            <a:endParaRPr/>
          </a:p>
        </p:txBody>
      </p:sp>
      <p:sp>
        <p:nvSpPr>
          <p:cNvPr id="150" name="object 150"/>
          <p:cNvSpPr/>
          <p:nvPr/>
        </p:nvSpPr>
        <p:spPr>
          <a:xfrm>
            <a:off x="4658617" y="6330873"/>
            <a:ext cx="835660" cy="45085"/>
          </a:xfrm>
          <a:custGeom>
            <a:avLst/>
            <a:gdLst/>
            <a:ahLst/>
            <a:cxnLst/>
            <a:rect l="l" t="t" r="r" b="b"/>
            <a:pathLst>
              <a:path w="835660" h="45085">
                <a:moveTo>
                  <a:pt x="293" y="44723"/>
                </a:moveTo>
                <a:lnTo>
                  <a:pt x="835381" y="6406"/>
                </a:lnTo>
                <a:lnTo>
                  <a:pt x="835087" y="0"/>
                </a:lnTo>
                <a:lnTo>
                  <a:pt x="0" y="38317"/>
                </a:lnTo>
                <a:lnTo>
                  <a:pt x="293" y="44723"/>
                </a:lnTo>
                <a:close/>
              </a:path>
            </a:pathLst>
          </a:custGeom>
          <a:solidFill>
            <a:srgbClr val="231F20"/>
          </a:solidFill>
        </p:spPr>
        <p:txBody>
          <a:bodyPr wrap="square" lIns="0" tIns="0" rIns="0" bIns="0" rtlCol="0"/>
          <a:lstStyle/>
          <a:p>
            <a:endParaRPr/>
          </a:p>
        </p:txBody>
      </p:sp>
      <p:sp>
        <p:nvSpPr>
          <p:cNvPr id="151" name="object 151"/>
          <p:cNvSpPr/>
          <p:nvPr/>
        </p:nvSpPr>
        <p:spPr>
          <a:xfrm>
            <a:off x="4039020" y="6436616"/>
            <a:ext cx="1449070" cy="73025"/>
          </a:xfrm>
          <a:custGeom>
            <a:avLst/>
            <a:gdLst/>
            <a:ahLst/>
            <a:cxnLst/>
            <a:rect l="l" t="t" r="r" b="b"/>
            <a:pathLst>
              <a:path w="1449070" h="73025">
                <a:moveTo>
                  <a:pt x="293" y="72863"/>
                </a:moveTo>
                <a:lnTo>
                  <a:pt x="1448667" y="6406"/>
                </a:lnTo>
                <a:lnTo>
                  <a:pt x="1448373" y="0"/>
                </a:lnTo>
                <a:lnTo>
                  <a:pt x="0" y="66457"/>
                </a:lnTo>
                <a:lnTo>
                  <a:pt x="293" y="72863"/>
                </a:lnTo>
                <a:close/>
              </a:path>
            </a:pathLst>
          </a:custGeom>
          <a:solidFill>
            <a:srgbClr val="231F20"/>
          </a:solidFill>
        </p:spPr>
        <p:txBody>
          <a:bodyPr wrap="square" lIns="0" tIns="0" rIns="0" bIns="0" rtlCol="0"/>
          <a:lstStyle/>
          <a:p>
            <a:endParaRPr/>
          </a:p>
        </p:txBody>
      </p:sp>
      <p:sp>
        <p:nvSpPr>
          <p:cNvPr id="152" name="object 152"/>
          <p:cNvSpPr/>
          <p:nvPr/>
        </p:nvSpPr>
        <p:spPr>
          <a:xfrm>
            <a:off x="805293" y="3682821"/>
            <a:ext cx="2284730" cy="105410"/>
          </a:xfrm>
          <a:custGeom>
            <a:avLst/>
            <a:gdLst/>
            <a:ahLst/>
            <a:cxnLst/>
            <a:rect l="l" t="t" r="r" b="b"/>
            <a:pathLst>
              <a:path w="2284730" h="105410">
                <a:moveTo>
                  <a:pt x="0" y="104831"/>
                </a:moveTo>
                <a:lnTo>
                  <a:pt x="2284712" y="0"/>
                </a:lnTo>
              </a:path>
            </a:pathLst>
          </a:custGeom>
          <a:ln w="3175">
            <a:solidFill>
              <a:srgbClr val="231F20"/>
            </a:solidFill>
          </a:ln>
        </p:spPr>
        <p:txBody>
          <a:bodyPr wrap="square" lIns="0" tIns="0" rIns="0" bIns="0" rtlCol="0"/>
          <a:lstStyle/>
          <a:p>
            <a:endParaRPr/>
          </a:p>
        </p:txBody>
      </p:sp>
      <p:sp>
        <p:nvSpPr>
          <p:cNvPr id="153" name="object 153"/>
          <p:cNvSpPr/>
          <p:nvPr/>
        </p:nvSpPr>
        <p:spPr>
          <a:xfrm>
            <a:off x="880918" y="5331010"/>
            <a:ext cx="2284730" cy="105410"/>
          </a:xfrm>
          <a:custGeom>
            <a:avLst/>
            <a:gdLst/>
            <a:ahLst/>
            <a:cxnLst/>
            <a:rect l="l" t="t" r="r" b="b"/>
            <a:pathLst>
              <a:path w="2284730" h="105410">
                <a:moveTo>
                  <a:pt x="0" y="104831"/>
                </a:moveTo>
                <a:lnTo>
                  <a:pt x="2284712" y="0"/>
                </a:lnTo>
              </a:path>
            </a:pathLst>
          </a:custGeom>
          <a:ln w="3175">
            <a:solidFill>
              <a:srgbClr val="231F20"/>
            </a:solidFill>
          </a:ln>
        </p:spPr>
        <p:txBody>
          <a:bodyPr wrap="square" lIns="0" tIns="0" rIns="0" bIns="0" rtlCol="0"/>
          <a:lstStyle/>
          <a:p>
            <a:endParaRPr/>
          </a:p>
        </p:txBody>
      </p:sp>
      <p:sp>
        <p:nvSpPr>
          <p:cNvPr id="154" name="object 154"/>
          <p:cNvSpPr/>
          <p:nvPr/>
        </p:nvSpPr>
        <p:spPr>
          <a:xfrm>
            <a:off x="838072" y="4397214"/>
            <a:ext cx="2284730" cy="105410"/>
          </a:xfrm>
          <a:custGeom>
            <a:avLst/>
            <a:gdLst/>
            <a:ahLst/>
            <a:cxnLst/>
            <a:rect l="l" t="t" r="r" b="b"/>
            <a:pathLst>
              <a:path w="2284730" h="105410">
                <a:moveTo>
                  <a:pt x="0" y="104831"/>
                </a:moveTo>
                <a:lnTo>
                  <a:pt x="2284712" y="0"/>
                </a:lnTo>
              </a:path>
            </a:pathLst>
          </a:custGeom>
          <a:ln w="3175">
            <a:solidFill>
              <a:srgbClr val="231F20"/>
            </a:solidFill>
          </a:ln>
        </p:spPr>
        <p:txBody>
          <a:bodyPr wrap="square" lIns="0" tIns="0" rIns="0" bIns="0" rtlCol="0"/>
          <a:lstStyle/>
          <a:p>
            <a:endParaRPr/>
          </a:p>
        </p:txBody>
      </p:sp>
      <p:sp>
        <p:nvSpPr>
          <p:cNvPr id="155" name="object 155"/>
          <p:cNvSpPr/>
          <p:nvPr/>
        </p:nvSpPr>
        <p:spPr>
          <a:xfrm>
            <a:off x="4303043" y="4131872"/>
            <a:ext cx="98425" cy="102870"/>
          </a:xfrm>
          <a:custGeom>
            <a:avLst/>
            <a:gdLst/>
            <a:ahLst/>
            <a:cxnLst/>
            <a:rect l="l" t="t" r="r" b="b"/>
            <a:pathLst>
              <a:path w="98425" h="102870">
                <a:moveTo>
                  <a:pt x="4514" y="102693"/>
                </a:moveTo>
                <a:lnTo>
                  <a:pt x="98096" y="98399"/>
                </a:lnTo>
                <a:lnTo>
                  <a:pt x="93581" y="0"/>
                </a:lnTo>
                <a:lnTo>
                  <a:pt x="0" y="4293"/>
                </a:lnTo>
                <a:lnTo>
                  <a:pt x="4514" y="102693"/>
                </a:lnTo>
              </a:path>
            </a:pathLst>
          </a:custGeom>
          <a:ln w="4165">
            <a:solidFill>
              <a:srgbClr val="231F20"/>
            </a:solidFill>
          </a:ln>
        </p:spPr>
        <p:txBody>
          <a:bodyPr wrap="square" lIns="0" tIns="0" rIns="0" bIns="0" rtlCol="0"/>
          <a:lstStyle/>
          <a:p>
            <a:endParaRPr/>
          </a:p>
        </p:txBody>
      </p:sp>
      <p:sp>
        <p:nvSpPr>
          <p:cNvPr id="156" name="object 156"/>
          <p:cNvSpPr/>
          <p:nvPr/>
        </p:nvSpPr>
        <p:spPr>
          <a:xfrm>
            <a:off x="4346388" y="5076523"/>
            <a:ext cx="98425" cy="102870"/>
          </a:xfrm>
          <a:custGeom>
            <a:avLst/>
            <a:gdLst/>
            <a:ahLst/>
            <a:cxnLst/>
            <a:rect l="l" t="t" r="r" b="b"/>
            <a:pathLst>
              <a:path w="98425" h="102870">
                <a:moveTo>
                  <a:pt x="4514" y="102693"/>
                </a:moveTo>
                <a:lnTo>
                  <a:pt x="98096" y="98399"/>
                </a:lnTo>
                <a:lnTo>
                  <a:pt x="93581" y="0"/>
                </a:lnTo>
                <a:lnTo>
                  <a:pt x="0" y="4293"/>
                </a:lnTo>
                <a:lnTo>
                  <a:pt x="4514" y="102693"/>
                </a:lnTo>
              </a:path>
            </a:pathLst>
          </a:custGeom>
          <a:ln w="4165">
            <a:solidFill>
              <a:srgbClr val="231F20"/>
            </a:solidFill>
          </a:ln>
        </p:spPr>
        <p:txBody>
          <a:bodyPr wrap="square" lIns="0" tIns="0" rIns="0" bIns="0" rtlCol="0"/>
          <a:lstStyle/>
          <a:p>
            <a:endParaRPr/>
          </a:p>
        </p:txBody>
      </p:sp>
      <p:sp>
        <p:nvSpPr>
          <p:cNvPr id="157" name="object 157"/>
          <p:cNvSpPr/>
          <p:nvPr/>
        </p:nvSpPr>
        <p:spPr>
          <a:xfrm>
            <a:off x="1711900" y="2315059"/>
            <a:ext cx="1187450" cy="60960"/>
          </a:xfrm>
          <a:custGeom>
            <a:avLst/>
            <a:gdLst/>
            <a:ahLst/>
            <a:cxnLst/>
            <a:rect l="l" t="t" r="r" b="b"/>
            <a:pathLst>
              <a:path w="1187450" h="60960">
                <a:moveTo>
                  <a:pt x="293" y="60869"/>
                </a:moveTo>
                <a:lnTo>
                  <a:pt x="1187272" y="6406"/>
                </a:lnTo>
                <a:lnTo>
                  <a:pt x="1186978" y="0"/>
                </a:lnTo>
                <a:lnTo>
                  <a:pt x="0" y="54463"/>
                </a:lnTo>
                <a:lnTo>
                  <a:pt x="293" y="60869"/>
                </a:lnTo>
                <a:close/>
              </a:path>
            </a:pathLst>
          </a:custGeom>
          <a:solidFill>
            <a:srgbClr val="231F20"/>
          </a:solidFill>
        </p:spPr>
        <p:txBody>
          <a:bodyPr wrap="square" lIns="0" tIns="0" rIns="0" bIns="0" rtlCol="0"/>
          <a:lstStyle/>
          <a:p>
            <a:endParaRPr/>
          </a:p>
        </p:txBody>
      </p:sp>
      <p:sp>
        <p:nvSpPr>
          <p:cNvPr id="158" name="object 158"/>
          <p:cNvSpPr/>
          <p:nvPr/>
        </p:nvSpPr>
        <p:spPr>
          <a:xfrm>
            <a:off x="1835767" y="2537708"/>
            <a:ext cx="1073785" cy="55880"/>
          </a:xfrm>
          <a:custGeom>
            <a:avLst/>
            <a:gdLst/>
            <a:ahLst/>
            <a:cxnLst/>
            <a:rect l="l" t="t" r="r" b="b"/>
            <a:pathLst>
              <a:path w="1073785" h="55880">
                <a:moveTo>
                  <a:pt x="293" y="55656"/>
                </a:moveTo>
                <a:lnTo>
                  <a:pt x="1073649" y="6406"/>
                </a:lnTo>
                <a:lnTo>
                  <a:pt x="1073356" y="0"/>
                </a:lnTo>
                <a:lnTo>
                  <a:pt x="0" y="49249"/>
                </a:lnTo>
                <a:lnTo>
                  <a:pt x="293" y="55656"/>
                </a:lnTo>
                <a:close/>
              </a:path>
            </a:pathLst>
          </a:custGeom>
          <a:solidFill>
            <a:srgbClr val="231F20"/>
          </a:solidFill>
        </p:spPr>
        <p:txBody>
          <a:bodyPr wrap="square" lIns="0" tIns="0" rIns="0" bIns="0" rtlCol="0"/>
          <a:lstStyle/>
          <a:p>
            <a:endParaRPr/>
          </a:p>
        </p:txBody>
      </p:sp>
      <p:sp>
        <p:nvSpPr>
          <p:cNvPr id="159" name="object 159"/>
          <p:cNvSpPr/>
          <p:nvPr/>
        </p:nvSpPr>
        <p:spPr>
          <a:xfrm>
            <a:off x="1745930" y="2762520"/>
            <a:ext cx="1174115" cy="60325"/>
          </a:xfrm>
          <a:custGeom>
            <a:avLst/>
            <a:gdLst/>
            <a:ahLst/>
            <a:cxnLst/>
            <a:rect l="l" t="t" r="r" b="b"/>
            <a:pathLst>
              <a:path w="1174114" h="60325">
                <a:moveTo>
                  <a:pt x="293" y="60254"/>
                </a:moveTo>
                <a:lnTo>
                  <a:pt x="1173876" y="6406"/>
                </a:lnTo>
                <a:lnTo>
                  <a:pt x="1173582" y="0"/>
                </a:lnTo>
                <a:lnTo>
                  <a:pt x="0" y="53848"/>
                </a:lnTo>
                <a:lnTo>
                  <a:pt x="293" y="60254"/>
                </a:lnTo>
                <a:close/>
              </a:path>
            </a:pathLst>
          </a:custGeom>
          <a:solidFill>
            <a:srgbClr val="231F20"/>
          </a:solidFill>
        </p:spPr>
        <p:txBody>
          <a:bodyPr wrap="square" lIns="0" tIns="0" rIns="0" bIns="0" rtlCol="0"/>
          <a:lstStyle/>
          <a:p>
            <a:endParaRPr/>
          </a:p>
        </p:txBody>
      </p:sp>
      <p:sp>
        <p:nvSpPr>
          <p:cNvPr id="160" name="object 160"/>
          <p:cNvSpPr/>
          <p:nvPr/>
        </p:nvSpPr>
        <p:spPr>
          <a:xfrm>
            <a:off x="1607941" y="2987337"/>
            <a:ext cx="1322705" cy="67310"/>
          </a:xfrm>
          <a:custGeom>
            <a:avLst/>
            <a:gdLst/>
            <a:ahLst/>
            <a:cxnLst/>
            <a:rect l="l" t="t" r="r" b="b"/>
            <a:pathLst>
              <a:path w="1322705" h="67310">
                <a:moveTo>
                  <a:pt x="293" y="67058"/>
                </a:moveTo>
                <a:lnTo>
                  <a:pt x="1322161" y="6406"/>
                </a:lnTo>
                <a:lnTo>
                  <a:pt x="1321867" y="0"/>
                </a:lnTo>
                <a:lnTo>
                  <a:pt x="0" y="60652"/>
                </a:lnTo>
                <a:lnTo>
                  <a:pt x="293" y="67058"/>
                </a:lnTo>
                <a:close/>
              </a:path>
            </a:pathLst>
          </a:custGeom>
          <a:solidFill>
            <a:srgbClr val="231F20"/>
          </a:solidFill>
        </p:spPr>
        <p:txBody>
          <a:bodyPr wrap="square" lIns="0" tIns="0" rIns="0" bIns="0" rtlCol="0"/>
          <a:lstStyle/>
          <a:p>
            <a:endParaRPr/>
          </a:p>
        </p:txBody>
      </p:sp>
      <p:sp>
        <p:nvSpPr>
          <p:cNvPr id="161" name="object 161"/>
          <p:cNvSpPr/>
          <p:nvPr/>
        </p:nvSpPr>
        <p:spPr>
          <a:xfrm>
            <a:off x="2315206" y="3203607"/>
            <a:ext cx="625475" cy="35560"/>
          </a:xfrm>
          <a:custGeom>
            <a:avLst/>
            <a:gdLst/>
            <a:ahLst/>
            <a:cxnLst/>
            <a:rect l="l" t="t" r="r" b="b"/>
            <a:pathLst>
              <a:path w="625475" h="35560">
                <a:moveTo>
                  <a:pt x="293" y="35065"/>
                </a:moveTo>
                <a:lnTo>
                  <a:pt x="624887" y="6406"/>
                </a:lnTo>
                <a:lnTo>
                  <a:pt x="624593" y="0"/>
                </a:lnTo>
                <a:lnTo>
                  <a:pt x="0" y="28658"/>
                </a:lnTo>
                <a:lnTo>
                  <a:pt x="293" y="35065"/>
                </a:lnTo>
                <a:close/>
              </a:path>
            </a:pathLst>
          </a:custGeom>
          <a:solidFill>
            <a:srgbClr val="231F20"/>
          </a:solidFill>
        </p:spPr>
        <p:txBody>
          <a:bodyPr wrap="square" lIns="0" tIns="0" rIns="0" bIns="0" rtlCol="0"/>
          <a:lstStyle/>
          <a:p>
            <a:endParaRPr/>
          </a:p>
        </p:txBody>
      </p:sp>
      <p:sp>
        <p:nvSpPr>
          <p:cNvPr id="162" name="object 162"/>
          <p:cNvSpPr/>
          <p:nvPr/>
        </p:nvSpPr>
        <p:spPr>
          <a:xfrm>
            <a:off x="2102873" y="3316839"/>
            <a:ext cx="842644" cy="45085"/>
          </a:xfrm>
          <a:custGeom>
            <a:avLst/>
            <a:gdLst/>
            <a:ahLst/>
            <a:cxnLst/>
            <a:rect l="l" t="t" r="r" b="b"/>
            <a:pathLst>
              <a:path w="842644" h="45085">
                <a:moveTo>
                  <a:pt x="293" y="45045"/>
                </a:moveTo>
                <a:lnTo>
                  <a:pt x="842408" y="6406"/>
                </a:lnTo>
                <a:lnTo>
                  <a:pt x="842114" y="0"/>
                </a:lnTo>
                <a:lnTo>
                  <a:pt x="0" y="38639"/>
                </a:lnTo>
                <a:lnTo>
                  <a:pt x="293" y="45045"/>
                </a:lnTo>
                <a:close/>
              </a:path>
            </a:pathLst>
          </a:custGeom>
          <a:solidFill>
            <a:srgbClr val="231F20"/>
          </a:solidFill>
        </p:spPr>
        <p:txBody>
          <a:bodyPr wrap="square" lIns="0" tIns="0" rIns="0" bIns="0" rtlCol="0"/>
          <a:lstStyle/>
          <a:p>
            <a:endParaRPr/>
          </a:p>
        </p:txBody>
      </p:sp>
      <p:sp>
        <p:nvSpPr>
          <p:cNvPr id="163" name="object 163"/>
          <p:cNvSpPr/>
          <p:nvPr/>
        </p:nvSpPr>
        <p:spPr>
          <a:xfrm>
            <a:off x="1606977" y="3429563"/>
            <a:ext cx="1355090" cy="68580"/>
          </a:xfrm>
          <a:custGeom>
            <a:avLst/>
            <a:gdLst/>
            <a:ahLst/>
            <a:cxnLst/>
            <a:rect l="l" t="t" r="r" b="b"/>
            <a:pathLst>
              <a:path w="1355089" h="68579">
                <a:moveTo>
                  <a:pt x="293" y="68546"/>
                </a:moveTo>
                <a:lnTo>
                  <a:pt x="1354590" y="6406"/>
                </a:lnTo>
                <a:lnTo>
                  <a:pt x="1354296" y="0"/>
                </a:lnTo>
                <a:lnTo>
                  <a:pt x="0" y="62140"/>
                </a:lnTo>
                <a:lnTo>
                  <a:pt x="293" y="68546"/>
                </a:lnTo>
                <a:close/>
              </a:path>
            </a:pathLst>
          </a:custGeom>
          <a:solidFill>
            <a:srgbClr val="231F20"/>
          </a:solidFill>
        </p:spPr>
        <p:txBody>
          <a:bodyPr wrap="square" lIns="0" tIns="0" rIns="0" bIns="0" rtlCol="0"/>
          <a:lstStyle/>
          <a:p>
            <a:endParaRPr/>
          </a:p>
        </p:txBody>
      </p:sp>
      <p:sp>
        <p:nvSpPr>
          <p:cNvPr id="164" name="object 164"/>
          <p:cNvSpPr/>
          <p:nvPr/>
        </p:nvSpPr>
        <p:spPr>
          <a:xfrm>
            <a:off x="1489673" y="3543306"/>
            <a:ext cx="1466215" cy="73660"/>
          </a:xfrm>
          <a:custGeom>
            <a:avLst/>
            <a:gdLst/>
            <a:ahLst/>
            <a:cxnLst/>
            <a:rect l="l" t="t" r="r" b="b"/>
            <a:pathLst>
              <a:path w="1466214" h="73660">
                <a:moveTo>
                  <a:pt x="293" y="73656"/>
                </a:moveTo>
                <a:lnTo>
                  <a:pt x="1465954" y="6406"/>
                </a:lnTo>
                <a:lnTo>
                  <a:pt x="1465660" y="0"/>
                </a:lnTo>
                <a:lnTo>
                  <a:pt x="0" y="67250"/>
                </a:lnTo>
                <a:lnTo>
                  <a:pt x="293" y="73656"/>
                </a:lnTo>
                <a:close/>
              </a:path>
            </a:pathLst>
          </a:custGeom>
          <a:solidFill>
            <a:srgbClr val="231F20"/>
          </a:solidFill>
        </p:spPr>
        <p:txBody>
          <a:bodyPr wrap="square" lIns="0" tIns="0" rIns="0" bIns="0" rtlCol="0"/>
          <a:lstStyle/>
          <a:p>
            <a:endParaRPr/>
          </a:p>
        </p:txBody>
      </p:sp>
      <p:sp>
        <p:nvSpPr>
          <p:cNvPr id="165" name="object 165"/>
          <p:cNvSpPr/>
          <p:nvPr/>
        </p:nvSpPr>
        <p:spPr>
          <a:xfrm>
            <a:off x="841255" y="2327623"/>
            <a:ext cx="95120" cy="99811"/>
          </a:xfrm>
          <a:prstGeom prst="rect">
            <a:avLst/>
          </a:prstGeom>
          <a:blipFill>
            <a:blip r:embed="rId6" cstate="print"/>
            <a:stretch>
              <a:fillRect/>
            </a:stretch>
          </a:blipFill>
        </p:spPr>
        <p:txBody>
          <a:bodyPr wrap="square" lIns="0" tIns="0" rIns="0" bIns="0" rtlCol="0"/>
          <a:lstStyle/>
          <a:p>
            <a:endParaRPr/>
          </a:p>
        </p:txBody>
      </p:sp>
      <p:sp>
        <p:nvSpPr>
          <p:cNvPr id="166" name="object 166"/>
          <p:cNvSpPr/>
          <p:nvPr/>
        </p:nvSpPr>
        <p:spPr>
          <a:xfrm>
            <a:off x="882209" y="3220175"/>
            <a:ext cx="110019" cy="424528"/>
          </a:xfrm>
          <a:prstGeom prst="rect">
            <a:avLst/>
          </a:prstGeom>
          <a:blipFill>
            <a:blip r:embed="rId7" cstate="print"/>
            <a:stretch>
              <a:fillRect/>
            </a:stretch>
          </a:blipFill>
        </p:spPr>
        <p:txBody>
          <a:bodyPr wrap="square" lIns="0" tIns="0" rIns="0" bIns="0" rtlCol="0"/>
          <a:lstStyle/>
          <a:p>
            <a:endParaRPr/>
          </a:p>
        </p:txBody>
      </p:sp>
      <p:sp>
        <p:nvSpPr>
          <p:cNvPr id="167" name="object 167"/>
          <p:cNvSpPr/>
          <p:nvPr/>
        </p:nvSpPr>
        <p:spPr>
          <a:xfrm>
            <a:off x="1873353" y="3605735"/>
            <a:ext cx="98425" cy="102870"/>
          </a:xfrm>
          <a:custGeom>
            <a:avLst/>
            <a:gdLst/>
            <a:ahLst/>
            <a:cxnLst/>
            <a:rect l="l" t="t" r="r" b="b"/>
            <a:pathLst>
              <a:path w="98425" h="102870">
                <a:moveTo>
                  <a:pt x="4514" y="102693"/>
                </a:moveTo>
                <a:lnTo>
                  <a:pt x="98096" y="98399"/>
                </a:lnTo>
                <a:lnTo>
                  <a:pt x="93581" y="0"/>
                </a:lnTo>
                <a:lnTo>
                  <a:pt x="0" y="4293"/>
                </a:lnTo>
                <a:lnTo>
                  <a:pt x="4514" y="102693"/>
                </a:lnTo>
              </a:path>
            </a:pathLst>
          </a:custGeom>
          <a:ln w="4165">
            <a:solidFill>
              <a:srgbClr val="231F20"/>
            </a:solidFill>
          </a:ln>
        </p:spPr>
        <p:txBody>
          <a:bodyPr wrap="square" lIns="0" tIns="0" rIns="0" bIns="0" rtlCol="0"/>
          <a:lstStyle/>
          <a:p>
            <a:endParaRPr/>
          </a:p>
        </p:txBody>
      </p:sp>
      <p:sp>
        <p:nvSpPr>
          <p:cNvPr id="168" name="object 168"/>
          <p:cNvSpPr/>
          <p:nvPr/>
        </p:nvSpPr>
        <p:spPr>
          <a:xfrm>
            <a:off x="4412548" y="6518433"/>
            <a:ext cx="98425" cy="102870"/>
          </a:xfrm>
          <a:custGeom>
            <a:avLst/>
            <a:gdLst/>
            <a:ahLst/>
            <a:cxnLst/>
            <a:rect l="l" t="t" r="r" b="b"/>
            <a:pathLst>
              <a:path w="98425" h="102870">
                <a:moveTo>
                  <a:pt x="4514" y="102693"/>
                </a:moveTo>
                <a:lnTo>
                  <a:pt x="98096" y="98399"/>
                </a:lnTo>
                <a:lnTo>
                  <a:pt x="93581" y="0"/>
                </a:lnTo>
                <a:lnTo>
                  <a:pt x="0" y="4293"/>
                </a:lnTo>
                <a:lnTo>
                  <a:pt x="4514" y="102693"/>
                </a:lnTo>
              </a:path>
            </a:pathLst>
          </a:custGeom>
          <a:ln w="4165">
            <a:solidFill>
              <a:srgbClr val="231F20"/>
            </a:solidFill>
          </a:ln>
        </p:spPr>
        <p:txBody>
          <a:bodyPr wrap="square" lIns="0" tIns="0" rIns="0" bIns="0" rtlCol="0"/>
          <a:lstStyle/>
          <a:p>
            <a:endParaRPr/>
          </a:p>
        </p:txBody>
      </p:sp>
      <p:sp>
        <p:nvSpPr>
          <p:cNvPr id="169" name="object 169"/>
          <p:cNvSpPr/>
          <p:nvPr/>
        </p:nvSpPr>
        <p:spPr>
          <a:xfrm>
            <a:off x="4379393" y="5795846"/>
            <a:ext cx="98425" cy="102870"/>
          </a:xfrm>
          <a:custGeom>
            <a:avLst/>
            <a:gdLst/>
            <a:ahLst/>
            <a:cxnLst/>
            <a:rect l="l" t="t" r="r" b="b"/>
            <a:pathLst>
              <a:path w="98425" h="102870">
                <a:moveTo>
                  <a:pt x="4514" y="102693"/>
                </a:moveTo>
                <a:lnTo>
                  <a:pt x="98096" y="98399"/>
                </a:lnTo>
                <a:lnTo>
                  <a:pt x="93581" y="0"/>
                </a:lnTo>
                <a:lnTo>
                  <a:pt x="0" y="4293"/>
                </a:lnTo>
                <a:lnTo>
                  <a:pt x="4514" y="102693"/>
                </a:lnTo>
              </a:path>
            </a:pathLst>
          </a:custGeom>
          <a:ln w="4165">
            <a:solidFill>
              <a:srgbClr val="231F20"/>
            </a:solidFill>
          </a:ln>
        </p:spPr>
        <p:txBody>
          <a:bodyPr wrap="square" lIns="0" tIns="0" rIns="0" bIns="0" rtlCol="0"/>
          <a:lstStyle/>
          <a:p>
            <a:endParaRPr/>
          </a:p>
        </p:txBody>
      </p:sp>
      <p:sp>
        <p:nvSpPr>
          <p:cNvPr id="170" name="object 170"/>
          <p:cNvSpPr/>
          <p:nvPr/>
        </p:nvSpPr>
        <p:spPr>
          <a:xfrm>
            <a:off x="3929935" y="4059209"/>
            <a:ext cx="1449070" cy="73025"/>
          </a:xfrm>
          <a:custGeom>
            <a:avLst/>
            <a:gdLst/>
            <a:ahLst/>
            <a:cxnLst/>
            <a:rect l="l" t="t" r="r" b="b"/>
            <a:pathLst>
              <a:path w="1449070" h="73025">
                <a:moveTo>
                  <a:pt x="293" y="72863"/>
                </a:moveTo>
                <a:lnTo>
                  <a:pt x="1448667" y="6406"/>
                </a:lnTo>
                <a:lnTo>
                  <a:pt x="1448373" y="0"/>
                </a:lnTo>
                <a:lnTo>
                  <a:pt x="0" y="66457"/>
                </a:lnTo>
                <a:lnTo>
                  <a:pt x="293" y="72863"/>
                </a:lnTo>
                <a:close/>
              </a:path>
            </a:pathLst>
          </a:custGeom>
          <a:solidFill>
            <a:srgbClr val="231F20"/>
          </a:solidFill>
        </p:spPr>
        <p:txBody>
          <a:bodyPr wrap="square" lIns="0" tIns="0" rIns="0" bIns="0" rtlCol="0"/>
          <a:lstStyle/>
          <a:p>
            <a:endParaRPr/>
          </a:p>
        </p:txBody>
      </p:sp>
      <p:sp>
        <p:nvSpPr>
          <p:cNvPr id="171" name="object 171"/>
          <p:cNvSpPr/>
          <p:nvPr/>
        </p:nvSpPr>
        <p:spPr>
          <a:xfrm>
            <a:off x="1907045" y="4317854"/>
            <a:ext cx="98425" cy="102870"/>
          </a:xfrm>
          <a:custGeom>
            <a:avLst/>
            <a:gdLst/>
            <a:ahLst/>
            <a:cxnLst/>
            <a:rect l="l" t="t" r="r" b="b"/>
            <a:pathLst>
              <a:path w="98425" h="102870">
                <a:moveTo>
                  <a:pt x="4514" y="102693"/>
                </a:moveTo>
                <a:lnTo>
                  <a:pt x="98096" y="98399"/>
                </a:lnTo>
                <a:lnTo>
                  <a:pt x="93581" y="0"/>
                </a:lnTo>
                <a:lnTo>
                  <a:pt x="0" y="4293"/>
                </a:lnTo>
                <a:lnTo>
                  <a:pt x="4514" y="102693"/>
                </a:lnTo>
              </a:path>
            </a:pathLst>
          </a:custGeom>
          <a:ln w="4165">
            <a:solidFill>
              <a:srgbClr val="231F20"/>
            </a:solidFill>
          </a:ln>
        </p:spPr>
        <p:txBody>
          <a:bodyPr wrap="square" lIns="0" tIns="0" rIns="0" bIns="0" rtlCol="0"/>
          <a:lstStyle/>
          <a:p>
            <a:endParaRPr/>
          </a:p>
        </p:txBody>
      </p:sp>
      <p:sp>
        <p:nvSpPr>
          <p:cNvPr id="172" name="object 172"/>
          <p:cNvSpPr/>
          <p:nvPr/>
        </p:nvSpPr>
        <p:spPr>
          <a:xfrm>
            <a:off x="1950154" y="5257379"/>
            <a:ext cx="98425" cy="102870"/>
          </a:xfrm>
          <a:custGeom>
            <a:avLst/>
            <a:gdLst/>
            <a:ahLst/>
            <a:cxnLst/>
            <a:rect l="l" t="t" r="r" b="b"/>
            <a:pathLst>
              <a:path w="98425" h="102870">
                <a:moveTo>
                  <a:pt x="4514" y="102693"/>
                </a:moveTo>
                <a:lnTo>
                  <a:pt x="98096" y="98399"/>
                </a:lnTo>
                <a:lnTo>
                  <a:pt x="93581" y="0"/>
                </a:lnTo>
                <a:lnTo>
                  <a:pt x="0" y="4293"/>
                </a:lnTo>
                <a:lnTo>
                  <a:pt x="4514" y="102693"/>
                </a:lnTo>
              </a:path>
            </a:pathLst>
          </a:custGeom>
          <a:ln w="4165">
            <a:solidFill>
              <a:srgbClr val="231F20"/>
            </a:solidFill>
          </a:ln>
        </p:spPr>
        <p:txBody>
          <a:bodyPr wrap="square" lIns="0" tIns="0" rIns="0" bIns="0" rtlCol="0"/>
          <a:lstStyle/>
          <a:p>
            <a:endParaRPr/>
          </a:p>
        </p:txBody>
      </p:sp>
      <p:sp>
        <p:nvSpPr>
          <p:cNvPr id="173" name="object 173"/>
          <p:cNvSpPr/>
          <p:nvPr/>
        </p:nvSpPr>
        <p:spPr>
          <a:xfrm>
            <a:off x="2018073" y="6737606"/>
            <a:ext cx="98425" cy="102870"/>
          </a:xfrm>
          <a:custGeom>
            <a:avLst/>
            <a:gdLst/>
            <a:ahLst/>
            <a:cxnLst/>
            <a:rect l="l" t="t" r="r" b="b"/>
            <a:pathLst>
              <a:path w="98425" h="102870">
                <a:moveTo>
                  <a:pt x="4514" y="102693"/>
                </a:moveTo>
                <a:lnTo>
                  <a:pt x="98096" y="98399"/>
                </a:lnTo>
                <a:lnTo>
                  <a:pt x="93581" y="0"/>
                </a:lnTo>
                <a:lnTo>
                  <a:pt x="0" y="4293"/>
                </a:lnTo>
                <a:lnTo>
                  <a:pt x="4514" y="102693"/>
                </a:lnTo>
              </a:path>
            </a:pathLst>
          </a:custGeom>
          <a:ln w="4165">
            <a:solidFill>
              <a:srgbClr val="231F20"/>
            </a:solidFill>
          </a:ln>
        </p:spPr>
        <p:txBody>
          <a:bodyPr wrap="square" lIns="0" tIns="0" rIns="0" bIns="0" rtlCol="0"/>
          <a:lstStyle/>
          <a:p>
            <a:endParaRPr/>
          </a:p>
        </p:txBody>
      </p:sp>
      <p:sp>
        <p:nvSpPr>
          <p:cNvPr id="174" name="object 174"/>
          <p:cNvSpPr/>
          <p:nvPr/>
        </p:nvSpPr>
        <p:spPr>
          <a:xfrm>
            <a:off x="2965611" y="3124580"/>
            <a:ext cx="110020" cy="424529"/>
          </a:xfrm>
          <a:prstGeom prst="rect">
            <a:avLst/>
          </a:prstGeom>
          <a:blipFill>
            <a:blip r:embed="rId8" cstate="print"/>
            <a:stretch>
              <a:fillRect/>
            </a:stretch>
          </a:blipFill>
        </p:spPr>
        <p:txBody>
          <a:bodyPr wrap="square" lIns="0" tIns="0" rIns="0" bIns="0" rtlCol="0"/>
          <a:lstStyle/>
          <a:p>
            <a:endParaRPr/>
          </a:p>
        </p:txBody>
      </p:sp>
      <p:sp>
        <p:nvSpPr>
          <p:cNvPr id="175" name="object 175"/>
          <p:cNvSpPr/>
          <p:nvPr/>
        </p:nvSpPr>
        <p:spPr>
          <a:xfrm>
            <a:off x="861732" y="2773899"/>
            <a:ext cx="95120" cy="99811"/>
          </a:xfrm>
          <a:prstGeom prst="rect">
            <a:avLst/>
          </a:prstGeom>
          <a:blipFill>
            <a:blip r:embed="rId6" cstate="print"/>
            <a:stretch>
              <a:fillRect/>
            </a:stretch>
          </a:blipFill>
        </p:spPr>
        <p:txBody>
          <a:bodyPr wrap="square" lIns="0" tIns="0" rIns="0" bIns="0" rtlCol="0"/>
          <a:lstStyle/>
          <a:p>
            <a:endParaRPr/>
          </a:p>
        </p:txBody>
      </p:sp>
      <p:sp>
        <p:nvSpPr>
          <p:cNvPr id="176" name="object 176"/>
          <p:cNvSpPr/>
          <p:nvPr/>
        </p:nvSpPr>
        <p:spPr>
          <a:xfrm>
            <a:off x="851493" y="2550761"/>
            <a:ext cx="95120" cy="99811"/>
          </a:xfrm>
          <a:prstGeom prst="rect">
            <a:avLst/>
          </a:prstGeom>
          <a:blipFill>
            <a:blip r:embed="rId6" cstate="print"/>
            <a:stretch>
              <a:fillRect/>
            </a:stretch>
          </a:blipFill>
        </p:spPr>
        <p:txBody>
          <a:bodyPr wrap="square" lIns="0" tIns="0" rIns="0" bIns="0" rtlCol="0"/>
          <a:lstStyle/>
          <a:p>
            <a:endParaRPr/>
          </a:p>
        </p:txBody>
      </p:sp>
      <p:sp>
        <p:nvSpPr>
          <p:cNvPr id="177" name="object 177"/>
          <p:cNvSpPr/>
          <p:nvPr/>
        </p:nvSpPr>
        <p:spPr>
          <a:xfrm>
            <a:off x="871970" y="2997038"/>
            <a:ext cx="95120" cy="99811"/>
          </a:xfrm>
          <a:prstGeom prst="rect">
            <a:avLst/>
          </a:prstGeom>
          <a:blipFill>
            <a:blip r:embed="rId6" cstate="print"/>
            <a:stretch>
              <a:fillRect/>
            </a:stretch>
          </a:blipFill>
        </p:spPr>
        <p:txBody>
          <a:bodyPr wrap="square" lIns="0" tIns="0" rIns="0" bIns="0" rtlCol="0"/>
          <a:lstStyle/>
          <a:p>
            <a:endParaRPr/>
          </a:p>
        </p:txBody>
      </p:sp>
      <p:sp>
        <p:nvSpPr>
          <p:cNvPr id="178" name="object 178"/>
          <p:cNvSpPr/>
          <p:nvPr/>
        </p:nvSpPr>
        <p:spPr>
          <a:xfrm>
            <a:off x="2924658" y="2232028"/>
            <a:ext cx="95120" cy="99811"/>
          </a:xfrm>
          <a:prstGeom prst="rect">
            <a:avLst/>
          </a:prstGeom>
          <a:blipFill>
            <a:blip r:embed="rId6" cstate="print"/>
            <a:stretch>
              <a:fillRect/>
            </a:stretch>
          </a:blipFill>
        </p:spPr>
        <p:txBody>
          <a:bodyPr wrap="square" lIns="0" tIns="0" rIns="0" bIns="0" rtlCol="0"/>
          <a:lstStyle/>
          <a:p>
            <a:endParaRPr/>
          </a:p>
        </p:txBody>
      </p:sp>
      <p:sp>
        <p:nvSpPr>
          <p:cNvPr id="179" name="object 179"/>
          <p:cNvSpPr/>
          <p:nvPr/>
        </p:nvSpPr>
        <p:spPr>
          <a:xfrm>
            <a:off x="2945135" y="2678305"/>
            <a:ext cx="95120" cy="99811"/>
          </a:xfrm>
          <a:prstGeom prst="rect">
            <a:avLst/>
          </a:prstGeom>
          <a:blipFill>
            <a:blip r:embed="rId6" cstate="print"/>
            <a:stretch>
              <a:fillRect/>
            </a:stretch>
          </a:blipFill>
        </p:spPr>
        <p:txBody>
          <a:bodyPr wrap="square" lIns="0" tIns="0" rIns="0" bIns="0" rtlCol="0"/>
          <a:lstStyle/>
          <a:p>
            <a:endParaRPr/>
          </a:p>
        </p:txBody>
      </p:sp>
      <p:sp>
        <p:nvSpPr>
          <p:cNvPr id="180" name="object 180"/>
          <p:cNvSpPr/>
          <p:nvPr/>
        </p:nvSpPr>
        <p:spPr>
          <a:xfrm>
            <a:off x="2934896" y="2455167"/>
            <a:ext cx="95120" cy="99811"/>
          </a:xfrm>
          <a:prstGeom prst="rect">
            <a:avLst/>
          </a:prstGeom>
          <a:blipFill>
            <a:blip r:embed="rId9" cstate="print"/>
            <a:stretch>
              <a:fillRect/>
            </a:stretch>
          </a:blipFill>
        </p:spPr>
        <p:txBody>
          <a:bodyPr wrap="square" lIns="0" tIns="0" rIns="0" bIns="0" rtlCol="0"/>
          <a:lstStyle/>
          <a:p>
            <a:endParaRPr/>
          </a:p>
        </p:txBody>
      </p:sp>
      <p:sp>
        <p:nvSpPr>
          <p:cNvPr id="181" name="object 181"/>
          <p:cNvSpPr/>
          <p:nvPr/>
        </p:nvSpPr>
        <p:spPr>
          <a:xfrm>
            <a:off x="2955373" y="2901442"/>
            <a:ext cx="95120" cy="99811"/>
          </a:xfrm>
          <a:prstGeom prst="rect">
            <a:avLst/>
          </a:prstGeom>
          <a:blipFill>
            <a:blip r:embed="rId6" cstate="print"/>
            <a:stretch>
              <a:fillRect/>
            </a:stretch>
          </a:blipFill>
        </p:spPr>
        <p:txBody>
          <a:bodyPr wrap="square" lIns="0" tIns="0" rIns="0" bIns="0" rtlCol="0"/>
          <a:lstStyle/>
          <a:p>
            <a:endParaRPr/>
          </a:p>
        </p:txBody>
      </p:sp>
      <p:sp>
        <p:nvSpPr>
          <p:cNvPr id="182" name="object 182"/>
          <p:cNvSpPr/>
          <p:nvPr/>
        </p:nvSpPr>
        <p:spPr>
          <a:xfrm>
            <a:off x="919813" y="4039722"/>
            <a:ext cx="105053" cy="316288"/>
          </a:xfrm>
          <a:prstGeom prst="rect">
            <a:avLst/>
          </a:prstGeom>
          <a:blipFill>
            <a:blip r:embed="rId10" cstate="print"/>
            <a:stretch>
              <a:fillRect/>
            </a:stretch>
          </a:blipFill>
        </p:spPr>
        <p:txBody>
          <a:bodyPr wrap="square" lIns="0" tIns="0" rIns="0" bIns="0" rtlCol="0"/>
          <a:lstStyle/>
          <a:p>
            <a:endParaRPr/>
          </a:p>
        </p:txBody>
      </p:sp>
      <p:sp>
        <p:nvSpPr>
          <p:cNvPr id="183" name="object 183"/>
          <p:cNvSpPr/>
          <p:nvPr/>
        </p:nvSpPr>
        <p:spPr>
          <a:xfrm>
            <a:off x="3003216" y="3944126"/>
            <a:ext cx="105053" cy="316290"/>
          </a:xfrm>
          <a:prstGeom prst="rect">
            <a:avLst/>
          </a:prstGeom>
          <a:blipFill>
            <a:blip r:embed="rId11" cstate="print"/>
            <a:stretch>
              <a:fillRect/>
            </a:stretch>
          </a:blipFill>
        </p:spPr>
        <p:txBody>
          <a:bodyPr wrap="square" lIns="0" tIns="0" rIns="0" bIns="0" rtlCol="0"/>
          <a:lstStyle/>
          <a:p>
            <a:endParaRPr/>
          </a:p>
        </p:txBody>
      </p:sp>
      <p:sp>
        <p:nvSpPr>
          <p:cNvPr id="184" name="object 184"/>
          <p:cNvSpPr/>
          <p:nvPr/>
        </p:nvSpPr>
        <p:spPr>
          <a:xfrm>
            <a:off x="1444281" y="4018921"/>
            <a:ext cx="1533525" cy="76835"/>
          </a:xfrm>
          <a:custGeom>
            <a:avLst/>
            <a:gdLst/>
            <a:ahLst/>
            <a:cxnLst/>
            <a:rect l="l" t="t" r="r" b="b"/>
            <a:pathLst>
              <a:path w="1533525" h="76835">
                <a:moveTo>
                  <a:pt x="293" y="76737"/>
                </a:moveTo>
                <a:lnTo>
                  <a:pt x="1533094" y="6406"/>
                </a:lnTo>
                <a:lnTo>
                  <a:pt x="1532800" y="0"/>
                </a:lnTo>
                <a:lnTo>
                  <a:pt x="0" y="70331"/>
                </a:lnTo>
                <a:lnTo>
                  <a:pt x="293" y="76737"/>
                </a:lnTo>
                <a:close/>
              </a:path>
            </a:pathLst>
          </a:custGeom>
          <a:solidFill>
            <a:srgbClr val="231F20"/>
          </a:solidFill>
        </p:spPr>
        <p:txBody>
          <a:bodyPr wrap="square" lIns="0" tIns="0" rIns="0" bIns="0" rtlCol="0"/>
          <a:lstStyle/>
          <a:p>
            <a:endParaRPr/>
          </a:p>
        </p:txBody>
      </p:sp>
      <p:sp>
        <p:nvSpPr>
          <p:cNvPr id="185" name="object 185"/>
          <p:cNvSpPr/>
          <p:nvPr/>
        </p:nvSpPr>
        <p:spPr>
          <a:xfrm>
            <a:off x="1519905" y="4245289"/>
            <a:ext cx="1470025" cy="74295"/>
          </a:xfrm>
          <a:custGeom>
            <a:avLst/>
            <a:gdLst/>
            <a:ahLst/>
            <a:cxnLst/>
            <a:rect l="l" t="t" r="r" b="b"/>
            <a:pathLst>
              <a:path w="1470025" h="74295">
                <a:moveTo>
                  <a:pt x="293" y="73839"/>
                </a:moveTo>
                <a:lnTo>
                  <a:pt x="1469943" y="6406"/>
                </a:lnTo>
                <a:lnTo>
                  <a:pt x="1469649" y="0"/>
                </a:lnTo>
                <a:lnTo>
                  <a:pt x="0" y="67433"/>
                </a:lnTo>
                <a:lnTo>
                  <a:pt x="293" y="73839"/>
                </a:lnTo>
                <a:close/>
              </a:path>
            </a:pathLst>
          </a:custGeom>
          <a:solidFill>
            <a:srgbClr val="231F20"/>
          </a:solidFill>
        </p:spPr>
        <p:txBody>
          <a:bodyPr wrap="square" lIns="0" tIns="0" rIns="0" bIns="0" rtlCol="0"/>
          <a:lstStyle/>
          <a:p>
            <a:endParaRPr/>
          </a:p>
        </p:txBody>
      </p:sp>
      <p:sp>
        <p:nvSpPr>
          <p:cNvPr id="186" name="object 186"/>
          <p:cNvSpPr/>
          <p:nvPr/>
        </p:nvSpPr>
        <p:spPr>
          <a:xfrm>
            <a:off x="949390" y="4640968"/>
            <a:ext cx="91440" cy="95885"/>
          </a:xfrm>
          <a:custGeom>
            <a:avLst/>
            <a:gdLst/>
            <a:ahLst/>
            <a:cxnLst/>
            <a:rect l="l" t="t" r="r" b="b"/>
            <a:pathLst>
              <a:path w="91440"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187" name="object 187"/>
          <p:cNvSpPr/>
          <p:nvPr/>
        </p:nvSpPr>
        <p:spPr>
          <a:xfrm>
            <a:off x="954469" y="4751666"/>
            <a:ext cx="91440" cy="95885"/>
          </a:xfrm>
          <a:custGeom>
            <a:avLst/>
            <a:gdLst/>
            <a:ahLst/>
            <a:cxnLst/>
            <a:rect l="l" t="t" r="r" b="b"/>
            <a:pathLst>
              <a:path w="91440"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188" name="object 188"/>
          <p:cNvSpPr/>
          <p:nvPr/>
        </p:nvSpPr>
        <p:spPr>
          <a:xfrm>
            <a:off x="959548" y="4862365"/>
            <a:ext cx="91440" cy="95885"/>
          </a:xfrm>
          <a:custGeom>
            <a:avLst/>
            <a:gdLst/>
            <a:ahLst/>
            <a:cxnLst/>
            <a:rect l="l" t="t" r="r" b="b"/>
            <a:pathLst>
              <a:path w="91440"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189" name="object 189"/>
          <p:cNvSpPr/>
          <p:nvPr/>
        </p:nvSpPr>
        <p:spPr>
          <a:xfrm>
            <a:off x="964628" y="4973066"/>
            <a:ext cx="91440" cy="95885"/>
          </a:xfrm>
          <a:custGeom>
            <a:avLst/>
            <a:gdLst/>
            <a:ahLst/>
            <a:cxnLst/>
            <a:rect l="l" t="t" r="r" b="b"/>
            <a:pathLst>
              <a:path w="91440"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190" name="object 190"/>
          <p:cNvSpPr/>
          <p:nvPr/>
        </p:nvSpPr>
        <p:spPr>
          <a:xfrm>
            <a:off x="969707" y="5083764"/>
            <a:ext cx="91440" cy="95885"/>
          </a:xfrm>
          <a:custGeom>
            <a:avLst/>
            <a:gdLst/>
            <a:ahLst/>
            <a:cxnLst/>
            <a:rect l="l" t="t" r="r" b="b"/>
            <a:pathLst>
              <a:path w="91440"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191" name="object 191"/>
          <p:cNvSpPr/>
          <p:nvPr/>
        </p:nvSpPr>
        <p:spPr>
          <a:xfrm>
            <a:off x="974786" y="5194464"/>
            <a:ext cx="91440" cy="95885"/>
          </a:xfrm>
          <a:custGeom>
            <a:avLst/>
            <a:gdLst/>
            <a:ahLst/>
            <a:cxnLst/>
            <a:rect l="l" t="t" r="r" b="b"/>
            <a:pathLst>
              <a:path w="91440"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192" name="object 192"/>
          <p:cNvSpPr/>
          <p:nvPr/>
        </p:nvSpPr>
        <p:spPr>
          <a:xfrm>
            <a:off x="991810" y="5565466"/>
            <a:ext cx="91440" cy="95885"/>
          </a:xfrm>
          <a:custGeom>
            <a:avLst/>
            <a:gdLst/>
            <a:ahLst/>
            <a:cxnLst/>
            <a:rect l="l" t="t" r="r" b="b"/>
            <a:pathLst>
              <a:path w="91440"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193" name="object 193"/>
          <p:cNvSpPr/>
          <p:nvPr/>
        </p:nvSpPr>
        <p:spPr>
          <a:xfrm>
            <a:off x="996889" y="5676166"/>
            <a:ext cx="91440" cy="95885"/>
          </a:xfrm>
          <a:custGeom>
            <a:avLst/>
            <a:gdLst/>
            <a:ahLst/>
            <a:cxnLst/>
            <a:rect l="l" t="t" r="r" b="b"/>
            <a:pathLst>
              <a:path w="91440"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194" name="object 194"/>
          <p:cNvSpPr/>
          <p:nvPr/>
        </p:nvSpPr>
        <p:spPr>
          <a:xfrm>
            <a:off x="1001968" y="5786864"/>
            <a:ext cx="91440" cy="95885"/>
          </a:xfrm>
          <a:custGeom>
            <a:avLst/>
            <a:gdLst/>
            <a:ahLst/>
            <a:cxnLst/>
            <a:rect l="l" t="t" r="r" b="b"/>
            <a:pathLst>
              <a:path w="91440"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195" name="object 195"/>
          <p:cNvSpPr/>
          <p:nvPr/>
        </p:nvSpPr>
        <p:spPr>
          <a:xfrm>
            <a:off x="1007047" y="5897564"/>
            <a:ext cx="91440" cy="95885"/>
          </a:xfrm>
          <a:custGeom>
            <a:avLst/>
            <a:gdLst/>
            <a:ahLst/>
            <a:cxnLst/>
            <a:rect l="l" t="t" r="r" b="b"/>
            <a:pathLst>
              <a:path w="91440"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196" name="object 196"/>
          <p:cNvSpPr/>
          <p:nvPr/>
        </p:nvSpPr>
        <p:spPr>
          <a:xfrm>
            <a:off x="1012127" y="6008262"/>
            <a:ext cx="91440" cy="95885"/>
          </a:xfrm>
          <a:custGeom>
            <a:avLst/>
            <a:gdLst/>
            <a:ahLst/>
            <a:cxnLst/>
            <a:rect l="l" t="t" r="r" b="b"/>
            <a:pathLst>
              <a:path w="91440"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197" name="object 197"/>
          <p:cNvSpPr/>
          <p:nvPr/>
        </p:nvSpPr>
        <p:spPr>
          <a:xfrm>
            <a:off x="1017206" y="6118961"/>
            <a:ext cx="91440" cy="95885"/>
          </a:xfrm>
          <a:custGeom>
            <a:avLst/>
            <a:gdLst/>
            <a:ahLst/>
            <a:cxnLst/>
            <a:rect l="l" t="t" r="r" b="b"/>
            <a:pathLst>
              <a:path w="91440"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198" name="object 198"/>
          <p:cNvSpPr/>
          <p:nvPr/>
        </p:nvSpPr>
        <p:spPr>
          <a:xfrm>
            <a:off x="3324282" y="3625463"/>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199" name="object 199"/>
          <p:cNvSpPr/>
          <p:nvPr/>
        </p:nvSpPr>
        <p:spPr>
          <a:xfrm>
            <a:off x="3329362" y="3736161"/>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00" name="object 200"/>
          <p:cNvSpPr/>
          <p:nvPr/>
        </p:nvSpPr>
        <p:spPr>
          <a:xfrm>
            <a:off x="3334441" y="3846862"/>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01" name="object 201"/>
          <p:cNvSpPr/>
          <p:nvPr/>
        </p:nvSpPr>
        <p:spPr>
          <a:xfrm>
            <a:off x="3339521" y="3957560"/>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02" name="object 202"/>
          <p:cNvSpPr/>
          <p:nvPr/>
        </p:nvSpPr>
        <p:spPr>
          <a:xfrm>
            <a:off x="3344600" y="4068260"/>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03" name="object 203"/>
          <p:cNvSpPr/>
          <p:nvPr/>
        </p:nvSpPr>
        <p:spPr>
          <a:xfrm>
            <a:off x="3075212" y="5469871"/>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04" name="object 204"/>
          <p:cNvSpPr/>
          <p:nvPr/>
        </p:nvSpPr>
        <p:spPr>
          <a:xfrm>
            <a:off x="3080292" y="5580571"/>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05" name="object 205"/>
          <p:cNvSpPr/>
          <p:nvPr/>
        </p:nvSpPr>
        <p:spPr>
          <a:xfrm>
            <a:off x="3085371" y="5691270"/>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06" name="object 206"/>
          <p:cNvSpPr/>
          <p:nvPr/>
        </p:nvSpPr>
        <p:spPr>
          <a:xfrm>
            <a:off x="3090451" y="5801969"/>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07" name="object 207"/>
          <p:cNvSpPr/>
          <p:nvPr/>
        </p:nvSpPr>
        <p:spPr>
          <a:xfrm>
            <a:off x="3095530" y="5912667"/>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08" name="object 208"/>
          <p:cNvSpPr/>
          <p:nvPr/>
        </p:nvSpPr>
        <p:spPr>
          <a:xfrm>
            <a:off x="3103227" y="6123780"/>
            <a:ext cx="95120" cy="99811"/>
          </a:xfrm>
          <a:prstGeom prst="rect">
            <a:avLst/>
          </a:prstGeom>
          <a:blipFill>
            <a:blip r:embed="rId6" cstate="print"/>
            <a:stretch>
              <a:fillRect/>
            </a:stretch>
          </a:blipFill>
        </p:spPr>
        <p:txBody>
          <a:bodyPr wrap="square" lIns="0" tIns="0" rIns="0" bIns="0" rtlCol="0"/>
          <a:lstStyle/>
          <a:p>
            <a:endParaRPr/>
          </a:p>
        </p:txBody>
      </p:sp>
      <p:sp>
        <p:nvSpPr>
          <p:cNvPr id="209" name="object 209"/>
          <p:cNvSpPr/>
          <p:nvPr/>
        </p:nvSpPr>
        <p:spPr>
          <a:xfrm>
            <a:off x="1025479" y="6342622"/>
            <a:ext cx="110358" cy="431907"/>
          </a:xfrm>
          <a:prstGeom prst="rect">
            <a:avLst/>
          </a:prstGeom>
          <a:blipFill>
            <a:blip r:embed="rId12" cstate="print"/>
            <a:stretch>
              <a:fillRect/>
            </a:stretch>
          </a:blipFill>
        </p:spPr>
        <p:txBody>
          <a:bodyPr wrap="square" lIns="0" tIns="0" rIns="0" bIns="0" rtlCol="0"/>
          <a:lstStyle/>
          <a:p>
            <a:endParaRPr/>
          </a:p>
        </p:txBody>
      </p:sp>
      <p:sp>
        <p:nvSpPr>
          <p:cNvPr id="210" name="object 210"/>
          <p:cNvSpPr/>
          <p:nvPr/>
        </p:nvSpPr>
        <p:spPr>
          <a:xfrm>
            <a:off x="3108881" y="6247027"/>
            <a:ext cx="110359" cy="431907"/>
          </a:xfrm>
          <a:prstGeom prst="rect">
            <a:avLst/>
          </a:prstGeom>
          <a:blipFill>
            <a:blip r:embed="rId13" cstate="print"/>
            <a:stretch>
              <a:fillRect/>
            </a:stretch>
          </a:blipFill>
        </p:spPr>
        <p:txBody>
          <a:bodyPr wrap="square" lIns="0" tIns="0" rIns="0" bIns="0" rtlCol="0"/>
          <a:lstStyle/>
          <a:p>
            <a:endParaRPr/>
          </a:p>
        </p:txBody>
      </p:sp>
      <p:sp>
        <p:nvSpPr>
          <p:cNvPr id="211" name="object 211"/>
          <p:cNvSpPr/>
          <p:nvPr/>
        </p:nvSpPr>
        <p:spPr>
          <a:xfrm>
            <a:off x="3289736" y="2915918"/>
            <a:ext cx="109935" cy="422683"/>
          </a:xfrm>
          <a:prstGeom prst="rect">
            <a:avLst/>
          </a:prstGeom>
          <a:blipFill>
            <a:blip r:embed="rId14" cstate="print"/>
            <a:stretch>
              <a:fillRect/>
            </a:stretch>
          </a:blipFill>
        </p:spPr>
        <p:txBody>
          <a:bodyPr wrap="square" lIns="0" tIns="0" rIns="0" bIns="0" rtlCol="0"/>
          <a:lstStyle/>
          <a:p>
            <a:endParaRPr/>
          </a:p>
        </p:txBody>
      </p:sp>
      <p:sp>
        <p:nvSpPr>
          <p:cNvPr id="212" name="object 212"/>
          <p:cNvSpPr/>
          <p:nvPr/>
        </p:nvSpPr>
        <p:spPr>
          <a:xfrm>
            <a:off x="5357151" y="2821056"/>
            <a:ext cx="109936" cy="422683"/>
          </a:xfrm>
          <a:prstGeom prst="rect">
            <a:avLst/>
          </a:prstGeom>
          <a:blipFill>
            <a:blip r:embed="rId15" cstate="print"/>
            <a:stretch>
              <a:fillRect/>
            </a:stretch>
          </a:blipFill>
        </p:spPr>
        <p:txBody>
          <a:bodyPr wrap="square" lIns="0" tIns="0" rIns="0" bIns="0" rtlCol="0"/>
          <a:lstStyle/>
          <a:p>
            <a:endParaRPr/>
          </a:p>
        </p:txBody>
      </p:sp>
      <p:sp>
        <p:nvSpPr>
          <p:cNvPr id="213" name="object 213"/>
          <p:cNvSpPr/>
          <p:nvPr/>
        </p:nvSpPr>
        <p:spPr>
          <a:xfrm>
            <a:off x="3436972" y="6124795"/>
            <a:ext cx="110359" cy="431908"/>
          </a:xfrm>
          <a:prstGeom prst="rect">
            <a:avLst/>
          </a:prstGeom>
          <a:blipFill>
            <a:blip r:embed="rId16" cstate="print"/>
            <a:stretch>
              <a:fillRect/>
            </a:stretch>
          </a:blipFill>
        </p:spPr>
        <p:txBody>
          <a:bodyPr wrap="square" lIns="0" tIns="0" rIns="0" bIns="0" rtlCol="0"/>
          <a:lstStyle/>
          <a:p>
            <a:endParaRPr/>
          </a:p>
        </p:txBody>
      </p:sp>
      <p:sp>
        <p:nvSpPr>
          <p:cNvPr id="214" name="object 214"/>
          <p:cNvSpPr/>
          <p:nvPr/>
        </p:nvSpPr>
        <p:spPr>
          <a:xfrm>
            <a:off x="3408393" y="5501934"/>
            <a:ext cx="105279" cy="321208"/>
          </a:xfrm>
          <a:prstGeom prst="rect">
            <a:avLst/>
          </a:prstGeom>
          <a:blipFill>
            <a:blip r:embed="rId17" cstate="print"/>
            <a:stretch>
              <a:fillRect/>
            </a:stretch>
          </a:blipFill>
        </p:spPr>
        <p:txBody>
          <a:bodyPr wrap="square" lIns="0" tIns="0" rIns="0" bIns="0" rtlCol="0"/>
          <a:lstStyle/>
          <a:p>
            <a:endParaRPr/>
          </a:p>
        </p:txBody>
      </p:sp>
      <p:sp>
        <p:nvSpPr>
          <p:cNvPr id="215" name="object 215"/>
          <p:cNvSpPr/>
          <p:nvPr/>
        </p:nvSpPr>
        <p:spPr>
          <a:xfrm>
            <a:off x="3362407" y="4456358"/>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16" name="object 216"/>
          <p:cNvSpPr/>
          <p:nvPr/>
        </p:nvSpPr>
        <p:spPr>
          <a:xfrm>
            <a:off x="3367486" y="4567058"/>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17" name="object 217"/>
          <p:cNvSpPr/>
          <p:nvPr/>
        </p:nvSpPr>
        <p:spPr>
          <a:xfrm>
            <a:off x="3372567" y="4677756"/>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18" name="object 218"/>
          <p:cNvSpPr/>
          <p:nvPr/>
        </p:nvSpPr>
        <p:spPr>
          <a:xfrm>
            <a:off x="3377645" y="4788456"/>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19" name="object 219"/>
          <p:cNvSpPr/>
          <p:nvPr/>
        </p:nvSpPr>
        <p:spPr>
          <a:xfrm>
            <a:off x="3382725" y="4899156"/>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20" name="object 220"/>
          <p:cNvSpPr/>
          <p:nvPr/>
        </p:nvSpPr>
        <p:spPr>
          <a:xfrm>
            <a:off x="3387804" y="5009856"/>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21" name="object 221"/>
          <p:cNvSpPr/>
          <p:nvPr/>
        </p:nvSpPr>
        <p:spPr>
          <a:xfrm>
            <a:off x="5429677" y="4361504"/>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22" name="object 222"/>
          <p:cNvSpPr/>
          <p:nvPr/>
        </p:nvSpPr>
        <p:spPr>
          <a:xfrm>
            <a:off x="5434757" y="4472204"/>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23" name="object 223"/>
          <p:cNvSpPr/>
          <p:nvPr/>
        </p:nvSpPr>
        <p:spPr>
          <a:xfrm>
            <a:off x="5439836" y="4582902"/>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24" name="object 224"/>
          <p:cNvSpPr/>
          <p:nvPr/>
        </p:nvSpPr>
        <p:spPr>
          <a:xfrm>
            <a:off x="5444916" y="4693601"/>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25" name="object 225"/>
          <p:cNvSpPr/>
          <p:nvPr/>
        </p:nvSpPr>
        <p:spPr>
          <a:xfrm>
            <a:off x="5449994" y="4804301"/>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26" name="object 226"/>
          <p:cNvSpPr/>
          <p:nvPr/>
        </p:nvSpPr>
        <p:spPr>
          <a:xfrm>
            <a:off x="5455074" y="4915001"/>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27" name="object 227"/>
          <p:cNvSpPr/>
          <p:nvPr/>
        </p:nvSpPr>
        <p:spPr>
          <a:xfrm>
            <a:off x="5391553" y="3530608"/>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28" name="object 228"/>
          <p:cNvSpPr/>
          <p:nvPr/>
        </p:nvSpPr>
        <p:spPr>
          <a:xfrm>
            <a:off x="5396631" y="3641307"/>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29" name="object 229"/>
          <p:cNvSpPr/>
          <p:nvPr/>
        </p:nvSpPr>
        <p:spPr>
          <a:xfrm>
            <a:off x="5401711" y="3752007"/>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30" name="object 230"/>
          <p:cNvSpPr/>
          <p:nvPr/>
        </p:nvSpPr>
        <p:spPr>
          <a:xfrm>
            <a:off x="5406790" y="3862706"/>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31" name="object 231"/>
          <p:cNvSpPr/>
          <p:nvPr/>
        </p:nvSpPr>
        <p:spPr>
          <a:xfrm>
            <a:off x="5411870" y="3973405"/>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32" name="object 232"/>
          <p:cNvSpPr/>
          <p:nvPr/>
        </p:nvSpPr>
        <p:spPr>
          <a:xfrm>
            <a:off x="5475662" y="5407080"/>
            <a:ext cx="105279" cy="321208"/>
          </a:xfrm>
          <a:prstGeom prst="rect">
            <a:avLst/>
          </a:prstGeom>
          <a:blipFill>
            <a:blip r:embed="rId18" cstate="print"/>
            <a:stretch>
              <a:fillRect/>
            </a:stretch>
          </a:blipFill>
        </p:spPr>
        <p:txBody>
          <a:bodyPr wrap="square" lIns="0" tIns="0" rIns="0" bIns="0" rtlCol="0"/>
          <a:lstStyle/>
          <a:p>
            <a:endParaRPr/>
          </a:p>
        </p:txBody>
      </p:sp>
      <p:sp>
        <p:nvSpPr>
          <p:cNvPr id="233" name="object 233"/>
          <p:cNvSpPr/>
          <p:nvPr/>
        </p:nvSpPr>
        <p:spPr>
          <a:xfrm>
            <a:off x="5504242" y="6029940"/>
            <a:ext cx="110357" cy="431908"/>
          </a:xfrm>
          <a:prstGeom prst="rect">
            <a:avLst/>
          </a:prstGeom>
          <a:blipFill>
            <a:blip r:embed="rId19" cstate="print"/>
            <a:stretch>
              <a:fillRect/>
            </a:stretch>
          </a:blipFill>
        </p:spPr>
        <p:txBody>
          <a:bodyPr wrap="square" lIns="0" tIns="0" rIns="0" bIns="0" rtlCol="0"/>
          <a:lstStyle/>
          <a:p>
            <a:endParaRPr/>
          </a:p>
        </p:txBody>
      </p:sp>
      <p:sp>
        <p:nvSpPr>
          <p:cNvPr id="234" name="object 234"/>
          <p:cNvSpPr/>
          <p:nvPr/>
        </p:nvSpPr>
        <p:spPr>
          <a:xfrm>
            <a:off x="4054946" y="4562103"/>
            <a:ext cx="1356360" cy="69215"/>
          </a:xfrm>
          <a:custGeom>
            <a:avLst/>
            <a:gdLst/>
            <a:ahLst/>
            <a:cxnLst/>
            <a:rect l="l" t="t" r="r" b="b"/>
            <a:pathLst>
              <a:path w="1356360" h="69214">
                <a:moveTo>
                  <a:pt x="293" y="68604"/>
                </a:moveTo>
                <a:lnTo>
                  <a:pt x="1355857" y="6406"/>
                </a:lnTo>
                <a:lnTo>
                  <a:pt x="1355563" y="0"/>
                </a:lnTo>
                <a:lnTo>
                  <a:pt x="0" y="62198"/>
                </a:lnTo>
                <a:lnTo>
                  <a:pt x="293" y="68604"/>
                </a:lnTo>
                <a:close/>
              </a:path>
            </a:pathLst>
          </a:custGeom>
          <a:solidFill>
            <a:srgbClr val="231F20"/>
          </a:solidFill>
        </p:spPr>
        <p:txBody>
          <a:bodyPr wrap="square" lIns="0" tIns="0" rIns="0" bIns="0" rtlCol="0"/>
          <a:lstStyle/>
          <a:p>
            <a:endParaRPr/>
          </a:p>
        </p:txBody>
      </p:sp>
      <p:sp>
        <p:nvSpPr>
          <p:cNvPr id="235" name="object 235"/>
          <p:cNvSpPr/>
          <p:nvPr/>
        </p:nvSpPr>
        <p:spPr>
          <a:xfrm>
            <a:off x="4042264" y="4675876"/>
            <a:ext cx="1374140" cy="69850"/>
          </a:xfrm>
          <a:custGeom>
            <a:avLst/>
            <a:gdLst/>
            <a:ahLst/>
            <a:cxnLst/>
            <a:rect l="l" t="t" r="r" b="b"/>
            <a:pathLst>
              <a:path w="1374139" h="69850">
                <a:moveTo>
                  <a:pt x="293" y="69426"/>
                </a:moveTo>
                <a:lnTo>
                  <a:pt x="1373761" y="6406"/>
                </a:lnTo>
                <a:lnTo>
                  <a:pt x="1373467" y="0"/>
                </a:lnTo>
                <a:lnTo>
                  <a:pt x="0" y="63020"/>
                </a:lnTo>
                <a:lnTo>
                  <a:pt x="293" y="69426"/>
                </a:lnTo>
                <a:close/>
              </a:path>
            </a:pathLst>
          </a:custGeom>
          <a:solidFill>
            <a:srgbClr val="231F20"/>
          </a:solidFill>
        </p:spPr>
        <p:txBody>
          <a:bodyPr wrap="square" lIns="0" tIns="0" rIns="0" bIns="0" rtlCol="0"/>
          <a:lstStyle/>
          <a:p>
            <a:endParaRPr/>
          </a:p>
        </p:txBody>
      </p:sp>
      <p:sp>
        <p:nvSpPr>
          <p:cNvPr id="236" name="object 236"/>
          <p:cNvSpPr/>
          <p:nvPr/>
        </p:nvSpPr>
        <p:spPr>
          <a:xfrm>
            <a:off x="4137745" y="4776561"/>
            <a:ext cx="1283335" cy="65405"/>
          </a:xfrm>
          <a:custGeom>
            <a:avLst/>
            <a:gdLst/>
            <a:ahLst/>
            <a:cxnLst/>
            <a:rect l="l" t="t" r="r" b="b"/>
            <a:pathLst>
              <a:path w="1283335" h="65404">
                <a:moveTo>
                  <a:pt x="293" y="65257"/>
                </a:moveTo>
                <a:lnTo>
                  <a:pt x="1282901" y="6406"/>
                </a:lnTo>
                <a:lnTo>
                  <a:pt x="1282607" y="0"/>
                </a:lnTo>
                <a:lnTo>
                  <a:pt x="0" y="58851"/>
                </a:lnTo>
                <a:lnTo>
                  <a:pt x="293" y="65257"/>
                </a:lnTo>
                <a:close/>
              </a:path>
            </a:pathLst>
          </a:custGeom>
          <a:solidFill>
            <a:srgbClr val="231F20"/>
          </a:solidFill>
        </p:spPr>
        <p:txBody>
          <a:bodyPr wrap="square" lIns="0" tIns="0" rIns="0" bIns="0" rtlCol="0"/>
          <a:lstStyle/>
          <a:p>
            <a:endParaRPr/>
          </a:p>
        </p:txBody>
      </p:sp>
      <p:sp>
        <p:nvSpPr>
          <p:cNvPr id="237" name="object 237"/>
          <p:cNvSpPr/>
          <p:nvPr/>
        </p:nvSpPr>
        <p:spPr>
          <a:xfrm>
            <a:off x="4550197" y="4890336"/>
            <a:ext cx="875665" cy="46990"/>
          </a:xfrm>
          <a:custGeom>
            <a:avLst/>
            <a:gdLst/>
            <a:ahLst/>
            <a:cxnLst/>
            <a:rect l="l" t="t" r="r" b="b"/>
            <a:pathLst>
              <a:path w="875664" h="46989">
                <a:moveTo>
                  <a:pt x="293" y="46571"/>
                </a:moveTo>
                <a:lnTo>
                  <a:pt x="875665" y="6406"/>
                </a:lnTo>
                <a:lnTo>
                  <a:pt x="875371" y="0"/>
                </a:lnTo>
                <a:lnTo>
                  <a:pt x="0" y="40165"/>
                </a:lnTo>
                <a:lnTo>
                  <a:pt x="293" y="46571"/>
                </a:lnTo>
                <a:close/>
              </a:path>
            </a:pathLst>
          </a:custGeom>
          <a:solidFill>
            <a:srgbClr val="231F20"/>
          </a:solidFill>
        </p:spPr>
        <p:txBody>
          <a:bodyPr wrap="square" lIns="0" tIns="0" rIns="0" bIns="0" rtlCol="0"/>
          <a:lstStyle/>
          <a:p>
            <a:endParaRPr/>
          </a:p>
        </p:txBody>
      </p:sp>
      <p:sp>
        <p:nvSpPr>
          <p:cNvPr id="238" name="object 238"/>
          <p:cNvSpPr/>
          <p:nvPr/>
        </p:nvSpPr>
        <p:spPr>
          <a:xfrm>
            <a:off x="3973310" y="5004529"/>
            <a:ext cx="1449070" cy="73025"/>
          </a:xfrm>
          <a:custGeom>
            <a:avLst/>
            <a:gdLst/>
            <a:ahLst/>
            <a:cxnLst/>
            <a:rect l="l" t="t" r="r" b="b"/>
            <a:pathLst>
              <a:path w="1449070" h="73025">
                <a:moveTo>
                  <a:pt x="293" y="72863"/>
                </a:moveTo>
                <a:lnTo>
                  <a:pt x="1448667" y="6406"/>
                </a:lnTo>
                <a:lnTo>
                  <a:pt x="1448373" y="0"/>
                </a:lnTo>
                <a:lnTo>
                  <a:pt x="0" y="66457"/>
                </a:lnTo>
                <a:lnTo>
                  <a:pt x="293" y="72863"/>
                </a:lnTo>
                <a:close/>
              </a:path>
            </a:pathLst>
          </a:custGeom>
          <a:solidFill>
            <a:srgbClr val="231F20"/>
          </a:solidFill>
        </p:spPr>
        <p:txBody>
          <a:bodyPr wrap="square" lIns="0" tIns="0" rIns="0" bIns="0" rtlCol="0"/>
          <a:lstStyle/>
          <a:p>
            <a:endParaRPr/>
          </a:p>
        </p:txBody>
      </p:sp>
      <p:sp>
        <p:nvSpPr>
          <p:cNvPr id="239" name="object 239"/>
          <p:cNvSpPr/>
          <p:nvPr/>
        </p:nvSpPr>
        <p:spPr>
          <a:xfrm>
            <a:off x="3032793" y="4545374"/>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40" name="object 240"/>
          <p:cNvSpPr/>
          <p:nvPr/>
        </p:nvSpPr>
        <p:spPr>
          <a:xfrm>
            <a:off x="3037872" y="4656072"/>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41" name="object 241"/>
          <p:cNvSpPr/>
          <p:nvPr/>
        </p:nvSpPr>
        <p:spPr>
          <a:xfrm>
            <a:off x="3042952" y="4766771"/>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42" name="object 242"/>
          <p:cNvSpPr/>
          <p:nvPr/>
        </p:nvSpPr>
        <p:spPr>
          <a:xfrm>
            <a:off x="3048031" y="4877471"/>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43" name="object 243"/>
          <p:cNvSpPr/>
          <p:nvPr/>
        </p:nvSpPr>
        <p:spPr>
          <a:xfrm>
            <a:off x="3053110" y="4988169"/>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44" name="object 244"/>
          <p:cNvSpPr/>
          <p:nvPr/>
        </p:nvSpPr>
        <p:spPr>
          <a:xfrm>
            <a:off x="3058189" y="5098869"/>
            <a:ext cx="91440" cy="95885"/>
          </a:xfrm>
          <a:custGeom>
            <a:avLst/>
            <a:gdLst/>
            <a:ahLst/>
            <a:cxnLst/>
            <a:rect l="l" t="t" r="r" b="b"/>
            <a:pathLst>
              <a:path w="91439" h="95885">
                <a:moveTo>
                  <a:pt x="47668" y="95640"/>
                </a:moveTo>
                <a:lnTo>
                  <a:pt x="65198" y="91070"/>
                </a:lnTo>
                <a:lnTo>
                  <a:pt x="79182" y="80160"/>
                </a:lnTo>
                <a:lnTo>
                  <a:pt x="88230" y="64515"/>
                </a:lnTo>
                <a:lnTo>
                  <a:pt x="90949" y="45737"/>
                </a:lnTo>
                <a:lnTo>
                  <a:pt x="86522" y="27287"/>
                </a:lnTo>
                <a:lnTo>
                  <a:pt x="76079" y="12532"/>
                </a:lnTo>
                <a:lnTo>
                  <a:pt x="61154" y="2946"/>
                </a:lnTo>
                <a:lnTo>
                  <a:pt x="43280" y="0"/>
                </a:lnTo>
                <a:lnTo>
                  <a:pt x="25751" y="4570"/>
                </a:lnTo>
                <a:lnTo>
                  <a:pt x="11766" y="15483"/>
                </a:lnTo>
                <a:lnTo>
                  <a:pt x="2719" y="31132"/>
                </a:lnTo>
                <a:lnTo>
                  <a:pt x="0" y="49911"/>
                </a:lnTo>
                <a:lnTo>
                  <a:pt x="4427" y="68360"/>
                </a:lnTo>
                <a:lnTo>
                  <a:pt x="14869" y="83111"/>
                </a:lnTo>
                <a:lnTo>
                  <a:pt x="29794" y="92695"/>
                </a:lnTo>
                <a:lnTo>
                  <a:pt x="47668" y="95640"/>
                </a:lnTo>
              </a:path>
            </a:pathLst>
          </a:custGeom>
          <a:ln w="4165">
            <a:solidFill>
              <a:srgbClr val="231F20"/>
            </a:solidFill>
          </a:ln>
        </p:spPr>
        <p:txBody>
          <a:bodyPr wrap="square" lIns="0" tIns="0" rIns="0" bIns="0" rtlCol="0"/>
          <a:lstStyle/>
          <a:p>
            <a:endParaRPr/>
          </a:p>
        </p:txBody>
      </p:sp>
      <p:sp>
        <p:nvSpPr>
          <p:cNvPr id="245" name="object 245"/>
          <p:cNvSpPr/>
          <p:nvPr/>
        </p:nvSpPr>
        <p:spPr>
          <a:xfrm>
            <a:off x="2450760" y="4632106"/>
            <a:ext cx="548005" cy="31750"/>
          </a:xfrm>
          <a:custGeom>
            <a:avLst/>
            <a:gdLst/>
            <a:ahLst/>
            <a:cxnLst/>
            <a:rect l="l" t="t" r="r" b="b"/>
            <a:pathLst>
              <a:path w="548005" h="31750">
                <a:moveTo>
                  <a:pt x="293" y="31509"/>
                </a:moveTo>
                <a:lnTo>
                  <a:pt x="547398" y="6406"/>
                </a:lnTo>
                <a:lnTo>
                  <a:pt x="547104" y="0"/>
                </a:lnTo>
                <a:lnTo>
                  <a:pt x="0" y="25103"/>
                </a:lnTo>
                <a:lnTo>
                  <a:pt x="293" y="31509"/>
                </a:lnTo>
                <a:close/>
              </a:path>
            </a:pathLst>
          </a:custGeom>
          <a:solidFill>
            <a:srgbClr val="231F20"/>
          </a:solidFill>
        </p:spPr>
        <p:txBody>
          <a:bodyPr wrap="square" lIns="0" tIns="0" rIns="0" bIns="0" rtlCol="0"/>
          <a:lstStyle/>
          <a:p>
            <a:endParaRPr/>
          </a:p>
        </p:txBody>
      </p:sp>
      <p:sp>
        <p:nvSpPr>
          <p:cNvPr id="246" name="object 246"/>
          <p:cNvSpPr/>
          <p:nvPr/>
        </p:nvSpPr>
        <p:spPr>
          <a:xfrm>
            <a:off x="1830459" y="4744277"/>
            <a:ext cx="1191895" cy="61594"/>
          </a:xfrm>
          <a:custGeom>
            <a:avLst/>
            <a:gdLst/>
            <a:ahLst/>
            <a:cxnLst/>
            <a:rect l="l" t="t" r="r" b="b"/>
            <a:pathLst>
              <a:path w="1191895" h="61595">
                <a:moveTo>
                  <a:pt x="293" y="61060"/>
                </a:moveTo>
                <a:lnTo>
                  <a:pt x="1191431" y="6406"/>
                </a:lnTo>
                <a:lnTo>
                  <a:pt x="1191137" y="0"/>
                </a:lnTo>
                <a:lnTo>
                  <a:pt x="0" y="54654"/>
                </a:lnTo>
                <a:lnTo>
                  <a:pt x="293" y="61060"/>
                </a:lnTo>
                <a:close/>
              </a:path>
            </a:pathLst>
          </a:custGeom>
          <a:solidFill>
            <a:srgbClr val="231F20"/>
          </a:solidFill>
        </p:spPr>
        <p:txBody>
          <a:bodyPr wrap="square" lIns="0" tIns="0" rIns="0" bIns="0" rtlCol="0"/>
          <a:lstStyle/>
          <a:p>
            <a:endParaRPr/>
          </a:p>
        </p:txBody>
      </p:sp>
      <p:sp>
        <p:nvSpPr>
          <p:cNvPr id="247" name="object 247"/>
          <p:cNvSpPr/>
          <p:nvPr/>
        </p:nvSpPr>
        <p:spPr>
          <a:xfrm>
            <a:off x="1876635" y="4857393"/>
            <a:ext cx="1148715" cy="59690"/>
          </a:xfrm>
          <a:custGeom>
            <a:avLst/>
            <a:gdLst/>
            <a:ahLst/>
            <a:cxnLst/>
            <a:rect l="l" t="t" r="r" b="b"/>
            <a:pathLst>
              <a:path w="1148714" h="59689">
                <a:moveTo>
                  <a:pt x="293" y="59086"/>
                </a:moveTo>
                <a:lnTo>
                  <a:pt x="1148409" y="6406"/>
                </a:lnTo>
                <a:lnTo>
                  <a:pt x="1148115" y="0"/>
                </a:lnTo>
                <a:lnTo>
                  <a:pt x="0" y="52680"/>
                </a:lnTo>
                <a:lnTo>
                  <a:pt x="293" y="59086"/>
                </a:lnTo>
                <a:close/>
              </a:path>
            </a:pathLst>
          </a:custGeom>
          <a:solidFill>
            <a:srgbClr val="231F20"/>
          </a:solidFill>
        </p:spPr>
        <p:txBody>
          <a:bodyPr wrap="square" lIns="0" tIns="0" rIns="0" bIns="0" rtlCol="0"/>
          <a:lstStyle/>
          <a:p>
            <a:endParaRPr/>
          </a:p>
        </p:txBody>
      </p:sp>
      <p:sp>
        <p:nvSpPr>
          <p:cNvPr id="248" name="object 248"/>
          <p:cNvSpPr/>
          <p:nvPr/>
        </p:nvSpPr>
        <p:spPr>
          <a:xfrm>
            <a:off x="2355328" y="4970321"/>
            <a:ext cx="677545" cy="37465"/>
          </a:xfrm>
          <a:custGeom>
            <a:avLst/>
            <a:gdLst/>
            <a:ahLst/>
            <a:cxnLst/>
            <a:rect l="l" t="t" r="r" b="b"/>
            <a:pathLst>
              <a:path w="677544" h="37464">
                <a:moveTo>
                  <a:pt x="293" y="37453"/>
                </a:moveTo>
                <a:lnTo>
                  <a:pt x="676934" y="6406"/>
                </a:lnTo>
                <a:lnTo>
                  <a:pt x="676640" y="0"/>
                </a:lnTo>
                <a:lnTo>
                  <a:pt x="0" y="31046"/>
                </a:lnTo>
                <a:lnTo>
                  <a:pt x="293" y="37453"/>
                </a:lnTo>
                <a:close/>
              </a:path>
            </a:pathLst>
          </a:custGeom>
          <a:solidFill>
            <a:srgbClr val="231F20"/>
          </a:solidFill>
        </p:spPr>
        <p:txBody>
          <a:bodyPr wrap="square" lIns="0" tIns="0" rIns="0" bIns="0" rtlCol="0"/>
          <a:lstStyle/>
          <a:p>
            <a:endParaRPr/>
          </a:p>
        </p:txBody>
      </p:sp>
      <p:sp>
        <p:nvSpPr>
          <p:cNvPr id="249" name="object 249"/>
          <p:cNvSpPr/>
          <p:nvPr/>
        </p:nvSpPr>
        <p:spPr>
          <a:xfrm>
            <a:off x="2360514" y="5083341"/>
            <a:ext cx="677545" cy="37465"/>
          </a:xfrm>
          <a:custGeom>
            <a:avLst/>
            <a:gdLst/>
            <a:ahLst/>
            <a:cxnLst/>
            <a:rect l="l" t="t" r="r" b="b"/>
            <a:pathLst>
              <a:path w="677544" h="37464">
                <a:moveTo>
                  <a:pt x="293" y="37453"/>
                </a:moveTo>
                <a:lnTo>
                  <a:pt x="676934" y="6406"/>
                </a:lnTo>
                <a:lnTo>
                  <a:pt x="676640" y="0"/>
                </a:lnTo>
                <a:lnTo>
                  <a:pt x="0" y="31046"/>
                </a:lnTo>
                <a:lnTo>
                  <a:pt x="293" y="37453"/>
                </a:lnTo>
                <a:close/>
              </a:path>
            </a:pathLst>
          </a:custGeom>
          <a:solidFill>
            <a:srgbClr val="231F20"/>
          </a:solidFill>
        </p:spPr>
        <p:txBody>
          <a:bodyPr wrap="square" lIns="0" tIns="0" rIns="0" bIns="0" rtlCol="0"/>
          <a:lstStyle/>
          <a:p>
            <a:endParaRPr/>
          </a:p>
        </p:txBody>
      </p:sp>
      <p:sp>
        <p:nvSpPr>
          <p:cNvPr id="250" name="object 250"/>
          <p:cNvSpPr/>
          <p:nvPr/>
        </p:nvSpPr>
        <p:spPr>
          <a:xfrm>
            <a:off x="1529910" y="5186608"/>
            <a:ext cx="1492250" cy="74930"/>
          </a:xfrm>
          <a:custGeom>
            <a:avLst/>
            <a:gdLst/>
            <a:ahLst/>
            <a:cxnLst/>
            <a:rect l="l" t="t" r="r" b="b"/>
            <a:pathLst>
              <a:path w="1492250" h="74929">
                <a:moveTo>
                  <a:pt x="293" y="74847"/>
                </a:moveTo>
                <a:lnTo>
                  <a:pt x="1491900" y="6406"/>
                </a:lnTo>
                <a:lnTo>
                  <a:pt x="1491606" y="0"/>
                </a:lnTo>
                <a:lnTo>
                  <a:pt x="0" y="68440"/>
                </a:lnTo>
                <a:lnTo>
                  <a:pt x="293" y="74847"/>
                </a:lnTo>
                <a:close/>
              </a:path>
            </a:pathLst>
          </a:custGeom>
          <a:solidFill>
            <a:srgbClr val="231F20"/>
          </a:solidFill>
        </p:spPr>
        <p:txBody>
          <a:bodyPr wrap="square" lIns="0" tIns="0" rIns="0" bIns="0" rtlCol="0"/>
          <a:lstStyle/>
          <a:p>
            <a:endParaRPr/>
          </a:p>
        </p:txBody>
      </p:sp>
      <p:sp>
        <p:nvSpPr>
          <p:cNvPr id="251" name="object 251"/>
          <p:cNvSpPr/>
          <p:nvPr/>
        </p:nvSpPr>
        <p:spPr>
          <a:xfrm>
            <a:off x="1830566" y="5663960"/>
            <a:ext cx="1213485" cy="62230"/>
          </a:xfrm>
          <a:custGeom>
            <a:avLst/>
            <a:gdLst/>
            <a:ahLst/>
            <a:cxnLst/>
            <a:rect l="l" t="t" r="r" b="b"/>
            <a:pathLst>
              <a:path w="1213485" h="62229">
                <a:moveTo>
                  <a:pt x="293" y="62059"/>
                </a:moveTo>
                <a:lnTo>
                  <a:pt x="1213210" y="6406"/>
                </a:lnTo>
                <a:lnTo>
                  <a:pt x="1212916" y="0"/>
                </a:lnTo>
                <a:lnTo>
                  <a:pt x="0" y="55653"/>
                </a:lnTo>
                <a:lnTo>
                  <a:pt x="293" y="62059"/>
                </a:lnTo>
                <a:close/>
              </a:path>
            </a:pathLst>
          </a:custGeom>
          <a:solidFill>
            <a:srgbClr val="231F20"/>
          </a:solidFill>
        </p:spPr>
        <p:txBody>
          <a:bodyPr wrap="square" lIns="0" tIns="0" rIns="0" bIns="0" rtlCol="0"/>
          <a:lstStyle/>
          <a:p>
            <a:endParaRPr/>
          </a:p>
        </p:txBody>
      </p:sp>
      <p:sp>
        <p:nvSpPr>
          <p:cNvPr id="252" name="object 252"/>
          <p:cNvSpPr/>
          <p:nvPr/>
        </p:nvSpPr>
        <p:spPr>
          <a:xfrm>
            <a:off x="1613888" y="5777075"/>
            <a:ext cx="1433195" cy="72390"/>
          </a:xfrm>
          <a:custGeom>
            <a:avLst/>
            <a:gdLst/>
            <a:ahLst/>
            <a:cxnLst/>
            <a:rect l="l" t="t" r="r" b="b"/>
            <a:pathLst>
              <a:path w="1433195" h="72389">
                <a:moveTo>
                  <a:pt x="293" y="72145"/>
                </a:moveTo>
                <a:lnTo>
                  <a:pt x="1433030" y="6406"/>
                </a:lnTo>
                <a:lnTo>
                  <a:pt x="1432736" y="0"/>
                </a:lnTo>
                <a:lnTo>
                  <a:pt x="0" y="65739"/>
                </a:lnTo>
                <a:lnTo>
                  <a:pt x="293" y="72145"/>
                </a:lnTo>
                <a:close/>
              </a:path>
            </a:pathLst>
          </a:custGeom>
          <a:solidFill>
            <a:srgbClr val="231F20"/>
          </a:solidFill>
        </p:spPr>
        <p:txBody>
          <a:bodyPr wrap="square" lIns="0" tIns="0" rIns="0" bIns="0" rtlCol="0"/>
          <a:lstStyle/>
          <a:p>
            <a:endParaRPr/>
          </a:p>
        </p:txBody>
      </p:sp>
      <p:sp>
        <p:nvSpPr>
          <p:cNvPr id="253" name="object 253"/>
          <p:cNvSpPr/>
          <p:nvPr/>
        </p:nvSpPr>
        <p:spPr>
          <a:xfrm>
            <a:off x="2349135" y="5890098"/>
            <a:ext cx="703580" cy="38735"/>
          </a:xfrm>
          <a:custGeom>
            <a:avLst/>
            <a:gdLst/>
            <a:ahLst/>
            <a:cxnLst/>
            <a:rect l="l" t="t" r="r" b="b"/>
            <a:pathLst>
              <a:path w="703580" h="38735">
                <a:moveTo>
                  <a:pt x="293" y="38647"/>
                </a:moveTo>
                <a:lnTo>
                  <a:pt x="702970" y="6406"/>
                </a:lnTo>
                <a:lnTo>
                  <a:pt x="702676" y="0"/>
                </a:lnTo>
                <a:lnTo>
                  <a:pt x="0" y="32241"/>
                </a:lnTo>
                <a:lnTo>
                  <a:pt x="293" y="38647"/>
                </a:lnTo>
                <a:close/>
              </a:path>
            </a:pathLst>
          </a:custGeom>
          <a:solidFill>
            <a:srgbClr val="231F20"/>
          </a:solidFill>
        </p:spPr>
        <p:txBody>
          <a:bodyPr wrap="square" lIns="0" tIns="0" rIns="0" bIns="0" rtlCol="0"/>
          <a:lstStyle/>
          <a:p>
            <a:endParaRPr/>
          </a:p>
        </p:txBody>
      </p:sp>
      <p:sp>
        <p:nvSpPr>
          <p:cNvPr id="254" name="object 254"/>
          <p:cNvSpPr/>
          <p:nvPr/>
        </p:nvSpPr>
        <p:spPr>
          <a:xfrm>
            <a:off x="2154661" y="6003027"/>
            <a:ext cx="904875" cy="48260"/>
          </a:xfrm>
          <a:custGeom>
            <a:avLst/>
            <a:gdLst/>
            <a:ahLst/>
            <a:cxnLst/>
            <a:rect l="l" t="t" r="r" b="b"/>
            <a:pathLst>
              <a:path w="904875" h="48260">
                <a:moveTo>
                  <a:pt x="293" y="47901"/>
                </a:moveTo>
                <a:lnTo>
                  <a:pt x="904642" y="6406"/>
                </a:lnTo>
                <a:lnTo>
                  <a:pt x="904348" y="0"/>
                </a:lnTo>
                <a:lnTo>
                  <a:pt x="0" y="41495"/>
                </a:lnTo>
                <a:lnTo>
                  <a:pt x="293" y="47901"/>
                </a:lnTo>
                <a:close/>
              </a:path>
            </a:pathLst>
          </a:custGeom>
          <a:solidFill>
            <a:srgbClr val="231F20"/>
          </a:solidFill>
        </p:spPr>
        <p:txBody>
          <a:bodyPr wrap="square" lIns="0" tIns="0" rIns="0" bIns="0" rtlCol="0"/>
          <a:lstStyle/>
          <a:p>
            <a:endParaRPr/>
          </a:p>
        </p:txBody>
      </p:sp>
      <p:sp>
        <p:nvSpPr>
          <p:cNvPr id="255" name="object 255"/>
          <p:cNvSpPr/>
          <p:nvPr/>
        </p:nvSpPr>
        <p:spPr>
          <a:xfrm>
            <a:off x="1778802" y="6217641"/>
            <a:ext cx="1306830" cy="66675"/>
          </a:xfrm>
          <a:custGeom>
            <a:avLst/>
            <a:gdLst/>
            <a:ahLst/>
            <a:cxnLst/>
            <a:rect l="l" t="t" r="r" b="b"/>
            <a:pathLst>
              <a:path w="1306830" h="66675">
                <a:moveTo>
                  <a:pt x="293" y="66345"/>
                </a:moveTo>
                <a:lnTo>
                  <a:pt x="1306621" y="6406"/>
                </a:lnTo>
                <a:lnTo>
                  <a:pt x="1306327" y="0"/>
                </a:lnTo>
                <a:lnTo>
                  <a:pt x="0" y="59939"/>
                </a:lnTo>
                <a:lnTo>
                  <a:pt x="293" y="66345"/>
                </a:lnTo>
                <a:close/>
              </a:path>
            </a:pathLst>
          </a:custGeom>
          <a:solidFill>
            <a:srgbClr val="231F20"/>
          </a:solidFill>
        </p:spPr>
        <p:txBody>
          <a:bodyPr wrap="square" lIns="0" tIns="0" rIns="0" bIns="0" rtlCol="0"/>
          <a:lstStyle/>
          <a:p>
            <a:endParaRPr/>
          </a:p>
        </p:txBody>
      </p:sp>
      <p:sp>
        <p:nvSpPr>
          <p:cNvPr id="256" name="object 256"/>
          <p:cNvSpPr/>
          <p:nvPr/>
        </p:nvSpPr>
        <p:spPr>
          <a:xfrm>
            <a:off x="2332708" y="6328340"/>
            <a:ext cx="758190" cy="41275"/>
          </a:xfrm>
          <a:custGeom>
            <a:avLst/>
            <a:gdLst/>
            <a:ahLst/>
            <a:cxnLst/>
            <a:rect l="l" t="t" r="r" b="b"/>
            <a:pathLst>
              <a:path w="758189" h="41275">
                <a:moveTo>
                  <a:pt x="293" y="41163"/>
                </a:moveTo>
                <a:lnTo>
                  <a:pt x="757795" y="6406"/>
                </a:lnTo>
                <a:lnTo>
                  <a:pt x="757501" y="0"/>
                </a:lnTo>
                <a:lnTo>
                  <a:pt x="0" y="34757"/>
                </a:lnTo>
                <a:lnTo>
                  <a:pt x="293" y="41163"/>
                </a:lnTo>
                <a:close/>
              </a:path>
            </a:pathLst>
          </a:custGeom>
          <a:solidFill>
            <a:srgbClr val="231F20"/>
          </a:solidFill>
        </p:spPr>
        <p:txBody>
          <a:bodyPr wrap="square" lIns="0" tIns="0" rIns="0" bIns="0" rtlCol="0"/>
          <a:lstStyle/>
          <a:p>
            <a:endParaRPr/>
          </a:p>
        </p:txBody>
      </p:sp>
      <p:sp>
        <p:nvSpPr>
          <p:cNvPr id="257" name="object 257"/>
          <p:cNvSpPr/>
          <p:nvPr/>
        </p:nvSpPr>
        <p:spPr>
          <a:xfrm>
            <a:off x="2785136" y="6439901"/>
            <a:ext cx="292100" cy="20320"/>
          </a:xfrm>
          <a:custGeom>
            <a:avLst/>
            <a:gdLst/>
            <a:ahLst/>
            <a:cxnLst/>
            <a:rect l="l" t="t" r="r" b="b"/>
            <a:pathLst>
              <a:path w="292100" h="20320">
                <a:moveTo>
                  <a:pt x="293" y="19774"/>
                </a:moveTo>
                <a:lnTo>
                  <a:pt x="291648" y="6406"/>
                </a:lnTo>
                <a:lnTo>
                  <a:pt x="291354" y="0"/>
                </a:lnTo>
                <a:lnTo>
                  <a:pt x="0" y="13368"/>
                </a:lnTo>
                <a:lnTo>
                  <a:pt x="293" y="19774"/>
                </a:lnTo>
                <a:close/>
              </a:path>
            </a:pathLst>
          </a:custGeom>
          <a:solidFill>
            <a:srgbClr val="231F20"/>
          </a:solidFill>
        </p:spPr>
        <p:txBody>
          <a:bodyPr wrap="square" lIns="0" tIns="0" rIns="0" bIns="0" rtlCol="0"/>
          <a:lstStyle/>
          <a:p>
            <a:endParaRPr/>
          </a:p>
        </p:txBody>
      </p:sp>
      <p:sp>
        <p:nvSpPr>
          <p:cNvPr id="258" name="object 258"/>
          <p:cNvSpPr/>
          <p:nvPr/>
        </p:nvSpPr>
        <p:spPr>
          <a:xfrm>
            <a:off x="1750525" y="6558279"/>
            <a:ext cx="1350645" cy="68580"/>
          </a:xfrm>
          <a:custGeom>
            <a:avLst/>
            <a:gdLst/>
            <a:ahLst/>
            <a:cxnLst/>
            <a:rect l="l" t="t" r="r" b="b"/>
            <a:pathLst>
              <a:path w="1350645" h="68579">
                <a:moveTo>
                  <a:pt x="293" y="68360"/>
                </a:moveTo>
                <a:lnTo>
                  <a:pt x="1350528" y="6406"/>
                </a:lnTo>
                <a:lnTo>
                  <a:pt x="1350234" y="0"/>
                </a:lnTo>
                <a:lnTo>
                  <a:pt x="0" y="61954"/>
                </a:lnTo>
                <a:lnTo>
                  <a:pt x="293" y="68360"/>
                </a:lnTo>
                <a:close/>
              </a:path>
            </a:pathLst>
          </a:custGeom>
          <a:solidFill>
            <a:srgbClr val="231F20"/>
          </a:solidFill>
        </p:spPr>
        <p:txBody>
          <a:bodyPr wrap="square" lIns="0" tIns="0" rIns="0" bIns="0" rtlCol="0"/>
          <a:lstStyle/>
          <a:p>
            <a:endParaRPr/>
          </a:p>
        </p:txBody>
      </p:sp>
      <p:sp>
        <p:nvSpPr>
          <p:cNvPr id="259" name="object 259"/>
          <p:cNvSpPr/>
          <p:nvPr/>
        </p:nvSpPr>
        <p:spPr>
          <a:xfrm>
            <a:off x="1624378" y="6678354"/>
            <a:ext cx="1464310" cy="73660"/>
          </a:xfrm>
          <a:custGeom>
            <a:avLst/>
            <a:gdLst/>
            <a:ahLst/>
            <a:cxnLst/>
            <a:rect l="l" t="t" r="r" b="b"/>
            <a:pathLst>
              <a:path w="1464310" h="73659">
                <a:moveTo>
                  <a:pt x="293" y="73565"/>
                </a:moveTo>
                <a:lnTo>
                  <a:pt x="1463964" y="6406"/>
                </a:lnTo>
                <a:lnTo>
                  <a:pt x="1463670" y="0"/>
                </a:lnTo>
                <a:lnTo>
                  <a:pt x="0" y="67159"/>
                </a:lnTo>
                <a:lnTo>
                  <a:pt x="293" y="73565"/>
                </a:lnTo>
                <a:close/>
              </a:path>
            </a:pathLst>
          </a:custGeom>
          <a:solidFill>
            <a:srgbClr val="231F20"/>
          </a:solidFill>
        </p:spPr>
        <p:txBody>
          <a:bodyPr wrap="square" lIns="0" tIns="0" rIns="0" bIns="0" rtlCol="0"/>
          <a:lstStyle/>
          <a:p>
            <a:endParaRPr/>
          </a:p>
        </p:txBody>
      </p:sp>
      <p:sp>
        <p:nvSpPr>
          <p:cNvPr id="260" name="object 260"/>
          <p:cNvSpPr/>
          <p:nvPr/>
        </p:nvSpPr>
        <p:spPr>
          <a:xfrm>
            <a:off x="2545520" y="5549852"/>
            <a:ext cx="492759" cy="29209"/>
          </a:xfrm>
          <a:custGeom>
            <a:avLst/>
            <a:gdLst/>
            <a:ahLst/>
            <a:cxnLst/>
            <a:rect l="l" t="t" r="r" b="b"/>
            <a:pathLst>
              <a:path w="492760" h="29210">
                <a:moveTo>
                  <a:pt x="293" y="28998"/>
                </a:moveTo>
                <a:lnTo>
                  <a:pt x="492678" y="6406"/>
                </a:lnTo>
                <a:lnTo>
                  <a:pt x="492385" y="0"/>
                </a:lnTo>
                <a:lnTo>
                  <a:pt x="0" y="22592"/>
                </a:lnTo>
                <a:lnTo>
                  <a:pt x="293" y="28998"/>
                </a:lnTo>
                <a:close/>
              </a:path>
            </a:pathLst>
          </a:custGeom>
          <a:solidFill>
            <a:srgbClr val="231F20"/>
          </a:solidFill>
        </p:spPr>
        <p:txBody>
          <a:bodyPr wrap="square" lIns="0" tIns="0" rIns="0" bIns="0" rtlCol="0"/>
          <a:lstStyle/>
          <a:p>
            <a:endParaRPr/>
          </a:p>
        </p:txBody>
      </p:sp>
      <p:sp>
        <p:nvSpPr>
          <p:cNvPr id="261" name="object 261"/>
          <p:cNvSpPr/>
          <p:nvPr/>
        </p:nvSpPr>
        <p:spPr>
          <a:xfrm>
            <a:off x="2028925" y="6692680"/>
            <a:ext cx="3603625" cy="165735"/>
          </a:xfrm>
          <a:custGeom>
            <a:avLst/>
            <a:gdLst/>
            <a:ahLst/>
            <a:cxnLst/>
            <a:rect l="l" t="t" r="r" b="b"/>
            <a:pathLst>
              <a:path w="3603625" h="165734">
                <a:moveTo>
                  <a:pt x="3602984" y="0"/>
                </a:moveTo>
                <a:lnTo>
                  <a:pt x="0" y="165319"/>
                </a:lnTo>
                <a:lnTo>
                  <a:pt x="62307" y="165319"/>
                </a:lnTo>
                <a:lnTo>
                  <a:pt x="3603114" y="2852"/>
                </a:lnTo>
                <a:lnTo>
                  <a:pt x="3602984" y="0"/>
                </a:lnTo>
                <a:close/>
              </a:path>
            </a:pathLst>
          </a:custGeom>
          <a:solidFill>
            <a:srgbClr val="231F20"/>
          </a:solidFill>
        </p:spPr>
        <p:txBody>
          <a:bodyPr wrap="square" lIns="0" tIns="0" rIns="0" bIns="0" rtlCol="0"/>
          <a:lstStyle/>
          <a:p>
            <a:endParaRPr/>
          </a:p>
        </p:txBody>
      </p:sp>
      <p:sp>
        <p:nvSpPr>
          <p:cNvPr id="262" name="object 262"/>
          <p:cNvSpPr/>
          <p:nvPr/>
        </p:nvSpPr>
        <p:spPr>
          <a:xfrm>
            <a:off x="2339715" y="6706910"/>
            <a:ext cx="3293110" cy="151130"/>
          </a:xfrm>
          <a:custGeom>
            <a:avLst/>
            <a:gdLst/>
            <a:ahLst/>
            <a:cxnLst/>
            <a:rect l="l" t="t" r="r" b="b"/>
            <a:pathLst>
              <a:path w="3293110" h="151129">
                <a:moveTo>
                  <a:pt x="3292846" y="0"/>
                </a:moveTo>
                <a:lnTo>
                  <a:pt x="0" y="151088"/>
                </a:lnTo>
                <a:lnTo>
                  <a:pt x="62307" y="151088"/>
                </a:lnTo>
                <a:lnTo>
                  <a:pt x="3292977" y="2852"/>
                </a:lnTo>
                <a:lnTo>
                  <a:pt x="3292846" y="0"/>
                </a:lnTo>
                <a:close/>
              </a:path>
            </a:pathLst>
          </a:custGeom>
          <a:solidFill>
            <a:srgbClr val="231F20"/>
          </a:solidFill>
        </p:spPr>
        <p:txBody>
          <a:bodyPr wrap="square" lIns="0" tIns="0" rIns="0" bIns="0" rtlCol="0"/>
          <a:lstStyle/>
          <a:p>
            <a:endParaRPr/>
          </a:p>
        </p:txBody>
      </p:sp>
      <p:sp>
        <p:nvSpPr>
          <p:cNvPr id="263" name="object 263"/>
          <p:cNvSpPr/>
          <p:nvPr/>
        </p:nvSpPr>
        <p:spPr>
          <a:xfrm>
            <a:off x="2470380" y="1805135"/>
            <a:ext cx="86995" cy="91440"/>
          </a:xfrm>
          <a:custGeom>
            <a:avLst/>
            <a:gdLst/>
            <a:ahLst/>
            <a:cxnLst/>
            <a:rect l="l" t="t" r="r" b="b"/>
            <a:pathLst>
              <a:path w="86994" h="91439">
                <a:moveTo>
                  <a:pt x="3993" y="90837"/>
                </a:moveTo>
                <a:lnTo>
                  <a:pt x="86771" y="87039"/>
                </a:lnTo>
                <a:lnTo>
                  <a:pt x="82777" y="0"/>
                </a:lnTo>
                <a:lnTo>
                  <a:pt x="0" y="3798"/>
                </a:lnTo>
                <a:lnTo>
                  <a:pt x="3993" y="90837"/>
                </a:lnTo>
              </a:path>
            </a:pathLst>
          </a:custGeom>
          <a:ln w="4165">
            <a:solidFill>
              <a:srgbClr val="231F20"/>
            </a:solidFill>
          </a:ln>
        </p:spPr>
        <p:txBody>
          <a:bodyPr wrap="square" lIns="0" tIns="0" rIns="0" bIns="0" rtlCol="0"/>
          <a:lstStyle/>
          <a:p>
            <a:endParaRPr/>
          </a:p>
        </p:txBody>
      </p:sp>
      <p:sp>
        <p:nvSpPr>
          <p:cNvPr id="264" name="object 264"/>
          <p:cNvSpPr/>
          <p:nvPr/>
        </p:nvSpPr>
        <p:spPr>
          <a:xfrm>
            <a:off x="1898483" y="1831376"/>
            <a:ext cx="86995" cy="91440"/>
          </a:xfrm>
          <a:custGeom>
            <a:avLst/>
            <a:gdLst/>
            <a:ahLst/>
            <a:cxnLst/>
            <a:rect l="l" t="t" r="r" b="b"/>
            <a:pathLst>
              <a:path w="86994" h="91439">
                <a:moveTo>
                  <a:pt x="3993" y="90837"/>
                </a:moveTo>
                <a:lnTo>
                  <a:pt x="86771" y="87039"/>
                </a:lnTo>
                <a:lnTo>
                  <a:pt x="82777" y="0"/>
                </a:lnTo>
                <a:lnTo>
                  <a:pt x="0" y="3798"/>
                </a:lnTo>
                <a:lnTo>
                  <a:pt x="3993" y="90837"/>
                </a:lnTo>
              </a:path>
            </a:pathLst>
          </a:custGeom>
          <a:ln w="4165">
            <a:solidFill>
              <a:srgbClr val="231F20"/>
            </a:solidFill>
          </a:ln>
        </p:spPr>
        <p:txBody>
          <a:bodyPr wrap="square" lIns="0" tIns="0" rIns="0" bIns="0" rtlCol="0"/>
          <a:lstStyle/>
          <a:p>
            <a:endParaRPr/>
          </a:p>
        </p:txBody>
      </p:sp>
      <p:sp>
        <p:nvSpPr>
          <p:cNvPr id="265" name="object 265"/>
          <p:cNvSpPr/>
          <p:nvPr/>
        </p:nvSpPr>
        <p:spPr>
          <a:xfrm>
            <a:off x="1369485" y="1855648"/>
            <a:ext cx="86995" cy="91440"/>
          </a:xfrm>
          <a:custGeom>
            <a:avLst/>
            <a:gdLst/>
            <a:ahLst/>
            <a:cxnLst/>
            <a:rect l="l" t="t" r="r" b="b"/>
            <a:pathLst>
              <a:path w="86994" h="91439">
                <a:moveTo>
                  <a:pt x="3993" y="90837"/>
                </a:moveTo>
                <a:lnTo>
                  <a:pt x="86771" y="87039"/>
                </a:lnTo>
                <a:lnTo>
                  <a:pt x="82777" y="0"/>
                </a:lnTo>
                <a:lnTo>
                  <a:pt x="0" y="3798"/>
                </a:lnTo>
                <a:lnTo>
                  <a:pt x="3993" y="90837"/>
                </a:lnTo>
              </a:path>
            </a:pathLst>
          </a:custGeom>
          <a:ln w="4165">
            <a:solidFill>
              <a:srgbClr val="231F20"/>
            </a:solidFill>
          </a:ln>
        </p:spPr>
        <p:txBody>
          <a:bodyPr wrap="square" lIns="0" tIns="0" rIns="0" bIns="0" rtlCol="0"/>
          <a:lstStyle/>
          <a:p>
            <a:endParaRPr/>
          </a:p>
        </p:txBody>
      </p:sp>
      <p:sp>
        <p:nvSpPr>
          <p:cNvPr id="266" name="object 266"/>
          <p:cNvSpPr txBox="1"/>
          <p:nvPr/>
        </p:nvSpPr>
        <p:spPr>
          <a:xfrm rot="21480000">
            <a:off x="1474969" y="1851361"/>
            <a:ext cx="380710" cy="76835"/>
          </a:xfrm>
          <a:prstGeom prst="rect">
            <a:avLst/>
          </a:prstGeom>
        </p:spPr>
        <p:txBody>
          <a:bodyPr vert="horz" wrap="square" lIns="0" tIns="0" rIns="0" bIns="0" rtlCol="0">
            <a:spAutoFit/>
          </a:bodyPr>
          <a:lstStyle/>
          <a:p>
            <a:pPr>
              <a:lnSpc>
                <a:spcPts val="605"/>
              </a:lnSpc>
            </a:pPr>
            <a:r>
              <a:rPr sz="600" spc="-80" dirty="0">
                <a:solidFill>
                  <a:srgbClr val="231F20"/>
                </a:solidFill>
                <a:latin typeface="Gill Sans MT"/>
                <a:cs typeface="Gill Sans MT"/>
              </a:rPr>
              <a:t>No</a:t>
            </a:r>
            <a:r>
              <a:rPr sz="600" spc="-120" dirty="0">
                <a:solidFill>
                  <a:srgbClr val="231F20"/>
                </a:solidFill>
                <a:latin typeface="Gill Sans MT"/>
                <a:cs typeface="Gill Sans MT"/>
              </a:rPr>
              <a:t> </a:t>
            </a:r>
            <a:r>
              <a:rPr sz="600" spc="-30" dirty="0">
                <a:solidFill>
                  <a:srgbClr val="231F20"/>
                </a:solidFill>
                <a:latin typeface="Gill Sans MT"/>
                <a:cs typeface="Gill Sans MT"/>
              </a:rPr>
              <a:t>Concerns</a:t>
            </a:r>
            <a:endParaRPr sz="600">
              <a:latin typeface="Gill Sans MT"/>
              <a:cs typeface="Gill Sans MT"/>
            </a:endParaRPr>
          </a:p>
        </p:txBody>
      </p:sp>
      <p:sp>
        <p:nvSpPr>
          <p:cNvPr id="267" name="object 267"/>
          <p:cNvSpPr/>
          <p:nvPr/>
        </p:nvSpPr>
        <p:spPr>
          <a:xfrm>
            <a:off x="2557038" y="4136526"/>
            <a:ext cx="437515" cy="26670"/>
          </a:xfrm>
          <a:custGeom>
            <a:avLst/>
            <a:gdLst/>
            <a:ahLst/>
            <a:cxnLst/>
            <a:rect l="l" t="t" r="r" b="b"/>
            <a:pathLst>
              <a:path w="437514" h="26670">
                <a:moveTo>
                  <a:pt x="293" y="26442"/>
                </a:moveTo>
                <a:lnTo>
                  <a:pt x="436968" y="6406"/>
                </a:lnTo>
                <a:lnTo>
                  <a:pt x="436674" y="0"/>
                </a:lnTo>
                <a:lnTo>
                  <a:pt x="0" y="20036"/>
                </a:lnTo>
                <a:lnTo>
                  <a:pt x="293" y="26442"/>
                </a:lnTo>
                <a:close/>
              </a:path>
            </a:pathLst>
          </a:custGeom>
          <a:solidFill>
            <a:srgbClr val="231F20"/>
          </a:solidFill>
        </p:spPr>
        <p:txBody>
          <a:bodyPr wrap="square" lIns="0" tIns="0" rIns="0" bIns="0" rtlCol="0"/>
          <a:lstStyle/>
          <a:p>
            <a:endParaRPr/>
          </a:p>
        </p:txBody>
      </p:sp>
      <p:sp>
        <p:nvSpPr>
          <p:cNvPr id="268" name="object 268"/>
          <p:cNvSpPr/>
          <p:nvPr/>
        </p:nvSpPr>
        <p:spPr>
          <a:xfrm>
            <a:off x="5353159" y="1913235"/>
            <a:ext cx="9525" cy="74295"/>
          </a:xfrm>
          <a:custGeom>
            <a:avLst/>
            <a:gdLst/>
            <a:ahLst/>
            <a:cxnLst/>
            <a:rect l="l" t="t" r="r" b="b"/>
            <a:pathLst>
              <a:path w="9525" h="74294">
                <a:moveTo>
                  <a:pt x="3379" y="73933"/>
                </a:moveTo>
                <a:lnTo>
                  <a:pt x="9472" y="73654"/>
                </a:lnTo>
                <a:lnTo>
                  <a:pt x="6092" y="0"/>
                </a:lnTo>
                <a:lnTo>
                  <a:pt x="0" y="279"/>
                </a:lnTo>
                <a:lnTo>
                  <a:pt x="3379" y="73933"/>
                </a:lnTo>
                <a:close/>
              </a:path>
            </a:pathLst>
          </a:custGeom>
          <a:solidFill>
            <a:srgbClr val="231F20"/>
          </a:solidFill>
        </p:spPr>
        <p:txBody>
          <a:bodyPr wrap="square" lIns="0" tIns="0" rIns="0" bIns="0" rtlCol="0"/>
          <a:lstStyle/>
          <a:p>
            <a:endParaRPr/>
          </a:p>
        </p:txBody>
      </p:sp>
      <p:sp>
        <p:nvSpPr>
          <p:cNvPr id="269" name="object 269"/>
          <p:cNvSpPr txBox="1"/>
          <p:nvPr/>
        </p:nvSpPr>
        <p:spPr>
          <a:xfrm rot="5220000">
            <a:off x="5305623" y="1911902"/>
            <a:ext cx="122955" cy="105410"/>
          </a:xfrm>
          <a:prstGeom prst="rect">
            <a:avLst/>
          </a:prstGeom>
        </p:spPr>
        <p:txBody>
          <a:bodyPr vert="horz" wrap="square" lIns="0" tIns="0" rIns="0" bIns="0" rtlCol="0">
            <a:spAutoFit/>
          </a:bodyPr>
          <a:lstStyle/>
          <a:p>
            <a:pPr>
              <a:lnSpc>
                <a:spcPts val="830"/>
              </a:lnSpc>
            </a:pPr>
            <a:r>
              <a:rPr sz="800" b="1" spc="40" dirty="0">
                <a:solidFill>
                  <a:srgbClr val="231F20"/>
                </a:solidFill>
                <a:latin typeface="Consolas"/>
                <a:cs typeface="Consolas"/>
              </a:rPr>
              <a:t>&gt;</a:t>
            </a:r>
            <a:endParaRPr sz="800">
              <a:latin typeface="Consolas"/>
              <a:cs typeface="Consolas"/>
            </a:endParaRPr>
          </a:p>
        </p:txBody>
      </p:sp>
      <p:sp>
        <p:nvSpPr>
          <p:cNvPr id="270" name="object 270"/>
          <p:cNvSpPr txBox="1"/>
          <p:nvPr/>
        </p:nvSpPr>
        <p:spPr>
          <a:xfrm rot="21480000">
            <a:off x="865544" y="1879727"/>
            <a:ext cx="465595" cy="76835"/>
          </a:xfrm>
          <a:prstGeom prst="rect">
            <a:avLst/>
          </a:prstGeom>
        </p:spPr>
        <p:txBody>
          <a:bodyPr vert="horz" wrap="square" lIns="0" tIns="0" rIns="0" bIns="0" rtlCol="0">
            <a:spAutoFit/>
          </a:bodyPr>
          <a:lstStyle/>
          <a:p>
            <a:pPr>
              <a:lnSpc>
                <a:spcPts val="605"/>
              </a:lnSpc>
            </a:pPr>
            <a:r>
              <a:rPr sz="600" b="1" spc="-25" dirty="0">
                <a:solidFill>
                  <a:srgbClr val="231F20"/>
                </a:solidFill>
                <a:latin typeface="Trebuchet MS"/>
                <a:cs typeface="Trebuchet MS"/>
              </a:rPr>
              <a:t>C. </a:t>
            </a:r>
            <a:r>
              <a:rPr sz="600" b="1" spc="-30" dirty="0">
                <a:solidFill>
                  <a:srgbClr val="231F20"/>
                </a:solidFill>
                <a:latin typeface="Trebuchet MS"/>
                <a:cs typeface="Trebuchet MS"/>
              </a:rPr>
              <a:t>Final</a:t>
            </a:r>
            <a:r>
              <a:rPr sz="600" b="1" spc="-125" dirty="0">
                <a:solidFill>
                  <a:srgbClr val="231F20"/>
                </a:solidFill>
                <a:latin typeface="Trebuchet MS"/>
                <a:cs typeface="Trebuchet MS"/>
              </a:rPr>
              <a:t> </a:t>
            </a:r>
            <a:r>
              <a:rPr sz="600" b="1" spc="-15" dirty="0">
                <a:solidFill>
                  <a:srgbClr val="231F20"/>
                </a:solidFill>
                <a:latin typeface="Trebuchet MS"/>
                <a:cs typeface="Trebuchet MS"/>
              </a:rPr>
              <a:t>S</a:t>
            </a:r>
            <a:r>
              <a:rPr sz="900" b="1" spc="-22" baseline="4629" dirty="0">
                <a:solidFill>
                  <a:srgbClr val="231F20"/>
                </a:solidFill>
                <a:latin typeface="Trebuchet MS"/>
                <a:cs typeface="Trebuchet MS"/>
              </a:rPr>
              <a:t>core</a:t>
            </a:r>
            <a:endParaRPr sz="900" baseline="4629">
              <a:latin typeface="Trebuchet MS"/>
              <a:cs typeface="Trebuchet MS"/>
            </a:endParaRPr>
          </a:p>
        </p:txBody>
      </p:sp>
      <p:sp>
        <p:nvSpPr>
          <p:cNvPr id="271" name="object 271"/>
          <p:cNvSpPr txBox="1"/>
          <p:nvPr/>
        </p:nvSpPr>
        <p:spPr>
          <a:xfrm rot="21480000">
            <a:off x="728082" y="2037031"/>
            <a:ext cx="594518" cy="68580"/>
          </a:xfrm>
          <a:prstGeom prst="rect">
            <a:avLst/>
          </a:prstGeom>
        </p:spPr>
        <p:txBody>
          <a:bodyPr vert="horz" wrap="square" lIns="0" tIns="0" rIns="0" bIns="0" rtlCol="0">
            <a:spAutoFit/>
          </a:bodyPr>
          <a:lstStyle/>
          <a:p>
            <a:pPr>
              <a:lnSpc>
                <a:spcPts val="540"/>
              </a:lnSpc>
            </a:pPr>
            <a:r>
              <a:rPr sz="500" spc="10" dirty="0">
                <a:solidFill>
                  <a:srgbClr val="231F20"/>
                </a:solidFill>
                <a:latin typeface="Lucida Sans"/>
                <a:cs typeface="Lucida Sans"/>
              </a:rPr>
              <a:t>CLIENT</a:t>
            </a:r>
            <a:r>
              <a:rPr sz="500" spc="-95" dirty="0">
                <a:solidFill>
                  <a:srgbClr val="231F20"/>
                </a:solidFill>
                <a:latin typeface="Lucida Sans"/>
                <a:cs typeface="Lucida Sans"/>
              </a:rPr>
              <a:t> </a:t>
            </a:r>
            <a:r>
              <a:rPr sz="500" spc="30" dirty="0">
                <a:solidFill>
                  <a:srgbClr val="231F20"/>
                </a:solidFill>
                <a:latin typeface="Lucida Sans"/>
                <a:cs typeface="Lucida Sans"/>
              </a:rPr>
              <a:t>RE</a:t>
            </a:r>
            <a:r>
              <a:rPr sz="750" spc="44" baseline="5555" dirty="0">
                <a:solidFill>
                  <a:srgbClr val="231F20"/>
                </a:solidFill>
                <a:latin typeface="Lucida Sans"/>
                <a:cs typeface="Lucida Sans"/>
              </a:rPr>
              <a:t>SPONSE</a:t>
            </a:r>
            <a:endParaRPr sz="750" baseline="5555">
              <a:latin typeface="Lucida Sans"/>
              <a:cs typeface="Lucida Sans"/>
            </a:endParaRPr>
          </a:p>
        </p:txBody>
      </p:sp>
      <p:sp>
        <p:nvSpPr>
          <p:cNvPr id="272" name="object 272"/>
          <p:cNvSpPr txBox="1"/>
          <p:nvPr/>
        </p:nvSpPr>
        <p:spPr>
          <a:xfrm rot="21480000">
            <a:off x="2010585" y="1811896"/>
            <a:ext cx="1029713" cy="76835"/>
          </a:xfrm>
          <a:prstGeom prst="rect">
            <a:avLst/>
          </a:prstGeom>
        </p:spPr>
        <p:txBody>
          <a:bodyPr vert="horz" wrap="square" lIns="0" tIns="0" rIns="0" bIns="0" rtlCol="0">
            <a:spAutoFit/>
          </a:bodyPr>
          <a:lstStyle/>
          <a:p>
            <a:pPr>
              <a:lnSpc>
                <a:spcPts val="605"/>
              </a:lnSpc>
            </a:pPr>
            <a:r>
              <a:rPr sz="600" spc="-20" dirty="0">
                <a:solidFill>
                  <a:srgbClr val="231F20"/>
                </a:solidFill>
                <a:latin typeface="Gill Sans MT"/>
                <a:cs typeface="Gill Sans MT"/>
              </a:rPr>
              <a:t>Some </a:t>
            </a:r>
            <a:r>
              <a:rPr sz="600" spc="-40" dirty="0">
                <a:solidFill>
                  <a:srgbClr val="231F20"/>
                </a:solidFill>
                <a:latin typeface="Gill Sans MT"/>
                <a:cs typeface="Gill Sans MT"/>
              </a:rPr>
              <a:t>Concern </a:t>
            </a:r>
            <a:r>
              <a:rPr sz="900" spc="-44" baseline="4629" dirty="0">
                <a:solidFill>
                  <a:srgbClr val="231F20"/>
                </a:solidFill>
                <a:latin typeface="Gill Sans MT"/>
                <a:cs typeface="Gill Sans MT"/>
              </a:rPr>
              <a:t>Major</a:t>
            </a:r>
            <a:r>
              <a:rPr sz="900" spc="-135" baseline="4629" dirty="0">
                <a:solidFill>
                  <a:srgbClr val="231F20"/>
                </a:solidFill>
                <a:latin typeface="Gill Sans MT"/>
                <a:cs typeface="Gill Sans MT"/>
              </a:rPr>
              <a:t> </a:t>
            </a:r>
            <a:r>
              <a:rPr sz="900" spc="-44" baseline="4629" dirty="0">
                <a:solidFill>
                  <a:srgbClr val="231F20"/>
                </a:solidFill>
                <a:latin typeface="Gill Sans MT"/>
                <a:cs typeface="Gill Sans MT"/>
              </a:rPr>
              <a:t>Concerns</a:t>
            </a:r>
            <a:endParaRPr sz="900" baseline="4629">
              <a:latin typeface="Gill Sans MT"/>
              <a:cs typeface="Gill Sans MT"/>
            </a:endParaRPr>
          </a:p>
        </p:txBody>
      </p:sp>
      <p:sp>
        <p:nvSpPr>
          <p:cNvPr id="273" name="object 273"/>
          <p:cNvSpPr txBox="1"/>
          <p:nvPr/>
        </p:nvSpPr>
        <p:spPr>
          <a:xfrm rot="21480000">
            <a:off x="2201773" y="1964389"/>
            <a:ext cx="813789" cy="68580"/>
          </a:xfrm>
          <a:prstGeom prst="rect">
            <a:avLst/>
          </a:prstGeom>
        </p:spPr>
        <p:txBody>
          <a:bodyPr vert="horz" wrap="square" lIns="0" tIns="0" rIns="0" bIns="0" rtlCol="0">
            <a:spAutoFit/>
          </a:bodyPr>
          <a:lstStyle/>
          <a:p>
            <a:pPr>
              <a:lnSpc>
                <a:spcPts val="540"/>
              </a:lnSpc>
            </a:pPr>
            <a:r>
              <a:rPr sz="500" spc="-15" dirty="0">
                <a:solidFill>
                  <a:srgbClr val="231F20"/>
                </a:solidFill>
                <a:latin typeface="Arial"/>
                <a:cs typeface="Arial"/>
              </a:rPr>
              <a:t>INTERVIEWER</a:t>
            </a:r>
            <a:r>
              <a:rPr sz="500" spc="-30" dirty="0">
                <a:solidFill>
                  <a:srgbClr val="231F20"/>
                </a:solidFill>
                <a:latin typeface="Arial"/>
                <a:cs typeface="Arial"/>
              </a:rPr>
              <a:t> </a:t>
            </a:r>
            <a:r>
              <a:rPr sz="750" baseline="5555" dirty="0">
                <a:solidFill>
                  <a:srgbClr val="231F20"/>
                </a:solidFill>
                <a:latin typeface="Arial"/>
                <a:cs typeface="Arial"/>
              </a:rPr>
              <a:t>JUDGMENT</a:t>
            </a:r>
            <a:endParaRPr sz="750" baseline="5555">
              <a:latin typeface="Arial"/>
              <a:cs typeface="Arial"/>
            </a:endParaRPr>
          </a:p>
        </p:txBody>
      </p:sp>
      <p:sp>
        <p:nvSpPr>
          <p:cNvPr id="274" name="object 274"/>
          <p:cNvSpPr txBox="1"/>
          <p:nvPr/>
        </p:nvSpPr>
        <p:spPr>
          <a:xfrm rot="21480000">
            <a:off x="4590060" y="1854805"/>
            <a:ext cx="813789" cy="68580"/>
          </a:xfrm>
          <a:prstGeom prst="rect">
            <a:avLst/>
          </a:prstGeom>
        </p:spPr>
        <p:txBody>
          <a:bodyPr vert="horz" wrap="square" lIns="0" tIns="0" rIns="0" bIns="0" rtlCol="0">
            <a:spAutoFit/>
          </a:bodyPr>
          <a:lstStyle/>
          <a:p>
            <a:pPr>
              <a:lnSpc>
                <a:spcPts val="540"/>
              </a:lnSpc>
            </a:pPr>
            <a:r>
              <a:rPr sz="500" spc="-15" dirty="0">
                <a:solidFill>
                  <a:srgbClr val="231F20"/>
                </a:solidFill>
                <a:latin typeface="Arial"/>
                <a:cs typeface="Arial"/>
              </a:rPr>
              <a:t>INTERVIEWER</a:t>
            </a:r>
            <a:r>
              <a:rPr sz="500" spc="-30" dirty="0">
                <a:solidFill>
                  <a:srgbClr val="231F20"/>
                </a:solidFill>
                <a:latin typeface="Arial"/>
                <a:cs typeface="Arial"/>
              </a:rPr>
              <a:t> </a:t>
            </a:r>
            <a:r>
              <a:rPr sz="750" baseline="5555" dirty="0">
                <a:solidFill>
                  <a:srgbClr val="231F20"/>
                </a:solidFill>
                <a:latin typeface="Arial"/>
                <a:cs typeface="Arial"/>
              </a:rPr>
              <a:t>JUDGMENT</a:t>
            </a:r>
            <a:endParaRPr sz="750" baseline="5555">
              <a:latin typeface="Arial"/>
              <a:cs typeface="Arial"/>
            </a:endParaRPr>
          </a:p>
        </p:txBody>
      </p:sp>
      <p:sp>
        <p:nvSpPr>
          <p:cNvPr id="275" name="object 275"/>
          <p:cNvSpPr/>
          <p:nvPr/>
        </p:nvSpPr>
        <p:spPr>
          <a:xfrm>
            <a:off x="3281912" y="2008273"/>
            <a:ext cx="9525" cy="74295"/>
          </a:xfrm>
          <a:custGeom>
            <a:avLst/>
            <a:gdLst/>
            <a:ahLst/>
            <a:cxnLst/>
            <a:rect l="l" t="t" r="r" b="b"/>
            <a:pathLst>
              <a:path w="9525" h="74294">
                <a:moveTo>
                  <a:pt x="3379" y="73933"/>
                </a:moveTo>
                <a:lnTo>
                  <a:pt x="9472" y="73654"/>
                </a:lnTo>
                <a:lnTo>
                  <a:pt x="6092" y="0"/>
                </a:lnTo>
                <a:lnTo>
                  <a:pt x="0" y="279"/>
                </a:lnTo>
                <a:lnTo>
                  <a:pt x="3379" y="73933"/>
                </a:lnTo>
                <a:close/>
              </a:path>
            </a:pathLst>
          </a:custGeom>
          <a:solidFill>
            <a:srgbClr val="231F20"/>
          </a:solidFill>
        </p:spPr>
        <p:txBody>
          <a:bodyPr wrap="square" lIns="0" tIns="0" rIns="0" bIns="0" rtlCol="0"/>
          <a:lstStyle/>
          <a:p>
            <a:endParaRPr/>
          </a:p>
        </p:txBody>
      </p:sp>
      <p:sp>
        <p:nvSpPr>
          <p:cNvPr id="276" name="object 276"/>
          <p:cNvSpPr txBox="1"/>
          <p:nvPr/>
        </p:nvSpPr>
        <p:spPr>
          <a:xfrm rot="5220000">
            <a:off x="3234376" y="2006939"/>
            <a:ext cx="122955" cy="105410"/>
          </a:xfrm>
          <a:prstGeom prst="rect">
            <a:avLst/>
          </a:prstGeom>
        </p:spPr>
        <p:txBody>
          <a:bodyPr vert="horz" wrap="square" lIns="0" tIns="0" rIns="0" bIns="0" rtlCol="0">
            <a:spAutoFit/>
          </a:bodyPr>
          <a:lstStyle/>
          <a:p>
            <a:pPr>
              <a:lnSpc>
                <a:spcPts val="830"/>
              </a:lnSpc>
            </a:pPr>
            <a:r>
              <a:rPr sz="800" b="1" spc="40" dirty="0">
                <a:solidFill>
                  <a:srgbClr val="231F20"/>
                </a:solidFill>
                <a:latin typeface="Consolas"/>
                <a:cs typeface="Consolas"/>
              </a:rPr>
              <a:t>&gt;</a:t>
            </a:r>
            <a:endParaRPr sz="800">
              <a:latin typeface="Consolas"/>
              <a:cs typeface="Consolas"/>
            </a:endParaRPr>
          </a:p>
        </p:txBody>
      </p:sp>
      <p:sp>
        <p:nvSpPr>
          <p:cNvPr id="277" name="object 277"/>
          <p:cNvSpPr/>
          <p:nvPr/>
        </p:nvSpPr>
        <p:spPr>
          <a:xfrm>
            <a:off x="2960479" y="2014461"/>
            <a:ext cx="9525" cy="74295"/>
          </a:xfrm>
          <a:custGeom>
            <a:avLst/>
            <a:gdLst/>
            <a:ahLst/>
            <a:cxnLst/>
            <a:rect l="l" t="t" r="r" b="b"/>
            <a:pathLst>
              <a:path w="9525" h="74294">
                <a:moveTo>
                  <a:pt x="3379" y="73933"/>
                </a:moveTo>
                <a:lnTo>
                  <a:pt x="9472" y="73654"/>
                </a:lnTo>
                <a:lnTo>
                  <a:pt x="6092" y="0"/>
                </a:lnTo>
                <a:lnTo>
                  <a:pt x="0" y="279"/>
                </a:lnTo>
                <a:lnTo>
                  <a:pt x="3379" y="73933"/>
                </a:lnTo>
                <a:close/>
              </a:path>
            </a:pathLst>
          </a:custGeom>
          <a:solidFill>
            <a:srgbClr val="231F20"/>
          </a:solidFill>
        </p:spPr>
        <p:txBody>
          <a:bodyPr wrap="square" lIns="0" tIns="0" rIns="0" bIns="0" rtlCol="0"/>
          <a:lstStyle/>
          <a:p>
            <a:endParaRPr/>
          </a:p>
        </p:txBody>
      </p:sp>
      <p:sp>
        <p:nvSpPr>
          <p:cNvPr id="278" name="object 278"/>
          <p:cNvSpPr txBox="1"/>
          <p:nvPr/>
        </p:nvSpPr>
        <p:spPr>
          <a:xfrm rot="5220000">
            <a:off x="2912942" y="2013128"/>
            <a:ext cx="122955" cy="105410"/>
          </a:xfrm>
          <a:prstGeom prst="rect">
            <a:avLst/>
          </a:prstGeom>
        </p:spPr>
        <p:txBody>
          <a:bodyPr vert="horz" wrap="square" lIns="0" tIns="0" rIns="0" bIns="0" rtlCol="0">
            <a:spAutoFit/>
          </a:bodyPr>
          <a:lstStyle/>
          <a:p>
            <a:pPr>
              <a:lnSpc>
                <a:spcPts val="830"/>
              </a:lnSpc>
            </a:pPr>
            <a:r>
              <a:rPr sz="800" b="1" spc="40" dirty="0">
                <a:solidFill>
                  <a:srgbClr val="231F20"/>
                </a:solidFill>
                <a:latin typeface="Consolas"/>
                <a:cs typeface="Consolas"/>
              </a:rPr>
              <a:t>&gt;</a:t>
            </a:r>
            <a:endParaRPr sz="800">
              <a:latin typeface="Consolas"/>
              <a:cs typeface="Consolas"/>
            </a:endParaRPr>
          </a:p>
        </p:txBody>
      </p:sp>
      <p:sp>
        <p:nvSpPr>
          <p:cNvPr id="279" name="object 279"/>
          <p:cNvSpPr/>
          <p:nvPr/>
        </p:nvSpPr>
        <p:spPr>
          <a:xfrm>
            <a:off x="870645" y="2118911"/>
            <a:ext cx="9525" cy="74295"/>
          </a:xfrm>
          <a:custGeom>
            <a:avLst/>
            <a:gdLst/>
            <a:ahLst/>
            <a:cxnLst/>
            <a:rect l="l" t="t" r="r" b="b"/>
            <a:pathLst>
              <a:path w="9525" h="74294">
                <a:moveTo>
                  <a:pt x="3379" y="73933"/>
                </a:moveTo>
                <a:lnTo>
                  <a:pt x="9472" y="73654"/>
                </a:lnTo>
                <a:lnTo>
                  <a:pt x="6092" y="0"/>
                </a:lnTo>
                <a:lnTo>
                  <a:pt x="0" y="279"/>
                </a:lnTo>
                <a:lnTo>
                  <a:pt x="3379" y="73933"/>
                </a:lnTo>
                <a:close/>
              </a:path>
            </a:pathLst>
          </a:custGeom>
          <a:solidFill>
            <a:srgbClr val="231F20"/>
          </a:solidFill>
        </p:spPr>
        <p:txBody>
          <a:bodyPr wrap="square" lIns="0" tIns="0" rIns="0" bIns="0" rtlCol="0"/>
          <a:lstStyle/>
          <a:p>
            <a:endParaRPr/>
          </a:p>
        </p:txBody>
      </p:sp>
      <p:sp>
        <p:nvSpPr>
          <p:cNvPr id="280" name="object 280"/>
          <p:cNvSpPr txBox="1"/>
          <p:nvPr/>
        </p:nvSpPr>
        <p:spPr>
          <a:xfrm rot="5220000">
            <a:off x="823108" y="2117578"/>
            <a:ext cx="122955" cy="105410"/>
          </a:xfrm>
          <a:prstGeom prst="rect">
            <a:avLst/>
          </a:prstGeom>
        </p:spPr>
        <p:txBody>
          <a:bodyPr vert="horz" wrap="square" lIns="0" tIns="0" rIns="0" bIns="0" rtlCol="0">
            <a:spAutoFit/>
          </a:bodyPr>
          <a:lstStyle/>
          <a:p>
            <a:pPr>
              <a:lnSpc>
                <a:spcPts val="830"/>
              </a:lnSpc>
            </a:pPr>
            <a:r>
              <a:rPr sz="800" b="1" spc="40" dirty="0">
                <a:solidFill>
                  <a:srgbClr val="231F20"/>
                </a:solidFill>
                <a:latin typeface="Consolas"/>
                <a:cs typeface="Consolas"/>
              </a:rPr>
              <a:t>&gt;</a:t>
            </a:r>
            <a:endParaRPr sz="800">
              <a:latin typeface="Consolas"/>
              <a:cs typeface="Consolas"/>
            </a:endParaRPr>
          </a:p>
        </p:txBody>
      </p:sp>
      <p:sp>
        <p:nvSpPr>
          <p:cNvPr id="281" name="object 281"/>
          <p:cNvSpPr/>
          <p:nvPr/>
        </p:nvSpPr>
        <p:spPr>
          <a:xfrm>
            <a:off x="2974087" y="668411"/>
            <a:ext cx="36195" cy="697230"/>
          </a:xfrm>
          <a:custGeom>
            <a:avLst/>
            <a:gdLst/>
            <a:ahLst/>
            <a:cxnLst/>
            <a:rect l="l" t="t" r="r" b="b"/>
            <a:pathLst>
              <a:path w="36194" h="697230">
                <a:moveTo>
                  <a:pt x="31960" y="696729"/>
                </a:moveTo>
                <a:lnTo>
                  <a:pt x="36021" y="696542"/>
                </a:lnTo>
                <a:lnTo>
                  <a:pt x="4061" y="0"/>
                </a:lnTo>
                <a:lnTo>
                  <a:pt x="0" y="186"/>
                </a:lnTo>
                <a:lnTo>
                  <a:pt x="31960" y="696729"/>
                </a:lnTo>
                <a:close/>
              </a:path>
            </a:pathLst>
          </a:custGeom>
          <a:solidFill>
            <a:srgbClr val="231F20"/>
          </a:solidFill>
        </p:spPr>
        <p:txBody>
          <a:bodyPr wrap="square" lIns="0" tIns="0" rIns="0" bIns="0" rtlCol="0"/>
          <a:lstStyle/>
          <a:p>
            <a:endParaRPr/>
          </a:p>
        </p:txBody>
      </p:sp>
      <p:sp>
        <p:nvSpPr>
          <p:cNvPr id="282" name="object 282"/>
          <p:cNvSpPr txBox="1"/>
          <p:nvPr/>
        </p:nvSpPr>
        <p:spPr>
          <a:xfrm rot="21480000">
            <a:off x="3191959" y="1755413"/>
            <a:ext cx="1224193" cy="76835"/>
          </a:xfrm>
          <a:prstGeom prst="rect">
            <a:avLst/>
          </a:prstGeom>
        </p:spPr>
        <p:txBody>
          <a:bodyPr vert="horz" wrap="square" lIns="0" tIns="0" rIns="0" bIns="0" rtlCol="0">
            <a:spAutoFit/>
          </a:bodyPr>
          <a:lstStyle/>
          <a:p>
            <a:pPr>
              <a:lnSpc>
                <a:spcPts val="605"/>
              </a:lnSpc>
            </a:pPr>
            <a:r>
              <a:rPr sz="600" b="1" spc="-55" dirty="0">
                <a:solidFill>
                  <a:srgbClr val="231F20"/>
                </a:solidFill>
                <a:latin typeface="Trebuchet MS"/>
                <a:cs typeface="Trebuchet MS"/>
              </a:rPr>
              <a:t>D. </a:t>
            </a:r>
            <a:r>
              <a:rPr sz="600" b="1" spc="-25" dirty="0">
                <a:solidFill>
                  <a:srgbClr val="231F20"/>
                </a:solidFill>
                <a:latin typeface="Trebuchet MS"/>
                <a:cs typeface="Trebuchet MS"/>
              </a:rPr>
              <a:t>OlderAdultNestE</a:t>
            </a:r>
            <a:r>
              <a:rPr sz="900" b="1" spc="-37" baseline="4629" dirty="0">
                <a:solidFill>
                  <a:srgbClr val="231F20"/>
                </a:solidFill>
                <a:latin typeface="Trebuchet MS"/>
                <a:cs typeface="Trebuchet MS"/>
              </a:rPr>
              <a:t>gg.com </a:t>
            </a:r>
            <a:r>
              <a:rPr sz="750" b="1" spc="-22" baseline="11111" dirty="0">
                <a:solidFill>
                  <a:srgbClr val="231F20"/>
                </a:solidFill>
                <a:latin typeface="Trebuchet MS"/>
                <a:cs typeface="Trebuchet MS"/>
              </a:rPr>
              <a:t>Interview</a:t>
            </a:r>
            <a:r>
              <a:rPr sz="750" b="1" spc="-67" baseline="11111" dirty="0">
                <a:solidFill>
                  <a:srgbClr val="231F20"/>
                </a:solidFill>
                <a:latin typeface="Trebuchet MS"/>
                <a:cs typeface="Trebuchet MS"/>
              </a:rPr>
              <a:t> </a:t>
            </a:r>
            <a:r>
              <a:rPr sz="750" b="1" spc="15" baseline="11111" dirty="0">
                <a:solidFill>
                  <a:srgbClr val="231F20"/>
                </a:solidFill>
                <a:latin typeface="Trebuchet MS"/>
                <a:cs typeface="Trebuchet MS"/>
              </a:rPr>
              <a:t>#</a:t>
            </a:r>
            <a:endParaRPr sz="750" baseline="11111">
              <a:latin typeface="Trebuchet MS"/>
              <a:cs typeface="Trebuchet MS"/>
            </a:endParaRPr>
          </a:p>
        </p:txBody>
      </p:sp>
      <p:sp>
        <p:nvSpPr>
          <p:cNvPr id="283" name="object 283"/>
          <p:cNvSpPr txBox="1"/>
          <p:nvPr/>
        </p:nvSpPr>
        <p:spPr>
          <a:xfrm rot="21480000">
            <a:off x="3118058" y="1927370"/>
            <a:ext cx="594518" cy="68580"/>
          </a:xfrm>
          <a:prstGeom prst="rect">
            <a:avLst/>
          </a:prstGeom>
        </p:spPr>
        <p:txBody>
          <a:bodyPr vert="horz" wrap="square" lIns="0" tIns="0" rIns="0" bIns="0" rtlCol="0">
            <a:spAutoFit/>
          </a:bodyPr>
          <a:lstStyle/>
          <a:p>
            <a:pPr>
              <a:lnSpc>
                <a:spcPts val="540"/>
              </a:lnSpc>
            </a:pPr>
            <a:r>
              <a:rPr sz="500" spc="10" dirty="0">
                <a:solidFill>
                  <a:srgbClr val="231F20"/>
                </a:solidFill>
                <a:latin typeface="Lucida Sans"/>
                <a:cs typeface="Lucida Sans"/>
              </a:rPr>
              <a:t>CLIENT</a:t>
            </a:r>
            <a:r>
              <a:rPr sz="500" spc="-95" dirty="0">
                <a:solidFill>
                  <a:srgbClr val="231F20"/>
                </a:solidFill>
                <a:latin typeface="Lucida Sans"/>
                <a:cs typeface="Lucida Sans"/>
              </a:rPr>
              <a:t> </a:t>
            </a:r>
            <a:r>
              <a:rPr sz="500" spc="30" dirty="0">
                <a:solidFill>
                  <a:srgbClr val="231F20"/>
                </a:solidFill>
                <a:latin typeface="Lucida Sans"/>
                <a:cs typeface="Lucida Sans"/>
              </a:rPr>
              <a:t>RE</a:t>
            </a:r>
            <a:r>
              <a:rPr sz="750" spc="44" baseline="5555" dirty="0">
                <a:solidFill>
                  <a:srgbClr val="231F20"/>
                </a:solidFill>
                <a:latin typeface="Lucida Sans"/>
                <a:cs typeface="Lucida Sans"/>
              </a:rPr>
              <a:t>SPONSE</a:t>
            </a:r>
            <a:endParaRPr sz="750" baseline="5555">
              <a:latin typeface="Lucida Sans"/>
              <a:cs typeface="Lucida Sans"/>
            </a:endParaRPr>
          </a:p>
        </p:txBody>
      </p:sp>
      <p:sp>
        <p:nvSpPr>
          <p:cNvPr id="284" name="object 284"/>
          <p:cNvSpPr/>
          <p:nvPr/>
        </p:nvSpPr>
        <p:spPr>
          <a:xfrm>
            <a:off x="4429597" y="1763044"/>
            <a:ext cx="803910" cy="28575"/>
          </a:xfrm>
          <a:custGeom>
            <a:avLst/>
            <a:gdLst/>
            <a:ahLst/>
            <a:cxnLst/>
            <a:rect l="l" t="t" r="r" b="b"/>
            <a:pathLst>
              <a:path w="803910" h="28575">
                <a:moveTo>
                  <a:pt x="0" y="28067"/>
                </a:moveTo>
                <a:lnTo>
                  <a:pt x="803757" y="0"/>
                </a:lnTo>
              </a:path>
            </a:pathLst>
          </a:custGeom>
          <a:ln w="3608">
            <a:solidFill>
              <a:srgbClr val="221E1F"/>
            </a:solidFill>
          </a:ln>
        </p:spPr>
        <p:txBody>
          <a:bodyPr wrap="square" lIns="0" tIns="0" rIns="0" bIns="0" rtlCol="0"/>
          <a:lstStyle/>
          <a:p>
            <a:endParaRPr/>
          </a:p>
        </p:txBody>
      </p:sp>
      <p:sp>
        <p:nvSpPr>
          <p:cNvPr id="285" name="object 285"/>
          <p:cNvSpPr/>
          <p:nvPr/>
        </p:nvSpPr>
        <p:spPr>
          <a:xfrm>
            <a:off x="3507302" y="1654541"/>
            <a:ext cx="972185" cy="48895"/>
          </a:xfrm>
          <a:custGeom>
            <a:avLst/>
            <a:gdLst/>
            <a:ahLst/>
            <a:cxnLst/>
            <a:rect l="l" t="t" r="r" b="b"/>
            <a:pathLst>
              <a:path w="972185" h="48894">
                <a:moveTo>
                  <a:pt x="172" y="48347"/>
                </a:moveTo>
                <a:lnTo>
                  <a:pt x="972139" y="3749"/>
                </a:lnTo>
                <a:lnTo>
                  <a:pt x="971967" y="0"/>
                </a:lnTo>
                <a:lnTo>
                  <a:pt x="0" y="44597"/>
                </a:lnTo>
                <a:lnTo>
                  <a:pt x="172" y="48347"/>
                </a:lnTo>
                <a:close/>
              </a:path>
            </a:pathLst>
          </a:custGeom>
          <a:solidFill>
            <a:srgbClr val="231F20"/>
          </a:solidFill>
        </p:spPr>
        <p:txBody>
          <a:bodyPr wrap="square" lIns="0" tIns="0" rIns="0" bIns="0" rtlCol="0"/>
          <a:lstStyle/>
          <a:p>
            <a:endParaRPr/>
          </a:p>
        </p:txBody>
      </p:sp>
      <p:sp>
        <p:nvSpPr>
          <p:cNvPr id="286" name="object 286"/>
          <p:cNvSpPr txBox="1"/>
          <p:nvPr/>
        </p:nvSpPr>
        <p:spPr>
          <a:xfrm rot="21480000">
            <a:off x="1631064" y="1651588"/>
            <a:ext cx="2850297" cy="76835"/>
          </a:xfrm>
          <a:prstGeom prst="rect">
            <a:avLst/>
          </a:prstGeom>
        </p:spPr>
        <p:txBody>
          <a:bodyPr vert="horz" wrap="square" lIns="0" tIns="0" rIns="0" bIns="0" rtlCol="0">
            <a:spAutoFit/>
          </a:bodyPr>
          <a:lstStyle/>
          <a:p>
            <a:pPr>
              <a:lnSpc>
                <a:spcPts val="605"/>
              </a:lnSpc>
            </a:pPr>
            <a:r>
              <a:rPr sz="900" b="1" spc="-75" baseline="-9259" dirty="0">
                <a:solidFill>
                  <a:srgbClr val="231F20"/>
                </a:solidFill>
                <a:latin typeface="Trebuchet MS"/>
                <a:cs typeface="Trebuchet MS"/>
              </a:rPr>
              <a:t>To </a:t>
            </a:r>
            <a:r>
              <a:rPr sz="900" b="1" spc="-52" baseline="-9259" dirty="0">
                <a:solidFill>
                  <a:srgbClr val="231F20"/>
                </a:solidFill>
                <a:latin typeface="Trebuchet MS"/>
                <a:cs typeface="Trebuchet MS"/>
              </a:rPr>
              <a:t>receive</a:t>
            </a:r>
            <a:r>
              <a:rPr sz="900" b="1" spc="-67" baseline="-9259" dirty="0">
                <a:solidFill>
                  <a:srgbClr val="231F20"/>
                </a:solidFill>
                <a:latin typeface="Trebuchet MS"/>
                <a:cs typeface="Trebuchet MS"/>
              </a:rPr>
              <a:t> </a:t>
            </a:r>
            <a:r>
              <a:rPr sz="900" b="1" spc="-22" baseline="-9259" dirty="0">
                <a:solidFill>
                  <a:srgbClr val="231F20"/>
                </a:solidFill>
                <a:latin typeface="Trebuchet MS"/>
                <a:cs typeface="Trebuchet MS"/>
              </a:rPr>
              <a:t>a</a:t>
            </a:r>
            <a:r>
              <a:rPr sz="900" b="1" spc="-67" baseline="-9259" dirty="0">
                <a:solidFill>
                  <a:srgbClr val="231F20"/>
                </a:solidFill>
                <a:latin typeface="Trebuchet MS"/>
                <a:cs typeface="Trebuchet MS"/>
              </a:rPr>
              <a:t> </a:t>
            </a:r>
            <a:r>
              <a:rPr sz="900" b="1" spc="-15" baseline="-9259" dirty="0">
                <a:solidFill>
                  <a:srgbClr val="231F20"/>
                </a:solidFill>
                <a:latin typeface="Trebuchet MS"/>
                <a:cs typeface="Trebuchet MS"/>
              </a:rPr>
              <a:t>Risk</a:t>
            </a:r>
            <a:r>
              <a:rPr sz="900" b="1" spc="-75" baseline="-9259" dirty="0">
                <a:solidFill>
                  <a:srgbClr val="231F20"/>
                </a:solidFill>
                <a:latin typeface="Trebuchet MS"/>
                <a:cs typeface="Trebuchet MS"/>
              </a:rPr>
              <a:t> </a:t>
            </a:r>
            <a:r>
              <a:rPr sz="900" b="1" spc="-37" baseline="-4629" dirty="0">
                <a:solidFill>
                  <a:srgbClr val="231F20"/>
                </a:solidFill>
                <a:latin typeface="Trebuchet MS"/>
                <a:cs typeface="Trebuchet MS"/>
              </a:rPr>
              <a:t>Score,</a:t>
            </a:r>
            <a:r>
              <a:rPr sz="900" b="1" spc="-60" baseline="-4629" dirty="0">
                <a:solidFill>
                  <a:srgbClr val="231F20"/>
                </a:solidFill>
                <a:latin typeface="Trebuchet MS"/>
                <a:cs typeface="Trebuchet MS"/>
              </a:rPr>
              <a:t> </a:t>
            </a:r>
            <a:r>
              <a:rPr sz="900" b="1" spc="-52" baseline="-4629" dirty="0">
                <a:solidFill>
                  <a:srgbClr val="231F20"/>
                </a:solidFill>
                <a:latin typeface="Trebuchet MS"/>
                <a:cs typeface="Trebuchet MS"/>
              </a:rPr>
              <a:t>you</a:t>
            </a:r>
            <a:r>
              <a:rPr sz="900" b="1" spc="-75" baseline="-4629" dirty="0">
                <a:solidFill>
                  <a:srgbClr val="231F20"/>
                </a:solidFill>
                <a:latin typeface="Trebuchet MS"/>
                <a:cs typeface="Trebuchet MS"/>
              </a:rPr>
              <a:t> </a:t>
            </a:r>
            <a:r>
              <a:rPr sz="900" b="1" spc="-22" baseline="-4629" dirty="0">
                <a:solidFill>
                  <a:srgbClr val="231F20"/>
                </a:solidFill>
                <a:latin typeface="Trebuchet MS"/>
                <a:cs typeface="Trebuchet MS"/>
              </a:rPr>
              <a:t>must</a:t>
            </a:r>
            <a:r>
              <a:rPr sz="900" b="1" spc="-67" baseline="-4629" dirty="0">
                <a:solidFill>
                  <a:srgbClr val="231F20"/>
                </a:solidFill>
                <a:latin typeface="Trebuchet MS"/>
                <a:cs typeface="Trebuchet MS"/>
              </a:rPr>
              <a:t> </a:t>
            </a:r>
            <a:r>
              <a:rPr sz="600" b="1" spc="-40" dirty="0">
                <a:solidFill>
                  <a:srgbClr val="231F20"/>
                </a:solidFill>
                <a:latin typeface="Trebuchet MS"/>
                <a:cs typeface="Trebuchet MS"/>
              </a:rPr>
              <a:t>enter </a:t>
            </a:r>
            <a:r>
              <a:rPr sz="600" b="1" spc="-20" dirty="0">
                <a:solidFill>
                  <a:srgbClr val="231F20"/>
                </a:solidFill>
                <a:latin typeface="Trebuchet MS"/>
                <a:cs typeface="Trebuchet MS"/>
              </a:rPr>
              <a:t>this</a:t>
            </a:r>
            <a:r>
              <a:rPr sz="600" b="1" spc="-45" dirty="0">
                <a:solidFill>
                  <a:srgbClr val="231F20"/>
                </a:solidFill>
                <a:latin typeface="Trebuchet MS"/>
                <a:cs typeface="Trebuchet MS"/>
              </a:rPr>
              <a:t> </a:t>
            </a:r>
            <a:r>
              <a:rPr sz="600" b="1" spc="-40" dirty="0">
                <a:solidFill>
                  <a:srgbClr val="231F20"/>
                </a:solidFill>
                <a:latin typeface="Trebuchet MS"/>
                <a:cs typeface="Trebuchet MS"/>
              </a:rPr>
              <a:t>inter</a:t>
            </a:r>
            <a:r>
              <a:rPr sz="900" b="1" spc="-60" baseline="4629" dirty="0">
                <a:solidFill>
                  <a:srgbClr val="231F20"/>
                </a:solidFill>
                <a:latin typeface="Trebuchet MS"/>
                <a:cs typeface="Trebuchet MS"/>
              </a:rPr>
              <a:t>view</a:t>
            </a:r>
            <a:r>
              <a:rPr sz="900" b="1" spc="-67" baseline="4629" dirty="0">
                <a:solidFill>
                  <a:srgbClr val="231F20"/>
                </a:solidFill>
                <a:latin typeface="Trebuchet MS"/>
                <a:cs typeface="Trebuchet MS"/>
              </a:rPr>
              <a:t> at:</a:t>
            </a:r>
            <a:r>
              <a:rPr sz="900" b="1" spc="-75" baseline="4629" dirty="0">
                <a:solidFill>
                  <a:srgbClr val="231F20"/>
                </a:solidFill>
                <a:latin typeface="Trebuchet MS"/>
                <a:cs typeface="Trebuchet MS"/>
              </a:rPr>
              <a:t> </a:t>
            </a:r>
            <a:r>
              <a:rPr sz="900" b="1" spc="-37" baseline="4629" dirty="0">
                <a:solidFill>
                  <a:srgbClr val="231F20"/>
                </a:solidFill>
                <a:latin typeface="Trebuchet MS"/>
                <a:cs typeface="Trebuchet MS"/>
                <a:hlinkClick r:id="rId3"/>
              </a:rPr>
              <a:t>www.OlderAdultNestE</a:t>
            </a:r>
            <a:r>
              <a:rPr sz="900" b="1" spc="-37" baseline="9259" dirty="0">
                <a:solidFill>
                  <a:srgbClr val="231F20"/>
                </a:solidFill>
                <a:latin typeface="Trebuchet MS"/>
                <a:cs typeface="Trebuchet MS"/>
                <a:hlinkClick r:id="rId3"/>
              </a:rPr>
              <a:t>gg.com</a:t>
            </a:r>
            <a:endParaRPr sz="900" baseline="9259">
              <a:latin typeface="Trebuchet MS"/>
              <a:cs typeface="Trebuchet MS"/>
            </a:endParaRPr>
          </a:p>
        </p:txBody>
      </p:sp>
      <p:sp>
        <p:nvSpPr>
          <p:cNvPr id="287" name="object 287"/>
          <p:cNvSpPr/>
          <p:nvPr/>
        </p:nvSpPr>
        <p:spPr>
          <a:xfrm>
            <a:off x="494601" y="85229"/>
            <a:ext cx="5292090" cy="6772909"/>
          </a:xfrm>
          <a:custGeom>
            <a:avLst/>
            <a:gdLst/>
            <a:ahLst/>
            <a:cxnLst/>
            <a:rect l="l" t="t" r="r" b="b"/>
            <a:pathLst>
              <a:path w="5292090" h="6772909">
                <a:moveTo>
                  <a:pt x="0" y="228550"/>
                </a:moveTo>
                <a:lnTo>
                  <a:pt x="4981049" y="0"/>
                </a:lnTo>
                <a:lnTo>
                  <a:pt x="5291811" y="6772770"/>
                </a:lnTo>
              </a:path>
            </a:pathLst>
          </a:custGeom>
          <a:ln w="9525">
            <a:solidFill>
              <a:srgbClr val="000000"/>
            </a:solidFill>
          </a:ln>
        </p:spPr>
        <p:txBody>
          <a:bodyPr wrap="square" lIns="0" tIns="0" rIns="0" bIns="0" rtlCol="0"/>
          <a:lstStyle/>
          <a:p>
            <a:endParaRPr/>
          </a:p>
        </p:txBody>
      </p:sp>
      <p:sp>
        <p:nvSpPr>
          <p:cNvPr id="288" name="object 288"/>
          <p:cNvSpPr txBox="1"/>
          <p:nvPr/>
        </p:nvSpPr>
        <p:spPr>
          <a:xfrm>
            <a:off x="5983859" y="1843532"/>
            <a:ext cx="5494655" cy="4177029"/>
          </a:xfrm>
          <a:prstGeom prst="rect">
            <a:avLst/>
          </a:prstGeom>
        </p:spPr>
        <p:txBody>
          <a:bodyPr vert="horz" wrap="square" lIns="0" tIns="12065" rIns="0" bIns="0" rtlCol="0">
            <a:spAutoFit/>
          </a:bodyPr>
          <a:lstStyle/>
          <a:p>
            <a:pPr marL="12700" marR="5080" algn="ctr">
              <a:lnSpc>
                <a:spcPct val="100099"/>
              </a:lnSpc>
              <a:spcBef>
                <a:spcPts val="95"/>
              </a:spcBef>
            </a:pPr>
            <a:r>
              <a:rPr sz="2400" spc="-5" dirty="0">
                <a:latin typeface="Calibri"/>
                <a:cs typeface="Calibri"/>
              </a:rPr>
              <a:t>An </a:t>
            </a:r>
            <a:r>
              <a:rPr sz="2400" spc="-15" dirty="0">
                <a:latin typeface="Calibri"/>
                <a:cs typeface="Calibri"/>
              </a:rPr>
              <a:t>overall </a:t>
            </a:r>
            <a:r>
              <a:rPr sz="2400" spc="-5" dirty="0">
                <a:latin typeface="Calibri"/>
                <a:cs typeface="Calibri"/>
              </a:rPr>
              <a:t>risk </a:t>
            </a:r>
            <a:r>
              <a:rPr sz="2400" spc="-15" dirty="0">
                <a:latin typeface="Calibri"/>
                <a:cs typeface="Calibri"/>
              </a:rPr>
              <a:t>score </a:t>
            </a:r>
            <a:r>
              <a:rPr sz="2400" spc="-5" dirty="0">
                <a:latin typeface="Calibri"/>
                <a:cs typeface="Calibri"/>
              </a:rPr>
              <a:t>is assigned using </a:t>
            </a:r>
            <a:r>
              <a:rPr sz="2400" spc="-10" dirty="0">
                <a:latin typeface="Calibri"/>
                <a:cs typeface="Calibri"/>
              </a:rPr>
              <a:t>seven  </a:t>
            </a:r>
            <a:r>
              <a:rPr sz="2400" spc="-5" dirty="0">
                <a:latin typeface="Calibri"/>
                <a:cs typeface="Calibri"/>
              </a:rPr>
              <a:t>of the </a:t>
            </a:r>
            <a:r>
              <a:rPr sz="2400" spc="-10" dirty="0">
                <a:latin typeface="Calibri"/>
                <a:cs typeface="Calibri"/>
              </a:rPr>
              <a:t>items. </a:t>
            </a:r>
            <a:r>
              <a:rPr sz="2400" spc="-15" dirty="0">
                <a:latin typeface="Calibri"/>
                <a:cs typeface="Calibri"/>
              </a:rPr>
              <a:t>For example, </a:t>
            </a:r>
            <a:r>
              <a:rPr sz="2400" spc="-5" dirty="0">
                <a:latin typeface="Calibri"/>
                <a:cs typeface="Calibri"/>
              </a:rPr>
              <a:t>if the financial  decision poses </a:t>
            </a:r>
            <a:r>
              <a:rPr sz="2400" dirty="0">
                <a:latin typeface="Calibri"/>
                <a:cs typeface="Calibri"/>
              </a:rPr>
              <a:t>a </a:t>
            </a:r>
            <a:r>
              <a:rPr sz="2400" spc="-5" dirty="0">
                <a:latin typeface="Calibri"/>
                <a:cs typeface="Calibri"/>
              </a:rPr>
              <a:t>high risk or </a:t>
            </a:r>
            <a:r>
              <a:rPr sz="2400" spc="-10" dirty="0">
                <a:latin typeface="Calibri"/>
                <a:cs typeface="Calibri"/>
              </a:rPr>
              <a:t>entails  </a:t>
            </a:r>
            <a:r>
              <a:rPr sz="2400" spc="-5" dirty="0">
                <a:latin typeface="Calibri"/>
                <a:cs typeface="Calibri"/>
              </a:rPr>
              <a:t>significant changes </a:t>
            </a:r>
            <a:r>
              <a:rPr sz="2400" spc="-15" dirty="0">
                <a:latin typeface="Calibri"/>
                <a:cs typeface="Calibri"/>
              </a:rPr>
              <a:t>to </a:t>
            </a:r>
            <a:r>
              <a:rPr sz="2400" spc="-5" dirty="0">
                <a:latin typeface="Calibri"/>
                <a:cs typeface="Calibri"/>
              </a:rPr>
              <a:t>previously</a:t>
            </a:r>
            <a:r>
              <a:rPr sz="2400" spc="-70" dirty="0">
                <a:latin typeface="Calibri"/>
                <a:cs typeface="Calibri"/>
              </a:rPr>
              <a:t> </a:t>
            </a:r>
            <a:r>
              <a:rPr sz="2400" spc="-10" dirty="0">
                <a:latin typeface="Calibri"/>
                <a:cs typeface="Calibri"/>
              </a:rPr>
              <a:t>established  </a:t>
            </a:r>
            <a:r>
              <a:rPr sz="2400" spc="-5" dirty="0">
                <a:latin typeface="Calibri"/>
                <a:cs typeface="Calibri"/>
              </a:rPr>
              <a:t>bequests, </a:t>
            </a:r>
            <a:r>
              <a:rPr sz="2400" dirty="0">
                <a:latin typeface="Calibri"/>
                <a:cs typeface="Calibri"/>
              </a:rPr>
              <a:t>a </a:t>
            </a:r>
            <a:r>
              <a:rPr sz="2400" spc="-5" dirty="0">
                <a:latin typeface="Calibri"/>
                <a:cs typeface="Calibri"/>
              </a:rPr>
              <a:t>higher risk </a:t>
            </a:r>
            <a:r>
              <a:rPr sz="2400" spc="-15" dirty="0">
                <a:latin typeface="Calibri"/>
                <a:cs typeface="Calibri"/>
              </a:rPr>
              <a:t>score </a:t>
            </a:r>
            <a:r>
              <a:rPr sz="2400" spc="-10" dirty="0">
                <a:latin typeface="Calibri"/>
                <a:cs typeface="Calibri"/>
              </a:rPr>
              <a:t>would </a:t>
            </a:r>
            <a:r>
              <a:rPr sz="2400" dirty="0">
                <a:latin typeface="Calibri"/>
                <a:cs typeface="Calibri"/>
              </a:rPr>
              <a:t>be  </a:t>
            </a:r>
            <a:r>
              <a:rPr sz="2400" spc="-5" dirty="0">
                <a:latin typeface="Calibri"/>
                <a:cs typeface="Calibri"/>
              </a:rPr>
              <a:t>assigned than in cases of minimal financial  </a:t>
            </a:r>
            <a:r>
              <a:rPr sz="2400" spc="-10" dirty="0">
                <a:latin typeface="Calibri"/>
                <a:cs typeface="Calibri"/>
              </a:rPr>
              <a:t>from </a:t>
            </a:r>
            <a:r>
              <a:rPr sz="2400" spc="-5" dirty="0">
                <a:latin typeface="Calibri"/>
                <a:cs typeface="Calibri"/>
              </a:rPr>
              <a:t>risk or </a:t>
            </a:r>
            <a:r>
              <a:rPr sz="2400" dirty="0">
                <a:latin typeface="Calibri"/>
                <a:cs typeface="Calibri"/>
              </a:rPr>
              <a:t>no </a:t>
            </a:r>
            <a:r>
              <a:rPr sz="2400" spc="-5" dirty="0">
                <a:latin typeface="Calibri"/>
                <a:cs typeface="Calibri"/>
              </a:rPr>
              <a:t>changes </a:t>
            </a:r>
            <a:r>
              <a:rPr sz="2400" spc="-15" dirty="0">
                <a:latin typeface="Calibri"/>
                <a:cs typeface="Calibri"/>
              </a:rPr>
              <a:t>to</a:t>
            </a:r>
            <a:r>
              <a:rPr sz="2400" spc="-55" dirty="0">
                <a:latin typeface="Calibri"/>
                <a:cs typeface="Calibri"/>
              </a:rPr>
              <a:t> </a:t>
            </a:r>
            <a:r>
              <a:rPr sz="2400" spc="-5" dirty="0">
                <a:latin typeface="Calibri"/>
                <a:cs typeface="Calibri"/>
              </a:rPr>
              <a:t>bequests.</a:t>
            </a:r>
            <a:endParaRPr sz="2400">
              <a:latin typeface="Calibri"/>
              <a:cs typeface="Calibri"/>
            </a:endParaRPr>
          </a:p>
          <a:p>
            <a:pPr marL="26034" marR="17780" indent="-635" algn="ctr">
              <a:lnSpc>
                <a:spcPct val="99400"/>
              </a:lnSpc>
              <a:spcBef>
                <a:spcPts val="1050"/>
              </a:spcBef>
            </a:pPr>
            <a:r>
              <a:rPr sz="2400" dirty="0">
                <a:latin typeface="Calibri"/>
                <a:cs typeface="Calibri"/>
              </a:rPr>
              <a:t>The </a:t>
            </a:r>
            <a:r>
              <a:rPr sz="2400" spc="-5" dirty="0">
                <a:latin typeface="Calibri"/>
                <a:cs typeface="Calibri"/>
              </a:rPr>
              <a:t>other </a:t>
            </a:r>
            <a:r>
              <a:rPr sz="2400" spc="-10" dirty="0">
                <a:latin typeface="Calibri"/>
                <a:cs typeface="Calibri"/>
              </a:rPr>
              <a:t>three items </a:t>
            </a:r>
            <a:r>
              <a:rPr sz="2400" spc="-15" dirty="0">
                <a:latin typeface="Calibri"/>
                <a:cs typeface="Calibri"/>
              </a:rPr>
              <a:t>are </a:t>
            </a:r>
            <a:r>
              <a:rPr sz="2400" spc="-5" dirty="0">
                <a:latin typeface="Calibri"/>
                <a:cs typeface="Calibri"/>
              </a:rPr>
              <a:t>descriptive </a:t>
            </a:r>
            <a:r>
              <a:rPr sz="2400" dirty="0">
                <a:latin typeface="Calibri"/>
                <a:cs typeface="Calibri"/>
              </a:rPr>
              <a:t>and  </a:t>
            </a:r>
            <a:r>
              <a:rPr sz="2400" spc="-10" dirty="0">
                <a:latin typeface="Calibri"/>
                <a:cs typeface="Calibri"/>
              </a:rPr>
              <a:t>neutral— </a:t>
            </a:r>
            <a:r>
              <a:rPr sz="2400" spc="-20" dirty="0">
                <a:latin typeface="Calibri"/>
                <a:cs typeface="Calibri"/>
              </a:rPr>
              <a:t>for </a:t>
            </a:r>
            <a:r>
              <a:rPr sz="2400" spc="-10" dirty="0">
                <a:latin typeface="Calibri"/>
                <a:cs typeface="Calibri"/>
              </a:rPr>
              <a:t>instance, there </a:t>
            </a:r>
            <a:r>
              <a:rPr sz="2400" spc="-5" dirty="0">
                <a:latin typeface="Calibri"/>
                <a:cs typeface="Calibri"/>
              </a:rPr>
              <a:t>is </a:t>
            </a:r>
            <a:r>
              <a:rPr sz="2400" dirty="0">
                <a:latin typeface="Calibri"/>
                <a:cs typeface="Calibri"/>
              </a:rPr>
              <a:t>no </a:t>
            </a:r>
            <a:r>
              <a:rPr sz="2400" spc="-30" dirty="0">
                <a:latin typeface="Calibri"/>
                <a:cs typeface="Calibri"/>
              </a:rPr>
              <a:t>way </a:t>
            </a:r>
            <a:r>
              <a:rPr sz="2400" spc="-15" dirty="0">
                <a:latin typeface="Calibri"/>
                <a:cs typeface="Calibri"/>
              </a:rPr>
              <a:t>to  </a:t>
            </a:r>
            <a:r>
              <a:rPr sz="2400" spc="-5" dirty="0">
                <a:latin typeface="Calibri"/>
                <a:cs typeface="Calibri"/>
              </a:rPr>
              <a:t>determine whether </a:t>
            </a:r>
            <a:r>
              <a:rPr sz="2400" dirty="0">
                <a:latin typeface="Calibri"/>
                <a:cs typeface="Calibri"/>
              </a:rPr>
              <a:t>a </a:t>
            </a:r>
            <a:r>
              <a:rPr sz="2400" spc="-5" dirty="0">
                <a:latin typeface="Calibri"/>
                <a:cs typeface="Calibri"/>
              </a:rPr>
              <a:t>new will is riskier</a:t>
            </a:r>
            <a:r>
              <a:rPr sz="2400" spc="-45" dirty="0">
                <a:latin typeface="Calibri"/>
                <a:cs typeface="Calibri"/>
              </a:rPr>
              <a:t> </a:t>
            </a:r>
            <a:r>
              <a:rPr sz="2400" spc="-5" dirty="0">
                <a:latin typeface="Calibri"/>
                <a:cs typeface="Calibri"/>
              </a:rPr>
              <a:t>than  </a:t>
            </a:r>
            <a:r>
              <a:rPr sz="2400" dirty="0">
                <a:latin typeface="Calibri"/>
                <a:cs typeface="Calibri"/>
              </a:rPr>
              <a:t>a </a:t>
            </a:r>
            <a:r>
              <a:rPr sz="2400" spc="-5" dirty="0">
                <a:latin typeface="Calibri"/>
                <a:cs typeface="Calibri"/>
              </a:rPr>
              <a:t>new </a:t>
            </a:r>
            <a:r>
              <a:rPr sz="2400" spc="-15" dirty="0">
                <a:latin typeface="Calibri"/>
                <a:cs typeface="Calibri"/>
              </a:rPr>
              <a:t>investment </a:t>
            </a:r>
            <a:r>
              <a:rPr sz="2400" spc="-5" dirty="0">
                <a:latin typeface="Calibri"/>
                <a:cs typeface="Calibri"/>
              </a:rPr>
              <a:t>or</a:t>
            </a:r>
            <a:r>
              <a:rPr sz="2400" spc="-20" dirty="0">
                <a:latin typeface="Calibri"/>
                <a:cs typeface="Calibri"/>
              </a:rPr>
              <a:t> </a:t>
            </a:r>
            <a:r>
              <a:rPr sz="2400" spc="-5" dirty="0">
                <a:latin typeface="Calibri"/>
                <a:cs typeface="Calibri"/>
              </a:rPr>
              <a:t>gift</a:t>
            </a:r>
            <a:endParaRPr sz="2400">
              <a:latin typeface="Calibri"/>
              <a:cs typeface="Calibri"/>
            </a:endParaRPr>
          </a:p>
        </p:txBody>
      </p:sp>
      <p:sp>
        <p:nvSpPr>
          <p:cNvPr id="289" name="object 289"/>
          <p:cNvSpPr txBox="1">
            <a:spLocks noGrp="1"/>
          </p:cNvSpPr>
          <p:nvPr>
            <p:ph type="title"/>
          </p:nvPr>
        </p:nvSpPr>
        <p:spPr>
          <a:xfrm>
            <a:off x="6809993" y="999235"/>
            <a:ext cx="4052570" cy="574040"/>
          </a:xfrm>
          <a:prstGeom prst="rect">
            <a:avLst/>
          </a:prstGeom>
        </p:spPr>
        <p:txBody>
          <a:bodyPr vert="horz" wrap="square" lIns="0" tIns="12700" rIns="0" bIns="0" rtlCol="0">
            <a:spAutoFit/>
          </a:bodyPr>
          <a:lstStyle/>
          <a:p>
            <a:pPr marL="12700">
              <a:lnSpc>
                <a:spcPct val="100000"/>
              </a:lnSpc>
              <a:spcBef>
                <a:spcPts val="100"/>
              </a:spcBef>
            </a:pPr>
            <a:r>
              <a:rPr sz="3600" b="0" spc="-15" dirty="0">
                <a:latin typeface="Calibri Light"/>
                <a:cs typeface="Calibri Light"/>
              </a:rPr>
              <a:t>FDT contains </a:t>
            </a:r>
            <a:r>
              <a:rPr sz="3600" b="0" dirty="0">
                <a:latin typeface="Calibri Light"/>
                <a:cs typeface="Calibri Light"/>
              </a:rPr>
              <a:t>10</a:t>
            </a:r>
            <a:r>
              <a:rPr sz="3600" b="0" spc="-65" dirty="0">
                <a:latin typeface="Calibri Light"/>
                <a:cs typeface="Calibri Light"/>
              </a:rPr>
              <a:t> </a:t>
            </a:r>
            <a:r>
              <a:rPr sz="3600" b="0" spc="-10" dirty="0">
                <a:latin typeface="Calibri Light"/>
                <a:cs typeface="Calibri Light"/>
              </a:rPr>
              <a:t>items</a:t>
            </a:r>
            <a:endParaRPr sz="3600">
              <a:latin typeface="Calibri Light"/>
              <a:cs typeface="Calibri Light"/>
            </a:endParaRPr>
          </a:p>
        </p:txBody>
      </p:sp>
    </p:spTree>
    <p:extLst>
      <p:ext uri="{BB962C8B-B14F-4D97-AF65-F5344CB8AC3E}">
        <p14:creationId xmlns:p14="http://schemas.microsoft.com/office/powerpoint/2010/main" val="634542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689" name="Rectangle 7168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1" name="Rectangle 7169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3" name="Rectangle 7169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5" name="Rectangle 7169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1685" name="Content Placeholder 2">
            <a:extLst>
              <a:ext uri="{FF2B5EF4-FFF2-40B4-BE49-F238E27FC236}">
                <a16:creationId xmlns:a16="http://schemas.microsoft.com/office/drawing/2014/main" id="{60F9EB0A-730B-BF57-CFB6-3AECAD97F6D0}"/>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6845327-CE6C-0F24-142E-B08AFADEDAD4}"/>
              </a:ext>
            </a:extLst>
          </p:cNvPr>
          <p:cNvSpPr txBox="1"/>
          <p:nvPr/>
        </p:nvSpPr>
        <p:spPr>
          <a:xfrm>
            <a:off x="1891741" y="249368"/>
            <a:ext cx="8432458" cy="584775"/>
          </a:xfrm>
          <a:prstGeom prst="rect">
            <a:avLst/>
          </a:prstGeom>
          <a:noFill/>
        </p:spPr>
        <p:txBody>
          <a:bodyPr wrap="square">
            <a:spAutoFit/>
          </a:bodyPr>
          <a:lstStyle/>
          <a:p>
            <a:pPr marL="0" indent="0" algn="ctr">
              <a:buNone/>
            </a:pPr>
            <a:r>
              <a:rPr lang="en-US" altLang="en-US" sz="3200" dirty="0">
                <a:solidFill>
                  <a:schemeClr val="bg1"/>
                </a:solidFill>
                <a:latin typeface="Calibri" panose="020F0502020204030204" pitchFamily="34" charset="0"/>
                <a:cs typeface="Calibri" panose="020F0502020204030204" pitchFamily="34" charset="0"/>
              </a:rPr>
              <a:t>Financial Decision Tracker (FDT)</a:t>
            </a:r>
          </a:p>
        </p:txBody>
      </p:sp>
    </p:spTree>
    <p:extLst>
      <p:ext uri="{BB962C8B-B14F-4D97-AF65-F5344CB8AC3E}">
        <p14:creationId xmlns:p14="http://schemas.microsoft.com/office/powerpoint/2010/main" val="2651579186"/>
      </p:ext>
    </p:extLst>
  </p:cSld>
  <p:clrMapOvr>
    <a:masterClrMapping/>
  </p:clrMapOvr>
  <p:transition spd="slow">
    <p:strips dir="l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600" dirty="0"/>
              <a:t>10 Questions from LFDSS</a:t>
            </a:r>
          </a:p>
        </p:txBody>
      </p:sp>
      <p:sp>
        <p:nvSpPr>
          <p:cNvPr id="5" name="Content Placeholder 4"/>
          <p:cNvSpPr>
            <a:spLocks noGrp="1"/>
          </p:cNvSpPr>
          <p:nvPr>
            <p:ph idx="1"/>
          </p:nvPr>
        </p:nvSpPr>
        <p:spPr>
          <a:xfrm>
            <a:off x="929640" y="1690688"/>
            <a:ext cx="10515600" cy="4548015"/>
          </a:xfrm>
        </p:spPr>
        <p:txBody>
          <a:bodyPr>
            <a:normAutofit fontScale="85000" lnSpcReduction="20000"/>
          </a:bodyPr>
          <a:lstStyle/>
          <a:p>
            <a:pPr marL="514350" indent="-514350">
              <a:buFont typeface="+mj-lt"/>
              <a:buAutoNum type="arabicPeriod"/>
            </a:pPr>
            <a:r>
              <a:rPr lang="en-US" sz="3800" b="1" i="1" dirty="0"/>
              <a:t>What is the financial decision you are making? </a:t>
            </a:r>
            <a:r>
              <a:rPr lang="en-US" b="1" i="1" dirty="0"/>
              <a:t>Choice</a:t>
            </a:r>
          </a:p>
          <a:p>
            <a:pPr marL="514350" indent="-514350">
              <a:buFont typeface="+mj-lt"/>
              <a:buAutoNum type="arabicPeriod"/>
            </a:pPr>
            <a:r>
              <a:rPr lang="en-US" dirty="0"/>
              <a:t>Was this your idea or did someone suggest it or accompany you? </a:t>
            </a:r>
            <a:r>
              <a:rPr lang="en-US" b="1" dirty="0"/>
              <a:t>Autonomy</a:t>
            </a:r>
          </a:p>
          <a:p>
            <a:pPr marL="514350" indent="-514350">
              <a:buFont typeface="+mj-lt"/>
              <a:buAutoNum type="arabicPeriod"/>
            </a:pPr>
            <a:r>
              <a:rPr lang="en-US" dirty="0"/>
              <a:t>What is the purpose of your decision? </a:t>
            </a:r>
            <a:r>
              <a:rPr lang="en-US" b="1" dirty="0"/>
              <a:t>Rationale</a:t>
            </a:r>
            <a:endParaRPr lang="en-US" dirty="0"/>
          </a:p>
          <a:p>
            <a:pPr marL="514350" indent="-514350">
              <a:buFont typeface="+mj-lt"/>
              <a:buAutoNum type="arabicPeriod"/>
            </a:pPr>
            <a:r>
              <a:rPr lang="en-US" dirty="0"/>
              <a:t>What is the primary financial goal? </a:t>
            </a:r>
            <a:r>
              <a:rPr lang="en-US" b="1" dirty="0"/>
              <a:t>Understanding</a:t>
            </a:r>
            <a:endParaRPr lang="en-US" dirty="0"/>
          </a:p>
          <a:p>
            <a:pPr marL="514350" indent="-514350">
              <a:buFont typeface="+mj-lt"/>
              <a:buAutoNum type="arabicPeriod"/>
            </a:pPr>
            <a:r>
              <a:rPr lang="en-US" dirty="0"/>
              <a:t>How will this decision impact you now and over time? </a:t>
            </a:r>
            <a:r>
              <a:rPr lang="en-US" b="1" dirty="0"/>
              <a:t>Understanding</a:t>
            </a:r>
            <a:endParaRPr lang="en-US" dirty="0"/>
          </a:p>
          <a:p>
            <a:pPr marL="514350" indent="-514350">
              <a:buFont typeface="+mj-lt"/>
              <a:buAutoNum type="arabicPeriod"/>
            </a:pPr>
            <a:r>
              <a:rPr lang="en-US" dirty="0"/>
              <a:t>How much risk is involved? </a:t>
            </a:r>
            <a:r>
              <a:rPr lang="en-US" b="1" dirty="0"/>
              <a:t>Appreciation</a:t>
            </a:r>
            <a:endParaRPr lang="en-US" sz="2400" dirty="0"/>
          </a:p>
          <a:p>
            <a:pPr marL="514350" lvl="0" indent="-514350">
              <a:buFont typeface="+mj-lt"/>
              <a:buAutoNum type="arabicPeriod"/>
            </a:pPr>
            <a:r>
              <a:rPr lang="en-US" dirty="0"/>
              <a:t>How may someone else be negatively affected? </a:t>
            </a:r>
            <a:r>
              <a:rPr lang="en-US" b="1" dirty="0"/>
              <a:t>Appreciation</a:t>
            </a:r>
            <a:endParaRPr lang="en-US" sz="2400" dirty="0"/>
          </a:p>
          <a:p>
            <a:pPr marL="514350" indent="-514350">
              <a:buFont typeface="+mj-lt"/>
              <a:buAutoNum type="arabicPeriod"/>
            </a:pPr>
            <a:r>
              <a:rPr lang="en-US" dirty="0"/>
              <a:t>Who benefits most from this financial decision? </a:t>
            </a:r>
            <a:r>
              <a:rPr lang="en-US" b="1" dirty="0"/>
              <a:t>Understanding</a:t>
            </a:r>
            <a:endParaRPr lang="en-US" sz="2400" dirty="0"/>
          </a:p>
          <a:p>
            <a:pPr marL="514350" indent="-514350">
              <a:buFont typeface="+mj-lt"/>
              <a:buAutoNum type="arabicPeriod"/>
            </a:pPr>
            <a:r>
              <a:rPr lang="en-US" dirty="0"/>
              <a:t>Does this decision change previous planned gifts or bequests to family, friends, or organizations? </a:t>
            </a:r>
            <a:r>
              <a:rPr lang="en-US" b="1" dirty="0"/>
              <a:t>Appreciation</a:t>
            </a:r>
            <a:endParaRPr lang="en-US" sz="2400" dirty="0"/>
          </a:p>
          <a:p>
            <a:pPr marL="514350" indent="-514350">
              <a:buFont typeface="+mj-lt"/>
              <a:buAutoNum type="arabicPeriod"/>
            </a:pPr>
            <a:r>
              <a:rPr lang="en-US" dirty="0"/>
              <a:t>To what extent did you talk with anyone regarding this decision? </a:t>
            </a:r>
            <a:r>
              <a:rPr lang="en-US" b="1" dirty="0"/>
              <a:t>Autonomy</a:t>
            </a:r>
            <a:endParaRPr lang="en-US" sz="2400" dirty="0"/>
          </a:p>
          <a:p>
            <a:pPr marL="514350" indent="-514350">
              <a:buFont typeface="+mj-lt"/>
              <a:buAutoNum type="arabicPeriod"/>
            </a:pPr>
            <a:endParaRPr lang="en-US" dirty="0"/>
          </a:p>
        </p:txBody>
      </p:sp>
      <p:sp>
        <p:nvSpPr>
          <p:cNvPr id="7" name="Rectangle 6">
            <a:extLst>
              <a:ext uri="{FF2B5EF4-FFF2-40B4-BE49-F238E27FC236}">
                <a16:creationId xmlns:a16="http://schemas.microsoft.com/office/drawing/2014/main" id="{094D4AC5-660B-704E-A9BD-2A690D68A980}"/>
              </a:ext>
            </a:extLst>
          </p:cNvPr>
          <p:cNvSpPr/>
          <p:nvPr/>
        </p:nvSpPr>
        <p:spPr>
          <a:xfrm>
            <a:off x="0" y="11430"/>
            <a:ext cx="12214226" cy="1500188"/>
          </a:xfrm>
          <a:prstGeom prst="rect">
            <a:avLst/>
          </a:prstGeom>
          <a:solidFill>
            <a:schemeClr val="accent6">
              <a:lumMod val="75000"/>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pic>
        <p:nvPicPr>
          <p:cNvPr id="9" name="Picture 8">
            <a:extLst>
              <a:ext uri="{FF2B5EF4-FFF2-40B4-BE49-F238E27FC236}">
                <a16:creationId xmlns:a16="http://schemas.microsoft.com/office/drawing/2014/main" id="{AEB17447-98AE-7B4A-B5F7-C4CED7B008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0" t="-10967" r="-1757" b="-9607"/>
          <a:stretch/>
        </p:blipFill>
        <p:spPr>
          <a:xfrm>
            <a:off x="147847" y="6298953"/>
            <a:ext cx="1370404" cy="423487"/>
          </a:xfrm>
          <a:prstGeom prst="rect">
            <a:avLst/>
          </a:prstGeom>
          <a:solidFill>
            <a:schemeClr val="bg1"/>
          </a:solidFill>
          <a:ln>
            <a:solidFill>
              <a:schemeClr val="tx1"/>
            </a:solidFill>
          </a:ln>
        </p:spPr>
      </p:pic>
    </p:spTree>
    <p:extLst>
      <p:ext uri="{BB962C8B-B14F-4D97-AF65-F5344CB8AC3E}">
        <p14:creationId xmlns:p14="http://schemas.microsoft.com/office/powerpoint/2010/main" val="1181001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5130" y="425195"/>
            <a:ext cx="7765415" cy="906780"/>
          </a:xfrm>
          <a:prstGeom prst="rect">
            <a:avLst/>
          </a:prstGeom>
        </p:spPr>
        <p:txBody>
          <a:bodyPr vert="horz" wrap="square" lIns="0" tIns="104140" rIns="0" bIns="0" rtlCol="0">
            <a:spAutoFit/>
          </a:bodyPr>
          <a:lstStyle/>
          <a:p>
            <a:pPr marL="12700" marR="5080">
              <a:lnSpc>
                <a:spcPts val="3100"/>
              </a:lnSpc>
              <a:spcBef>
                <a:spcPts val="820"/>
              </a:spcBef>
            </a:pPr>
            <a:r>
              <a:rPr sz="3200" b="0" spc="-5" dirty="0">
                <a:latin typeface="Calibri Light"/>
                <a:cs typeface="Calibri Light"/>
              </a:rPr>
              <a:t>The </a:t>
            </a:r>
            <a:r>
              <a:rPr sz="3200" b="0" spc="-15" dirty="0">
                <a:latin typeface="Calibri Light"/>
                <a:cs typeface="Calibri Light"/>
              </a:rPr>
              <a:t>FDT </a:t>
            </a:r>
            <a:r>
              <a:rPr sz="3200" b="0" dirty="0">
                <a:latin typeface="Calibri Light"/>
                <a:cs typeface="Calibri Light"/>
              </a:rPr>
              <a:t>is a </a:t>
            </a:r>
            <a:r>
              <a:rPr sz="3200" b="0" spc="-20" dirty="0">
                <a:latin typeface="Calibri Light"/>
                <a:cs typeface="Calibri Light"/>
              </a:rPr>
              <a:t>rating </a:t>
            </a:r>
            <a:r>
              <a:rPr sz="3200" b="0" spc="-5" dirty="0">
                <a:latin typeface="Calibri Light"/>
                <a:cs typeface="Calibri Light"/>
              </a:rPr>
              <a:t>scale, </a:t>
            </a:r>
            <a:r>
              <a:rPr sz="3200" b="0" dirty="0">
                <a:latin typeface="Calibri Light"/>
                <a:cs typeface="Calibri Light"/>
              </a:rPr>
              <a:t>and </a:t>
            </a:r>
            <a:r>
              <a:rPr sz="3200" b="0" spc="-25" dirty="0">
                <a:latin typeface="Calibri Light"/>
                <a:cs typeface="Calibri Light"/>
              </a:rPr>
              <a:t>Therefore </a:t>
            </a:r>
            <a:r>
              <a:rPr sz="3200" b="0" spc="-5" dirty="0">
                <a:latin typeface="Calibri Light"/>
                <a:cs typeface="Calibri Light"/>
              </a:rPr>
              <a:t>the APS  </a:t>
            </a:r>
            <a:r>
              <a:rPr sz="3200" b="0" spc="-10" dirty="0">
                <a:latin typeface="Calibri Light"/>
                <a:cs typeface="Calibri Light"/>
              </a:rPr>
              <a:t>Interviewer’s </a:t>
            </a:r>
            <a:r>
              <a:rPr sz="3200" b="0" spc="-5" dirty="0">
                <a:latin typeface="Calibri Light"/>
                <a:cs typeface="Calibri Light"/>
              </a:rPr>
              <a:t>Judgment </a:t>
            </a:r>
            <a:r>
              <a:rPr sz="3200" b="0" dirty="0">
                <a:latin typeface="Calibri Light"/>
                <a:cs typeface="Calibri Light"/>
              </a:rPr>
              <a:t>is </a:t>
            </a:r>
            <a:r>
              <a:rPr sz="3200" b="0" spc="-5" dirty="0">
                <a:latin typeface="Calibri Light"/>
                <a:cs typeface="Calibri Light"/>
              </a:rPr>
              <a:t>Critical</a:t>
            </a:r>
            <a:endParaRPr sz="3200">
              <a:latin typeface="Calibri Light"/>
              <a:cs typeface="Calibri Light"/>
            </a:endParaRPr>
          </a:p>
        </p:txBody>
      </p:sp>
      <p:sp>
        <p:nvSpPr>
          <p:cNvPr id="3" name="object 3"/>
          <p:cNvSpPr txBox="1"/>
          <p:nvPr/>
        </p:nvSpPr>
        <p:spPr>
          <a:xfrm>
            <a:off x="577411" y="1575308"/>
            <a:ext cx="5293995" cy="4671060"/>
          </a:xfrm>
          <a:prstGeom prst="rect">
            <a:avLst/>
          </a:prstGeom>
        </p:spPr>
        <p:txBody>
          <a:bodyPr vert="horz" wrap="square" lIns="0" tIns="51435" rIns="0" bIns="0" rtlCol="0">
            <a:spAutoFit/>
          </a:bodyPr>
          <a:lstStyle/>
          <a:p>
            <a:pPr marL="12700" marR="665480">
              <a:lnSpc>
                <a:spcPts val="2620"/>
              </a:lnSpc>
              <a:spcBef>
                <a:spcPts val="405"/>
              </a:spcBef>
            </a:pPr>
            <a:r>
              <a:rPr sz="2400" b="0" spc="-20" dirty="0">
                <a:latin typeface="Calibri Light"/>
                <a:cs typeface="Calibri Light"/>
              </a:rPr>
              <a:t>Record </a:t>
            </a:r>
            <a:r>
              <a:rPr sz="2400" b="0" spc="-5" dirty="0">
                <a:latin typeface="Calibri Light"/>
                <a:cs typeface="Calibri Light"/>
              </a:rPr>
              <a:t>all each </a:t>
            </a:r>
            <a:r>
              <a:rPr sz="2400" b="0" spc="-10" dirty="0">
                <a:latin typeface="Calibri Light"/>
                <a:cs typeface="Calibri Light"/>
              </a:rPr>
              <a:t>interview </a:t>
            </a:r>
            <a:r>
              <a:rPr sz="2400" b="0" spc="-5" dirty="0">
                <a:latin typeface="Calibri Light"/>
                <a:cs typeface="Calibri Light"/>
              </a:rPr>
              <a:t>using the  online </a:t>
            </a:r>
            <a:r>
              <a:rPr sz="2400" b="0" spc="-10" dirty="0">
                <a:latin typeface="Calibri Light"/>
                <a:cs typeface="Calibri Light"/>
              </a:rPr>
              <a:t>tool </a:t>
            </a:r>
            <a:r>
              <a:rPr sz="2400" b="0" spc="-5" dirty="0">
                <a:latin typeface="Calibri Light"/>
                <a:cs typeface="Calibri Light"/>
              </a:rPr>
              <a:t>in</a:t>
            </a:r>
            <a:r>
              <a:rPr sz="2400" b="0" spc="5" dirty="0">
                <a:latin typeface="Calibri Light"/>
                <a:cs typeface="Calibri Light"/>
              </a:rPr>
              <a:t> </a:t>
            </a:r>
            <a:r>
              <a:rPr sz="3525" b="0" spc="22" baseline="1182" dirty="0">
                <a:latin typeface="Calibri Light"/>
                <a:cs typeface="Calibri Light"/>
              </a:rPr>
              <a:t>OlderAdultNestEgg.com</a:t>
            </a:r>
            <a:endParaRPr sz="3525" baseline="1182">
              <a:latin typeface="Calibri Light"/>
              <a:cs typeface="Calibri Light"/>
            </a:endParaRPr>
          </a:p>
          <a:p>
            <a:pPr marL="12700" marR="5080">
              <a:lnSpc>
                <a:spcPct val="90400"/>
              </a:lnSpc>
              <a:spcBef>
                <a:spcPts val="2435"/>
              </a:spcBef>
            </a:pPr>
            <a:r>
              <a:rPr sz="2400" b="0" dirty="0">
                <a:latin typeface="Calibri Light"/>
                <a:cs typeface="Calibri Light"/>
              </a:rPr>
              <a:t>On </a:t>
            </a:r>
            <a:r>
              <a:rPr sz="2400" b="0" spc="-5" dirty="0">
                <a:latin typeface="Calibri Light"/>
                <a:cs typeface="Calibri Light"/>
              </a:rPr>
              <a:t>each </a:t>
            </a:r>
            <a:r>
              <a:rPr sz="2400" b="0" spc="-10" dirty="0">
                <a:latin typeface="Calibri Light"/>
                <a:cs typeface="Calibri Light"/>
              </a:rPr>
              <a:t>item, </a:t>
            </a:r>
            <a:r>
              <a:rPr sz="2400" b="0" spc="-5" dirty="0">
                <a:latin typeface="Calibri Light"/>
                <a:cs typeface="Calibri Light"/>
              </a:rPr>
              <a:t>the </a:t>
            </a:r>
            <a:r>
              <a:rPr sz="2400" b="0" spc="-10" dirty="0">
                <a:latin typeface="Calibri Light"/>
                <a:cs typeface="Calibri Light"/>
              </a:rPr>
              <a:t>interviewer </a:t>
            </a:r>
            <a:r>
              <a:rPr sz="2400" b="0" spc="-5" dirty="0">
                <a:latin typeface="Calibri Light"/>
                <a:cs typeface="Calibri Light"/>
              </a:rPr>
              <a:t>will </a:t>
            </a:r>
            <a:r>
              <a:rPr sz="2400" b="0" dirty="0">
                <a:latin typeface="Calibri Light"/>
                <a:cs typeface="Calibri Light"/>
              </a:rPr>
              <a:t>be </a:t>
            </a:r>
            <a:r>
              <a:rPr sz="2400" b="0" spc="-20" dirty="0">
                <a:latin typeface="Calibri Light"/>
                <a:cs typeface="Calibri Light"/>
              </a:rPr>
              <a:t>asked  </a:t>
            </a:r>
            <a:r>
              <a:rPr sz="2400" b="0" spc="-5" dirty="0">
                <a:latin typeface="Calibri Light"/>
                <a:cs typeface="Calibri Light"/>
              </a:rPr>
              <a:t>whether they </a:t>
            </a:r>
            <a:r>
              <a:rPr sz="2400" b="0" spc="-10" dirty="0">
                <a:latin typeface="Calibri Light"/>
                <a:cs typeface="Calibri Light"/>
              </a:rPr>
              <a:t>agree that </a:t>
            </a:r>
            <a:r>
              <a:rPr sz="2400" b="0" spc="-5" dirty="0">
                <a:latin typeface="Calibri Light"/>
                <a:cs typeface="Calibri Light"/>
              </a:rPr>
              <a:t>this is the </a:t>
            </a:r>
            <a:r>
              <a:rPr sz="2400" b="0" spc="-10" dirty="0">
                <a:latin typeface="Calibri Light"/>
                <a:cs typeface="Calibri Light"/>
              </a:rPr>
              <a:t>most  </a:t>
            </a:r>
            <a:r>
              <a:rPr sz="2400" b="0" spc="-15" dirty="0">
                <a:latin typeface="Calibri Light"/>
                <a:cs typeface="Calibri Light"/>
              </a:rPr>
              <a:t>accurate</a:t>
            </a:r>
            <a:r>
              <a:rPr sz="2400" b="0" spc="-10" dirty="0">
                <a:latin typeface="Calibri Light"/>
                <a:cs typeface="Calibri Light"/>
              </a:rPr>
              <a:t> response.</a:t>
            </a:r>
            <a:endParaRPr sz="2400">
              <a:latin typeface="Calibri Light"/>
              <a:cs typeface="Calibri Light"/>
            </a:endParaRPr>
          </a:p>
          <a:p>
            <a:pPr marL="12700" marR="91440">
              <a:lnSpc>
                <a:spcPct val="90300"/>
              </a:lnSpc>
              <a:spcBef>
                <a:spcPts val="2580"/>
              </a:spcBef>
            </a:pPr>
            <a:r>
              <a:rPr sz="2400" b="0" spc="-5" dirty="0">
                <a:latin typeface="Calibri Light"/>
                <a:cs typeface="Calibri Light"/>
              </a:rPr>
              <a:t>Upon </a:t>
            </a:r>
            <a:r>
              <a:rPr sz="2400" b="0" spc="-10" dirty="0">
                <a:latin typeface="Calibri Light"/>
                <a:cs typeface="Calibri Light"/>
              </a:rPr>
              <a:t>entering </a:t>
            </a:r>
            <a:r>
              <a:rPr sz="2400" b="0" spc="-5" dirty="0">
                <a:latin typeface="Calibri Light"/>
                <a:cs typeface="Calibri Light"/>
              </a:rPr>
              <a:t>all </a:t>
            </a:r>
            <a:r>
              <a:rPr sz="2400" b="0" spc="-15" dirty="0">
                <a:latin typeface="Calibri Light"/>
                <a:cs typeface="Calibri Light"/>
              </a:rPr>
              <a:t>answers </a:t>
            </a:r>
            <a:r>
              <a:rPr sz="2400" b="0" spc="-5" dirty="0">
                <a:latin typeface="Calibri Light"/>
                <a:cs typeface="Calibri Light"/>
              </a:rPr>
              <a:t>in  OlderAdultNestEgg the </a:t>
            </a:r>
            <a:r>
              <a:rPr sz="2400" b="0" spc="-15" dirty="0">
                <a:latin typeface="Calibri Light"/>
                <a:cs typeface="Calibri Light"/>
              </a:rPr>
              <a:t>website </a:t>
            </a:r>
            <a:r>
              <a:rPr sz="2400" b="0" spc="-5" dirty="0">
                <a:latin typeface="Calibri Light"/>
                <a:cs typeface="Calibri Light"/>
              </a:rPr>
              <a:t>will  </a:t>
            </a:r>
            <a:r>
              <a:rPr sz="2400" b="0" spc="-10" dirty="0">
                <a:latin typeface="Calibri Light"/>
                <a:cs typeface="Calibri Light"/>
              </a:rPr>
              <a:t>produce </a:t>
            </a:r>
            <a:r>
              <a:rPr sz="2400" b="0" dirty="0">
                <a:latin typeface="Calibri Light"/>
                <a:cs typeface="Calibri Light"/>
              </a:rPr>
              <a:t>a </a:t>
            </a:r>
            <a:r>
              <a:rPr sz="2400" b="0" spc="-5" dirty="0">
                <a:latin typeface="Calibri Light"/>
                <a:cs typeface="Calibri Light"/>
              </a:rPr>
              <a:t>risk </a:t>
            </a:r>
            <a:r>
              <a:rPr sz="2400" b="0" spc="-15" dirty="0">
                <a:latin typeface="Calibri Light"/>
                <a:cs typeface="Calibri Light"/>
              </a:rPr>
              <a:t>score </a:t>
            </a:r>
            <a:r>
              <a:rPr sz="2400" b="0" spc="-5" dirty="0">
                <a:latin typeface="Calibri Light"/>
                <a:cs typeface="Calibri Light"/>
              </a:rPr>
              <a:t>and </a:t>
            </a:r>
            <a:r>
              <a:rPr sz="2400" b="0" spc="-10" dirty="0">
                <a:latin typeface="Calibri Light"/>
                <a:cs typeface="Calibri Light"/>
              </a:rPr>
              <a:t>suggested level  </a:t>
            </a:r>
            <a:r>
              <a:rPr sz="2400" b="0" spc="-5" dirty="0">
                <a:latin typeface="Calibri Light"/>
                <a:cs typeface="Calibri Light"/>
              </a:rPr>
              <a:t>of concern about the </a:t>
            </a:r>
            <a:r>
              <a:rPr sz="2400" b="0" spc="-20" dirty="0">
                <a:latin typeface="Calibri Light"/>
                <a:cs typeface="Calibri Light"/>
              </a:rPr>
              <a:t>individual’s </a:t>
            </a:r>
            <a:r>
              <a:rPr sz="2400" b="0" spc="-15" dirty="0">
                <a:latin typeface="Calibri Light"/>
                <a:cs typeface="Calibri Light"/>
              </a:rPr>
              <a:t>informed  </a:t>
            </a:r>
            <a:r>
              <a:rPr sz="2400" b="0" spc="-5" dirty="0">
                <a:latin typeface="Calibri Light"/>
                <a:cs typeface="Calibri Light"/>
              </a:rPr>
              <a:t>decision-making. </a:t>
            </a:r>
            <a:r>
              <a:rPr sz="2400" b="0" dirty="0">
                <a:latin typeface="Calibri Light"/>
                <a:cs typeface="Calibri Light"/>
              </a:rPr>
              <a:t>The </a:t>
            </a:r>
            <a:r>
              <a:rPr sz="2400" b="0" spc="-10" dirty="0">
                <a:latin typeface="Calibri Light"/>
                <a:cs typeface="Calibri Light"/>
              </a:rPr>
              <a:t>interviewer </a:t>
            </a:r>
            <a:r>
              <a:rPr sz="2400" b="0" spc="-5" dirty="0">
                <a:latin typeface="Calibri Light"/>
                <a:cs typeface="Calibri Light"/>
              </a:rPr>
              <a:t>will then  </a:t>
            </a:r>
            <a:r>
              <a:rPr sz="2400" b="0" spc="-25" dirty="0">
                <a:latin typeface="Calibri Light"/>
                <a:cs typeface="Calibri Light"/>
              </a:rPr>
              <a:t>make </a:t>
            </a:r>
            <a:r>
              <a:rPr sz="2400" b="0" dirty="0">
                <a:latin typeface="Calibri Light"/>
                <a:cs typeface="Calibri Light"/>
              </a:rPr>
              <a:t>a </a:t>
            </a:r>
            <a:r>
              <a:rPr sz="2400" b="0" spc="-5" dirty="0">
                <a:latin typeface="Calibri Light"/>
                <a:cs typeface="Calibri Light"/>
              </a:rPr>
              <a:t>final </a:t>
            </a:r>
            <a:r>
              <a:rPr sz="2400" b="0" spc="-15" dirty="0">
                <a:latin typeface="Calibri Light"/>
                <a:cs typeface="Calibri Light"/>
              </a:rPr>
              <a:t>rating </a:t>
            </a:r>
            <a:r>
              <a:rPr sz="2400" b="0" spc="-5" dirty="0">
                <a:latin typeface="Calibri Light"/>
                <a:cs typeface="Calibri Light"/>
              </a:rPr>
              <a:t>of the </a:t>
            </a:r>
            <a:r>
              <a:rPr sz="2400" b="0" spc="-10" dirty="0">
                <a:latin typeface="Calibri Light"/>
                <a:cs typeface="Calibri Light"/>
              </a:rPr>
              <a:t>level </a:t>
            </a:r>
            <a:r>
              <a:rPr sz="2400" b="0" spc="-5" dirty="0">
                <a:latin typeface="Calibri Light"/>
                <a:cs typeface="Calibri Light"/>
              </a:rPr>
              <a:t>of concern  </a:t>
            </a:r>
            <a:r>
              <a:rPr sz="2400" b="0" spc="-20" dirty="0">
                <a:latin typeface="Calibri Light"/>
                <a:cs typeface="Calibri Light"/>
              </a:rPr>
              <a:t>regarding </a:t>
            </a:r>
            <a:r>
              <a:rPr sz="2400" b="0" spc="-15" dirty="0">
                <a:latin typeface="Calibri Light"/>
                <a:cs typeface="Calibri Light"/>
              </a:rPr>
              <a:t>informed</a:t>
            </a:r>
            <a:r>
              <a:rPr sz="2400" b="0" spc="5" dirty="0">
                <a:latin typeface="Calibri Light"/>
                <a:cs typeface="Calibri Light"/>
              </a:rPr>
              <a:t> </a:t>
            </a:r>
            <a:r>
              <a:rPr sz="2400" b="0" spc="-5" dirty="0">
                <a:latin typeface="Calibri Light"/>
                <a:cs typeface="Calibri Light"/>
              </a:rPr>
              <a:t>decision-making.</a:t>
            </a:r>
            <a:endParaRPr sz="2400">
              <a:latin typeface="Calibri Light"/>
              <a:cs typeface="Calibri Light"/>
            </a:endParaRPr>
          </a:p>
        </p:txBody>
      </p:sp>
      <p:sp>
        <p:nvSpPr>
          <p:cNvPr id="4" name="object 4"/>
          <p:cNvSpPr/>
          <p:nvPr/>
        </p:nvSpPr>
        <p:spPr>
          <a:xfrm>
            <a:off x="10820524" y="244209"/>
            <a:ext cx="1156816" cy="33051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725901" y="154745"/>
            <a:ext cx="1328420" cy="473709"/>
          </a:xfrm>
          <a:custGeom>
            <a:avLst/>
            <a:gdLst/>
            <a:ahLst/>
            <a:cxnLst/>
            <a:rect l="l" t="t" r="r" b="b"/>
            <a:pathLst>
              <a:path w="1328420" h="473709">
                <a:moveTo>
                  <a:pt x="0" y="0"/>
                </a:moveTo>
                <a:lnTo>
                  <a:pt x="1327986" y="0"/>
                </a:lnTo>
                <a:lnTo>
                  <a:pt x="1327986" y="473699"/>
                </a:lnTo>
                <a:lnTo>
                  <a:pt x="0" y="473699"/>
                </a:lnTo>
                <a:lnTo>
                  <a:pt x="0" y="0"/>
                </a:lnTo>
                <a:close/>
              </a:path>
            </a:pathLst>
          </a:custGeom>
          <a:ln w="28575">
            <a:solidFill>
              <a:srgbClr val="385723"/>
            </a:solidFill>
          </a:ln>
        </p:spPr>
        <p:txBody>
          <a:bodyPr wrap="square" lIns="0" tIns="0" rIns="0" bIns="0" rtlCol="0"/>
          <a:lstStyle/>
          <a:p>
            <a:endParaRPr/>
          </a:p>
        </p:txBody>
      </p:sp>
      <p:sp>
        <p:nvSpPr>
          <p:cNvPr id="6" name="object 6"/>
          <p:cNvSpPr/>
          <p:nvPr/>
        </p:nvSpPr>
        <p:spPr>
          <a:xfrm>
            <a:off x="6192456" y="1544319"/>
            <a:ext cx="5743728" cy="4929744"/>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075040" y="3503562"/>
            <a:ext cx="3348990" cy="563245"/>
          </a:xfrm>
          <a:custGeom>
            <a:avLst/>
            <a:gdLst/>
            <a:ahLst/>
            <a:cxnLst/>
            <a:rect l="l" t="t" r="r" b="b"/>
            <a:pathLst>
              <a:path w="3348990" h="563245">
                <a:moveTo>
                  <a:pt x="3184792" y="509394"/>
                </a:moveTo>
                <a:lnTo>
                  <a:pt x="3177142" y="562825"/>
                </a:lnTo>
                <a:lnTo>
                  <a:pt x="3326111" y="513219"/>
                </a:lnTo>
                <a:lnTo>
                  <a:pt x="3211507" y="513219"/>
                </a:lnTo>
                <a:lnTo>
                  <a:pt x="3184792" y="509394"/>
                </a:lnTo>
                <a:close/>
              </a:path>
              <a:path w="3348990" h="563245">
                <a:moveTo>
                  <a:pt x="3192441" y="455964"/>
                </a:moveTo>
                <a:lnTo>
                  <a:pt x="3184792" y="509394"/>
                </a:lnTo>
                <a:lnTo>
                  <a:pt x="3211507" y="513219"/>
                </a:lnTo>
                <a:lnTo>
                  <a:pt x="3219157" y="459789"/>
                </a:lnTo>
                <a:lnTo>
                  <a:pt x="3192441" y="455964"/>
                </a:lnTo>
                <a:close/>
              </a:path>
              <a:path w="3348990" h="563245">
                <a:moveTo>
                  <a:pt x="3200091" y="402535"/>
                </a:moveTo>
                <a:lnTo>
                  <a:pt x="3192441" y="455964"/>
                </a:lnTo>
                <a:lnTo>
                  <a:pt x="3219157" y="459789"/>
                </a:lnTo>
                <a:lnTo>
                  <a:pt x="3211507" y="513219"/>
                </a:lnTo>
                <a:lnTo>
                  <a:pt x="3326111" y="513219"/>
                </a:lnTo>
                <a:lnTo>
                  <a:pt x="3348907" y="505628"/>
                </a:lnTo>
                <a:lnTo>
                  <a:pt x="3200091" y="402535"/>
                </a:lnTo>
                <a:close/>
              </a:path>
              <a:path w="3348990" h="563245">
                <a:moveTo>
                  <a:pt x="7650" y="0"/>
                </a:moveTo>
                <a:lnTo>
                  <a:pt x="0" y="53430"/>
                </a:lnTo>
                <a:lnTo>
                  <a:pt x="3184792" y="509394"/>
                </a:lnTo>
                <a:lnTo>
                  <a:pt x="3192441" y="455964"/>
                </a:lnTo>
                <a:lnTo>
                  <a:pt x="7650" y="0"/>
                </a:lnTo>
                <a:close/>
              </a:path>
            </a:pathLst>
          </a:custGeom>
          <a:solidFill>
            <a:srgbClr val="0070C0"/>
          </a:solidFill>
        </p:spPr>
        <p:txBody>
          <a:bodyPr wrap="square" lIns="0" tIns="0" rIns="0" bIns="0" rtlCol="0"/>
          <a:lstStyle/>
          <a:p>
            <a:endParaRPr/>
          </a:p>
        </p:txBody>
      </p:sp>
    </p:spTree>
    <p:extLst>
      <p:ext uri="{BB962C8B-B14F-4D97-AF65-F5344CB8AC3E}">
        <p14:creationId xmlns:p14="http://schemas.microsoft.com/office/powerpoint/2010/main" val="184886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148C32-F390-2D47-88BC-04BC444DBBD7}"/>
              </a:ext>
            </a:extLst>
          </p:cNvPr>
          <p:cNvSpPr/>
          <p:nvPr/>
        </p:nvSpPr>
        <p:spPr>
          <a:xfrm>
            <a:off x="-11112" y="8701"/>
            <a:ext cx="12214226" cy="6849299"/>
          </a:xfrm>
          <a:prstGeom prst="rect">
            <a:avLst/>
          </a:prstGeom>
          <a:solidFill>
            <a:schemeClr val="accent6">
              <a:lumMod val="75000"/>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pic>
        <p:nvPicPr>
          <p:cNvPr id="5" name="Picture 4">
            <a:extLst>
              <a:ext uri="{FF2B5EF4-FFF2-40B4-BE49-F238E27FC236}">
                <a16:creationId xmlns:a16="http://schemas.microsoft.com/office/drawing/2014/main" id="{C2B89930-D0B7-7C4C-92BA-E5A5542C2CF5}"/>
              </a:ext>
            </a:extLst>
          </p:cNvPr>
          <p:cNvPicPr>
            <a:picLocks noChangeAspect="1"/>
          </p:cNvPicPr>
          <p:nvPr/>
        </p:nvPicPr>
        <p:blipFill>
          <a:blip r:embed="rId2"/>
          <a:stretch>
            <a:fillRect/>
          </a:stretch>
        </p:blipFill>
        <p:spPr>
          <a:xfrm>
            <a:off x="906957" y="300473"/>
            <a:ext cx="3194958" cy="4022302"/>
          </a:xfrm>
          <a:prstGeom prst="rect">
            <a:avLst/>
          </a:prstGeom>
          <a:ln w="19050">
            <a:solidFill>
              <a:schemeClr val="tx1"/>
            </a:solidFill>
          </a:ln>
        </p:spPr>
      </p:pic>
      <p:pic>
        <p:nvPicPr>
          <p:cNvPr id="7" name="Picture 6">
            <a:extLst>
              <a:ext uri="{FF2B5EF4-FFF2-40B4-BE49-F238E27FC236}">
                <a16:creationId xmlns:a16="http://schemas.microsoft.com/office/drawing/2014/main" id="{4CBA3EDE-04D7-FE4A-A6EF-FAF875D391C6}"/>
              </a:ext>
            </a:extLst>
          </p:cNvPr>
          <p:cNvPicPr>
            <a:picLocks noChangeAspect="1"/>
          </p:cNvPicPr>
          <p:nvPr/>
        </p:nvPicPr>
        <p:blipFill>
          <a:blip r:embed="rId3"/>
          <a:stretch>
            <a:fillRect/>
          </a:stretch>
        </p:blipFill>
        <p:spPr>
          <a:xfrm>
            <a:off x="4802814" y="273910"/>
            <a:ext cx="5207000" cy="2080184"/>
          </a:xfrm>
          <a:prstGeom prst="rect">
            <a:avLst/>
          </a:prstGeom>
          <a:ln w="19050">
            <a:solidFill>
              <a:schemeClr val="tx1"/>
            </a:solidFill>
          </a:ln>
        </p:spPr>
      </p:pic>
      <p:pic>
        <p:nvPicPr>
          <p:cNvPr id="9" name="Picture 8">
            <a:extLst>
              <a:ext uri="{FF2B5EF4-FFF2-40B4-BE49-F238E27FC236}">
                <a16:creationId xmlns:a16="http://schemas.microsoft.com/office/drawing/2014/main" id="{D3EB9CF4-3A13-FD4B-85CE-3DD9C220CB51}"/>
              </a:ext>
            </a:extLst>
          </p:cNvPr>
          <p:cNvPicPr>
            <a:picLocks noChangeAspect="1"/>
          </p:cNvPicPr>
          <p:nvPr/>
        </p:nvPicPr>
        <p:blipFill>
          <a:blip r:embed="rId4"/>
          <a:stretch>
            <a:fillRect/>
          </a:stretch>
        </p:blipFill>
        <p:spPr>
          <a:xfrm>
            <a:off x="6840344" y="4537379"/>
            <a:ext cx="5054600" cy="2018044"/>
          </a:xfrm>
          <a:prstGeom prst="rect">
            <a:avLst/>
          </a:prstGeom>
          <a:ln w="19050">
            <a:solidFill>
              <a:schemeClr val="tx1"/>
            </a:solidFill>
          </a:ln>
        </p:spPr>
      </p:pic>
      <p:pic>
        <p:nvPicPr>
          <p:cNvPr id="11" name="Picture 10">
            <a:extLst>
              <a:ext uri="{FF2B5EF4-FFF2-40B4-BE49-F238E27FC236}">
                <a16:creationId xmlns:a16="http://schemas.microsoft.com/office/drawing/2014/main" id="{9D44B2C6-FB14-F840-B59D-52DAB16D08DA}"/>
              </a:ext>
            </a:extLst>
          </p:cNvPr>
          <p:cNvPicPr>
            <a:picLocks noChangeAspect="1"/>
          </p:cNvPicPr>
          <p:nvPr/>
        </p:nvPicPr>
        <p:blipFill>
          <a:blip r:embed="rId5"/>
          <a:stretch>
            <a:fillRect/>
          </a:stretch>
        </p:blipFill>
        <p:spPr>
          <a:xfrm>
            <a:off x="4379719" y="2447864"/>
            <a:ext cx="4921250" cy="1983082"/>
          </a:xfrm>
          <a:prstGeom prst="rect">
            <a:avLst/>
          </a:prstGeom>
          <a:ln w="19050">
            <a:solidFill>
              <a:schemeClr val="tx1"/>
            </a:solidFill>
          </a:ln>
        </p:spPr>
      </p:pic>
      <p:pic>
        <p:nvPicPr>
          <p:cNvPr id="13" name="Picture 12">
            <a:extLst>
              <a:ext uri="{FF2B5EF4-FFF2-40B4-BE49-F238E27FC236}">
                <a16:creationId xmlns:a16="http://schemas.microsoft.com/office/drawing/2014/main" id="{1C3FE797-760D-4C46-A74A-E2F26A3C8DED}"/>
              </a:ext>
            </a:extLst>
          </p:cNvPr>
          <p:cNvPicPr>
            <a:picLocks noChangeAspect="1"/>
          </p:cNvPicPr>
          <p:nvPr/>
        </p:nvPicPr>
        <p:blipFill>
          <a:blip r:embed="rId6"/>
          <a:stretch>
            <a:fillRect/>
          </a:stretch>
        </p:blipFill>
        <p:spPr>
          <a:xfrm>
            <a:off x="1558740" y="4510315"/>
            <a:ext cx="5086350" cy="2108200"/>
          </a:xfrm>
          <a:prstGeom prst="rect">
            <a:avLst/>
          </a:prstGeom>
          <a:ln w="19050">
            <a:solidFill>
              <a:schemeClr val="tx1"/>
            </a:solidFill>
          </a:ln>
        </p:spPr>
      </p:pic>
      <p:pic>
        <p:nvPicPr>
          <p:cNvPr id="15" name="Picture 14">
            <a:extLst>
              <a:ext uri="{FF2B5EF4-FFF2-40B4-BE49-F238E27FC236}">
                <a16:creationId xmlns:a16="http://schemas.microsoft.com/office/drawing/2014/main" id="{FC3F8049-7987-2943-A3C6-29C0A855E6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90" t="-10967" r="-1757" b="-9607"/>
          <a:stretch/>
        </p:blipFill>
        <p:spPr>
          <a:xfrm>
            <a:off x="147847" y="6298953"/>
            <a:ext cx="1370404" cy="423487"/>
          </a:xfrm>
          <a:prstGeom prst="rect">
            <a:avLst/>
          </a:prstGeom>
          <a:solidFill>
            <a:schemeClr val="bg1"/>
          </a:solidFill>
          <a:ln>
            <a:solidFill>
              <a:schemeClr val="tx1"/>
            </a:solidFill>
          </a:ln>
        </p:spPr>
      </p:pic>
    </p:spTree>
    <p:extLst>
      <p:ext uri="{BB962C8B-B14F-4D97-AF65-F5344CB8AC3E}">
        <p14:creationId xmlns:p14="http://schemas.microsoft.com/office/powerpoint/2010/main" val="434519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7"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1" name="Freeform: Shape 20">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7" name="Title 1">
            <a:extLst>
              <a:ext uri="{FF2B5EF4-FFF2-40B4-BE49-F238E27FC236}">
                <a16:creationId xmlns:a16="http://schemas.microsoft.com/office/drawing/2014/main" id="{EE70899E-E25A-975C-8E4D-1A2DDCCA1523}"/>
              </a:ext>
            </a:extLst>
          </p:cNvPr>
          <p:cNvSpPr txBox="1">
            <a:spLocks/>
          </p:cNvSpPr>
          <p:nvPr/>
        </p:nvSpPr>
        <p:spPr>
          <a:xfrm>
            <a:off x="786385" y="841248"/>
            <a:ext cx="5129600" cy="534009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90000"/>
              </a:lnSpc>
              <a:spcAft>
                <a:spcPts val="600"/>
              </a:spcAft>
              <a:defRPr/>
            </a:pPr>
            <a:r>
              <a:rPr lang="en-US" sz="4800" b="1" kern="1200" dirty="0">
                <a:ln w="19050">
                  <a:noFill/>
                </a:ln>
                <a:solidFill>
                  <a:schemeClr val="bg1"/>
                </a:solidFill>
                <a:latin typeface="+mj-lt"/>
                <a:ea typeface="+mj-ea"/>
                <a:cs typeface="+mj-cs"/>
              </a:rPr>
              <a:t>Case Example</a:t>
            </a:r>
          </a:p>
        </p:txBody>
      </p:sp>
      <p:sp>
        <p:nvSpPr>
          <p:cNvPr id="3" name="Content Placeholder 2">
            <a:extLst>
              <a:ext uri="{FF2B5EF4-FFF2-40B4-BE49-F238E27FC236}">
                <a16:creationId xmlns:a16="http://schemas.microsoft.com/office/drawing/2014/main" id="{30444707-32FF-41EA-E7C6-FAF8C79FF19B}"/>
              </a:ext>
            </a:extLst>
          </p:cNvPr>
          <p:cNvSpPr>
            <a:spLocks noGrp="1"/>
          </p:cNvSpPr>
          <p:nvPr>
            <p:ph idx="1"/>
          </p:nvPr>
        </p:nvSpPr>
        <p:spPr>
          <a:xfrm>
            <a:off x="6637511" y="693907"/>
            <a:ext cx="4978162" cy="5756272"/>
          </a:xfrm>
        </p:spPr>
        <p:txBody>
          <a:bodyPr vert="horz" lIns="91440" tIns="45720" rIns="91440" bIns="45720" rtlCol="0" anchor="ctr">
            <a:noAutofit/>
          </a:bodyPr>
          <a:lstStyle/>
          <a:p>
            <a:pPr marL="0" indent="0" algn="ctr" eaLnBrk="1" fontAlgn="auto" hangingPunct="1">
              <a:lnSpc>
                <a:spcPct val="90000"/>
              </a:lnSpc>
              <a:spcAft>
                <a:spcPts val="0"/>
              </a:spcAft>
              <a:buNone/>
              <a:defRPr/>
            </a:pPr>
            <a:r>
              <a:rPr lang="en-US" sz="2200" i="1" dirty="0">
                <a:solidFill>
                  <a:schemeClr val="accent5">
                    <a:lumMod val="50000"/>
                  </a:schemeClr>
                </a:solidFill>
                <a:latin typeface="Calibri" panose="020F0502020204030204" pitchFamily="34" charset="0"/>
                <a:cs typeface="Calibri" panose="020F0502020204030204" pitchFamily="34" charset="0"/>
              </a:rPr>
              <a:t>A 68-year-old high school graduate is considering buying a new home for her grandson. </a:t>
            </a:r>
          </a:p>
          <a:p>
            <a:pPr marL="0" indent="0" eaLnBrk="1" fontAlgn="auto" hangingPunct="1">
              <a:lnSpc>
                <a:spcPct val="90000"/>
              </a:lnSpc>
              <a:spcAft>
                <a:spcPts val="0"/>
              </a:spcAft>
              <a:buNone/>
              <a:defRPr/>
            </a:pPr>
            <a:r>
              <a:rPr lang="en-US" sz="2200" i="1" dirty="0">
                <a:solidFill>
                  <a:schemeClr val="accent5">
                    <a:lumMod val="50000"/>
                  </a:schemeClr>
                </a:solidFill>
                <a:latin typeface="Calibri" panose="020F0502020204030204" pitchFamily="34" charset="0"/>
                <a:cs typeface="Calibri" panose="020F0502020204030204" pitchFamily="34" charset="0"/>
              </a:rPr>
              <a:t> </a:t>
            </a:r>
          </a:p>
          <a:p>
            <a:pPr indent="-228600" eaLnBrk="1" fontAlgn="auto" hangingPunct="1">
              <a:lnSpc>
                <a:spcPct val="90000"/>
              </a:lnSpc>
              <a:spcAft>
                <a:spcPts val="0"/>
              </a:spcAft>
              <a:buClr>
                <a:schemeClr val="accent4"/>
              </a:buClr>
              <a:defRPr/>
            </a:pPr>
            <a:r>
              <a:rPr lang="en-US" sz="2200" dirty="0">
                <a:solidFill>
                  <a:schemeClr val="accent5">
                    <a:lumMod val="50000"/>
                  </a:schemeClr>
                </a:solidFill>
                <a:latin typeface="Calibri" panose="020F0502020204030204" pitchFamily="34" charset="0"/>
                <a:cs typeface="Calibri" panose="020F0502020204030204" pitchFamily="34" charset="0"/>
              </a:rPr>
              <a:t>She has relatively few resources herself and this purchase would put her at risk for financial hardship </a:t>
            </a:r>
          </a:p>
          <a:p>
            <a:pPr indent="-228600" eaLnBrk="1" fontAlgn="auto" hangingPunct="1">
              <a:lnSpc>
                <a:spcPct val="90000"/>
              </a:lnSpc>
              <a:spcAft>
                <a:spcPts val="0"/>
              </a:spcAft>
              <a:buClr>
                <a:schemeClr val="accent4"/>
              </a:buClr>
              <a:defRPr/>
            </a:pPr>
            <a:r>
              <a:rPr lang="en-US" sz="2200" dirty="0">
                <a:solidFill>
                  <a:schemeClr val="accent5">
                    <a:lumMod val="50000"/>
                  </a:schemeClr>
                </a:solidFill>
                <a:latin typeface="Calibri" panose="020F0502020204030204" pitchFamily="34" charset="0"/>
                <a:cs typeface="Calibri" panose="020F0502020204030204" pitchFamily="34" charset="0"/>
              </a:rPr>
              <a:t>She would be financially responsible should her grandson decide to no longer pay the monthly bills. </a:t>
            </a:r>
          </a:p>
          <a:p>
            <a:pPr indent="-228600" eaLnBrk="1" fontAlgn="auto" hangingPunct="1">
              <a:lnSpc>
                <a:spcPct val="90000"/>
              </a:lnSpc>
              <a:spcAft>
                <a:spcPts val="0"/>
              </a:spcAft>
              <a:buClr>
                <a:schemeClr val="accent4"/>
              </a:buClr>
              <a:defRPr/>
            </a:pPr>
            <a:r>
              <a:rPr lang="en-US" sz="2200" dirty="0">
                <a:solidFill>
                  <a:schemeClr val="accent5">
                    <a:lumMod val="50000"/>
                  </a:schemeClr>
                </a:solidFill>
                <a:latin typeface="Calibri" panose="020F0502020204030204" pitchFamily="34" charset="0"/>
                <a:cs typeface="Calibri" panose="020F0502020204030204" pitchFamily="34" charset="0"/>
              </a:rPr>
              <a:t>Grandson is marginally employed and has no financial resources; making an investment in him a significant risk.</a:t>
            </a:r>
          </a:p>
          <a:p>
            <a:pPr indent="-228600" eaLnBrk="1" fontAlgn="auto" hangingPunct="1">
              <a:lnSpc>
                <a:spcPct val="90000"/>
              </a:lnSpc>
              <a:spcAft>
                <a:spcPts val="0"/>
              </a:spcAft>
              <a:buClr>
                <a:schemeClr val="accent4"/>
              </a:buClr>
              <a:defRPr/>
            </a:pPr>
            <a:r>
              <a:rPr lang="en-US" sz="2200" dirty="0">
                <a:solidFill>
                  <a:schemeClr val="accent5">
                    <a:lumMod val="50000"/>
                  </a:schemeClr>
                </a:solidFill>
                <a:latin typeface="Calibri" panose="020F0502020204030204" pitchFamily="34" charset="0"/>
                <a:cs typeface="Calibri" panose="020F0502020204030204" pitchFamily="34" charset="0"/>
              </a:rPr>
              <a:t>FDT– lack of understanding—impact on finances and who benefits most</a:t>
            </a:r>
          </a:p>
          <a:p>
            <a:pPr indent="-228600" eaLnBrk="1" fontAlgn="auto" hangingPunct="1">
              <a:lnSpc>
                <a:spcPct val="90000"/>
              </a:lnSpc>
              <a:spcAft>
                <a:spcPts val="0"/>
              </a:spcAft>
              <a:buClr>
                <a:schemeClr val="accent4"/>
              </a:buClr>
              <a:defRPr/>
            </a:pPr>
            <a:r>
              <a:rPr lang="en-US" sz="2200" dirty="0">
                <a:solidFill>
                  <a:schemeClr val="accent5">
                    <a:lumMod val="50000"/>
                  </a:schemeClr>
                </a:solidFill>
                <a:latin typeface="Calibri" panose="020F0502020204030204" pitchFamily="34" charset="0"/>
                <a:cs typeface="Calibri" panose="020F0502020204030204" pitchFamily="34" charset="0"/>
              </a:rPr>
              <a:t>FDT—”Makes older person put their head into their decision—not just their heart”</a:t>
            </a:r>
          </a:p>
          <a:p>
            <a:pPr indent="-228600" eaLnBrk="1" fontAlgn="auto" hangingPunct="1">
              <a:lnSpc>
                <a:spcPct val="90000"/>
              </a:lnSpc>
              <a:spcAft>
                <a:spcPts val="0"/>
              </a:spcAft>
              <a:defRPr/>
            </a:pPr>
            <a:endParaRPr lang="en-US" sz="2200" dirty="0">
              <a:solidFill>
                <a:schemeClr val="tx2"/>
              </a:solidFill>
            </a:endParaRPr>
          </a:p>
        </p:txBody>
      </p:sp>
    </p:spTree>
    <p:extLst>
      <p:ext uri="{BB962C8B-B14F-4D97-AF65-F5344CB8AC3E}">
        <p14:creationId xmlns:p14="http://schemas.microsoft.com/office/powerpoint/2010/main" val="1979548658"/>
      </p:ext>
    </p:extLst>
  </p:cSld>
  <p:clrMapOvr>
    <a:masterClrMapping/>
  </p:clrMapOvr>
  <p:transition spd="slow">
    <p:strips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B618-30C3-7547-71EB-BA27FB867341}"/>
              </a:ext>
            </a:extLst>
          </p:cNvPr>
          <p:cNvSpPr>
            <a:spLocks noGrp="1"/>
          </p:cNvSpPr>
          <p:nvPr>
            <p:ph type="title"/>
          </p:nvPr>
        </p:nvSpPr>
        <p:spPr>
          <a:xfrm>
            <a:off x="492370" y="0"/>
            <a:ext cx="10972800" cy="1143000"/>
          </a:xfrm>
        </p:spPr>
        <p:txBody>
          <a:bodyPr/>
          <a:lstStyle/>
          <a:p>
            <a:r>
              <a:rPr lang="en-US" dirty="0"/>
              <a:t>Financial decision-making deficits in scam cases (Lichtenberg et al., in press)</a:t>
            </a:r>
          </a:p>
        </p:txBody>
      </p:sp>
      <p:graphicFrame>
        <p:nvGraphicFramePr>
          <p:cNvPr id="4" name="Content Placeholder 3">
            <a:extLst>
              <a:ext uri="{FF2B5EF4-FFF2-40B4-BE49-F238E27FC236}">
                <a16:creationId xmlns:a16="http://schemas.microsoft.com/office/drawing/2014/main" id="{7571CD54-F89E-19CD-C12A-85F936BDF0E0}"/>
              </a:ext>
            </a:extLst>
          </p:cNvPr>
          <p:cNvGraphicFramePr>
            <a:graphicFrameLocks noGrp="1"/>
          </p:cNvGraphicFramePr>
          <p:nvPr>
            <p:ph idx="1"/>
            <p:extLst>
              <p:ext uri="{D42A27DB-BD31-4B8C-83A1-F6EECF244321}">
                <p14:modId xmlns:p14="http://schemas.microsoft.com/office/powerpoint/2010/main" val="3710414758"/>
              </p:ext>
            </p:extLst>
          </p:nvPr>
        </p:nvGraphicFramePr>
        <p:xfrm>
          <a:off x="2032000" y="1318688"/>
          <a:ext cx="7564785" cy="5364480"/>
        </p:xfrm>
        <a:graphic>
          <a:graphicData uri="http://schemas.openxmlformats.org/drawingml/2006/table">
            <a:tbl>
              <a:tblPr firstRow="1" firstCol="1" bandRow="1">
                <a:tableStyleId>{5C22544A-7EE6-4342-B048-85BDC9FD1C3A}</a:tableStyleId>
              </a:tblPr>
              <a:tblGrid>
                <a:gridCol w="1673033">
                  <a:extLst>
                    <a:ext uri="{9D8B030D-6E8A-4147-A177-3AD203B41FA5}">
                      <a16:colId xmlns:a16="http://schemas.microsoft.com/office/drawing/2014/main" val="2212003682"/>
                    </a:ext>
                  </a:extLst>
                </a:gridCol>
                <a:gridCol w="1120696">
                  <a:extLst>
                    <a:ext uri="{9D8B030D-6E8A-4147-A177-3AD203B41FA5}">
                      <a16:colId xmlns:a16="http://schemas.microsoft.com/office/drawing/2014/main" val="2363939378"/>
                    </a:ext>
                  </a:extLst>
                </a:gridCol>
                <a:gridCol w="1443254">
                  <a:extLst>
                    <a:ext uri="{9D8B030D-6E8A-4147-A177-3AD203B41FA5}">
                      <a16:colId xmlns:a16="http://schemas.microsoft.com/office/drawing/2014/main" val="2648162020"/>
                    </a:ext>
                  </a:extLst>
                </a:gridCol>
                <a:gridCol w="1041962">
                  <a:extLst>
                    <a:ext uri="{9D8B030D-6E8A-4147-A177-3AD203B41FA5}">
                      <a16:colId xmlns:a16="http://schemas.microsoft.com/office/drawing/2014/main" val="3984060919"/>
                    </a:ext>
                  </a:extLst>
                </a:gridCol>
                <a:gridCol w="1544847">
                  <a:extLst>
                    <a:ext uri="{9D8B030D-6E8A-4147-A177-3AD203B41FA5}">
                      <a16:colId xmlns:a16="http://schemas.microsoft.com/office/drawing/2014/main" val="3526100670"/>
                    </a:ext>
                  </a:extLst>
                </a:gridCol>
                <a:gridCol w="740993">
                  <a:extLst>
                    <a:ext uri="{9D8B030D-6E8A-4147-A177-3AD203B41FA5}">
                      <a16:colId xmlns:a16="http://schemas.microsoft.com/office/drawing/2014/main" val="962468162"/>
                    </a:ext>
                  </a:extLst>
                </a:gridCol>
              </a:tblGrid>
              <a:tr h="502885">
                <a:tc gridSpan="6">
                  <a:txBody>
                    <a:bodyPr/>
                    <a:lstStyle/>
                    <a:p>
                      <a:pPr marL="0" marR="0" algn="ctr">
                        <a:spcBef>
                          <a:spcPts val="0"/>
                        </a:spcBef>
                        <a:spcAft>
                          <a:spcPts val="0"/>
                        </a:spcAft>
                      </a:pPr>
                      <a:r>
                        <a:rPr lang="en-US" sz="1100" kern="0">
                          <a:effectLst/>
                        </a:rPr>
                        <a:t>SUPPLEMENTARY TABLES FOR APPENDIX</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Table 1. Group comparison of demographics and FDT risk score based on interviewer’s concerns</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8816925"/>
                  </a:ext>
                </a:extLst>
              </a:tr>
              <a:tr h="335256">
                <a:tc>
                  <a:txBody>
                    <a:bodyPr/>
                    <a:lstStyle/>
                    <a:p>
                      <a:pPr marL="0" marR="0">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No concern (n=60)</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Some/Major Concern (n = 115)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Overall Sample (N = 175)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Group Comparison</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Effect Size</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extLst>
                  <a:ext uri="{0D108BD9-81ED-4DB2-BD59-A6C34878D82A}">
                    <a16:rowId xmlns:a16="http://schemas.microsoft.com/office/drawing/2014/main" val="2765720039"/>
                  </a:ext>
                </a:extLst>
              </a:tr>
              <a:tr h="335256">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Gender</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X</a:t>
                      </a:r>
                      <a:r>
                        <a:rPr lang="en-US" sz="1100" kern="0" baseline="30000">
                          <a:effectLst/>
                        </a:rPr>
                        <a:t>2</a:t>
                      </a:r>
                      <a:r>
                        <a:rPr lang="en-US" sz="1100" kern="0">
                          <a:effectLst/>
                        </a:rPr>
                        <a:t>(1) = .098, p = .56</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extLst>
                  <a:ext uri="{0D108BD9-81ED-4DB2-BD59-A6C34878D82A}">
                    <a16:rowId xmlns:a16="http://schemas.microsoft.com/office/drawing/2014/main" val="2917507332"/>
                  </a:ext>
                </a:extLst>
              </a:tr>
              <a:tr h="335256">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Male</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25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48</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73</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extLst>
                  <a:ext uri="{0D108BD9-81ED-4DB2-BD59-A6C34878D82A}">
                    <a16:rowId xmlns:a16="http://schemas.microsoft.com/office/drawing/2014/main" val="523044445"/>
                  </a:ext>
                </a:extLst>
              </a:tr>
              <a:tr h="335256">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Female</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35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67</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102</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extLst>
                  <a:ext uri="{0D108BD9-81ED-4DB2-BD59-A6C34878D82A}">
                    <a16:rowId xmlns:a16="http://schemas.microsoft.com/office/drawing/2014/main" val="1107157363"/>
                  </a:ext>
                </a:extLst>
              </a:tr>
              <a:tr h="335256">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Race</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X</a:t>
                      </a:r>
                      <a:r>
                        <a:rPr lang="en-US" sz="1100" kern="0" baseline="30000">
                          <a:effectLst/>
                        </a:rPr>
                        <a:t>2</a:t>
                      </a:r>
                      <a:r>
                        <a:rPr lang="en-US" sz="1100" kern="0">
                          <a:effectLst/>
                        </a:rPr>
                        <a:t>(1) = 2.184, p =.10</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extLst>
                  <a:ext uri="{0D108BD9-81ED-4DB2-BD59-A6C34878D82A}">
                    <a16:rowId xmlns:a16="http://schemas.microsoft.com/office/drawing/2014/main" val="835906507"/>
                  </a:ext>
                </a:extLst>
              </a:tr>
              <a:tr h="335256">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Black</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18</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23</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extLst>
                  <a:ext uri="{0D108BD9-81ED-4DB2-BD59-A6C34878D82A}">
                    <a16:rowId xmlns:a16="http://schemas.microsoft.com/office/drawing/2014/main" val="1101858141"/>
                  </a:ext>
                </a:extLst>
              </a:tr>
              <a:tr h="335256">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White (Non-Hispanic)</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55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95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150</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extLst>
                  <a:ext uri="{0D108BD9-81ED-4DB2-BD59-A6C34878D82A}">
                    <a16:rowId xmlns:a16="http://schemas.microsoft.com/office/drawing/2014/main" val="72971611"/>
                  </a:ext>
                </a:extLst>
              </a:tr>
              <a:tr h="335256">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Education</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X</a:t>
                      </a:r>
                      <a:r>
                        <a:rPr lang="en-US" sz="1100" kern="0" baseline="30000">
                          <a:effectLst/>
                        </a:rPr>
                        <a:t>2</a:t>
                      </a:r>
                      <a:r>
                        <a:rPr lang="en-US" sz="1100" kern="0">
                          <a:effectLst/>
                        </a:rPr>
                        <a:t>(1) = .062, p = .48</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extLst>
                  <a:ext uri="{0D108BD9-81ED-4DB2-BD59-A6C34878D82A}">
                    <a16:rowId xmlns:a16="http://schemas.microsoft.com/office/drawing/2014/main" val="4026331598"/>
                  </a:ext>
                </a:extLst>
              </a:tr>
              <a:tr h="335256">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High School or Less</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28</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54</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82</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extLst>
                  <a:ext uri="{0D108BD9-81ED-4DB2-BD59-A6C34878D82A}">
                    <a16:rowId xmlns:a16="http://schemas.microsoft.com/office/drawing/2014/main" val="3373531505"/>
                  </a:ext>
                </a:extLst>
              </a:tr>
              <a:tr h="335256">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More than High School</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16</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28</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44</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extLst>
                  <a:ext uri="{0D108BD9-81ED-4DB2-BD59-A6C34878D82A}">
                    <a16:rowId xmlns:a16="http://schemas.microsoft.com/office/drawing/2014/main" val="1078811031"/>
                  </a:ext>
                </a:extLst>
              </a:tr>
              <a:tr h="335256">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Age in Years M(SD)</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77.37(8.49)</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76.10 (8.42)</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76.53 (8.44)</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t(173) = 0.95, p = .35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kern="0">
                          <a:effectLst/>
                        </a:rPr>
                        <a:t> </a:t>
                      </a:r>
                      <a:endParaRPr lang="en-US" sz="1200" kern="100">
                        <a:effectLst/>
                      </a:endParaRPr>
                    </a:p>
                    <a:p>
                      <a:pPr marL="0" marR="0" algn="ctr">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extLst>
                  <a:ext uri="{0D108BD9-81ED-4DB2-BD59-A6C34878D82A}">
                    <a16:rowId xmlns:a16="http://schemas.microsoft.com/office/drawing/2014/main" val="1119665330"/>
                  </a:ext>
                </a:extLst>
              </a:tr>
              <a:tr h="335256">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FDT Risk Score M(SD)</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b="1" kern="0" dirty="0">
                          <a:effectLst/>
                        </a:rPr>
                        <a:t> </a:t>
                      </a:r>
                      <a:endParaRPr lang="en-US" sz="1200" b="1" kern="100" dirty="0">
                        <a:effectLst/>
                      </a:endParaRPr>
                    </a:p>
                    <a:p>
                      <a:pPr marL="0" marR="0" algn="ctr">
                        <a:spcBef>
                          <a:spcPts val="0"/>
                        </a:spcBef>
                        <a:spcAft>
                          <a:spcPts val="0"/>
                        </a:spcAft>
                      </a:pPr>
                      <a:r>
                        <a:rPr lang="en-US" sz="1100" b="1" kern="0" dirty="0">
                          <a:effectLst/>
                        </a:rPr>
                        <a:t>4.38 (2.69)</a:t>
                      </a:r>
                      <a:endPar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b="1" kern="0" dirty="0">
                          <a:effectLst/>
                        </a:rPr>
                        <a:t> </a:t>
                      </a:r>
                      <a:endParaRPr lang="en-US" sz="1200" b="1" kern="100" dirty="0">
                        <a:effectLst/>
                      </a:endParaRPr>
                    </a:p>
                    <a:p>
                      <a:pPr marL="0" marR="0" algn="ctr">
                        <a:spcBef>
                          <a:spcPts val="0"/>
                        </a:spcBef>
                        <a:spcAft>
                          <a:spcPts val="0"/>
                        </a:spcAft>
                      </a:pPr>
                      <a:r>
                        <a:rPr lang="en-US" sz="1100" b="1" kern="0" dirty="0">
                          <a:effectLst/>
                        </a:rPr>
                        <a:t>7.99 (2.30)</a:t>
                      </a:r>
                      <a:endPar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b="1" kern="0" dirty="0">
                          <a:effectLst/>
                        </a:rPr>
                        <a:t> </a:t>
                      </a:r>
                      <a:endParaRPr lang="en-US" sz="1200" b="1" kern="100" dirty="0">
                        <a:effectLst/>
                      </a:endParaRPr>
                    </a:p>
                    <a:p>
                      <a:pPr marL="0" marR="0" algn="ctr">
                        <a:spcBef>
                          <a:spcPts val="0"/>
                        </a:spcBef>
                        <a:spcAft>
                          <a:spcPts val="0"/>
                        </a:spcAft>
                      </a:pPr>
                      <a:r>
                        <a:rPr lang="en-US" sz="1100" b="1" kern="0" dirty="0">
                          <a:effectLst/>
                        </a:rPr>
                        <a:t>6.75 (2.98)</a:t>
                      </a:r>
                      <a:endPar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b="1" kern="0" dirty="0">
                          <a:effectLst/>
                        </a:rPr>
                        <a:t> </a:t>
                      </a:r>
                      <a:endParaRPr lang="en-US" sz="1200" b="1" kern="100" dirty="0">
                        <a:effectLst/>
                      </a:endParaRPr>
                    </a:p>
                    <a:p>
                      <a:pPr marL="0" marR="0" algn="ctr">
                        <a:spcBef>
                          <a:spcPts val="0"/>
                        </a:spcBef>
                        <a:spcAft>
                          <a:spcPts val="0"/>
                        </a:spcAft>
                      </a:pPr>
                      <a:r>
                        <a:rPr lang="en-US" sz="1100" b="1" kern="0" dirty="0">
                          <a:effectLst/>
                        </a:rPr>
                        <a:t>t(173) = -9.29, p &lt; .001</a:t>
                      </a:r>
                      <a:endPar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tc>
                  <a:txBody>
                    <a:bodyPr/>
                    <a:lstStyle/>
                    <a:p>
                      <a:pPr marL="0" marR="0" algn="ctr">
                        <a:spcBef>
                          <a:spcPts val="0"/>
                        </a:spcBef>
                        <a:spcAft>
                          <a:spcPts val="0"/>
                        </a:spcAft>
                      </a:pPr>
                      <a:r>
                        <a:rPr lang="en-US" sz="1100" b="1" kern="0" dirty="0">
                          <a:effectLst/>
                        </a:rPr>
                        <a:t> </a:t>
                      </a:r>
                      <a:endParaRPr lang="en-US" sz="1200" b="1" kern="100" dirty="0">
                        <a:effectLst/>
                      </a:endParaRPr>
                    </a:p>
                    <a:p>
                      <a:pPr marL="0" marR="0" algn="ctr">
                        <a:spcBef>
                          <a:spcPts val="0"/>
                        </a:spcBef>
                        <a:spcAft>
                          <a:spcPts val="0"/>
                        </a:spcAft>
                      </a:pPr>
                      <a:r>
                        <a:rPr lang="en-US" sz="1100" b="1" kern="0" dirty="0">
                          <a:effectLst/>
                        </a:rPr>
                        <a:t>d=2.44</a:t>
                      </a:r>
                      <a:endPar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tc>
                <a:extLst>
                  <a:ext uri="{0D108BD9-81ED-4DB2-BD59-A6C34878D82A}">
                    <a16:rowId xmlns:a16="http://schemas.microsoft.com/office/drawing/2014/main" val="2644877017"/>
                  </a:ext>
                </a:extLst>
              </a:tr>
            </a:tbl>
          </a:graphicData>
        </a:graphic>
      </p:graphicFrame>
      <p:sp>
        <p:nvSpPr>
          <p:cNvPr id="5" name="Rectangle 1">
            <a:extLst>
              <a:ext uri="{FF2B5EF4-FFF2-40B4-BE49-F238E27FC236}">
                <a16:creationId xmlns:a16="http://schemas.microsoft.com/office/drawing/2014/main" id="{856934CA-B792-1AFB-9D32-88B45BAEB517}"/>
              </a:ext>
            </a:extLst>
          </p:cNvPr>
          <p:cNvSpPr>
            <a:spLocks noChangeArrowheads="1"/>
          </p:cNvSpPr>
          <p:nvPr/>
        </p:nvSpPr>
        <p:spPr bwMode="auto">
          <a:xfrm>
            <a:off x="0" y="-50236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39414653"/>
      </p:ext>
    </p:extLst>
  </p:cSld>
  <p:clrMapOvr>
    <a:masterClrMapping/>
  </p:clrMapOvr>
  <p:transition spd="slow">
    <p:strips dir="l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4769AC7-D4F5-BE8C-C919-729C3DCA7420}"/>
              </a:ext>
            </a:extLst>
          </p:cNvPr>
          <p:cNvGraphicFramePr>
            <a:graphicFrameLocks noGrp="1"/>
          </p:cNvGraphicFramePr>
          <p:nvPr>
            <p:ph idx="4294967295"/>
            <p:extLst>
              <p:ext uri="{D42A27DB-BD31-4B8C-83A1-F6EECF244321}">
                <p14:modId xmlns:p14="http://schemas.microsoft.com/office/powerpoint/2010/main" val="3107933549"/>
              </p:ext>
            </p:extLst>
          </p:nvPr>
        </p:nvGraphicFramePr>
        <p:xfrm>
          <a:off x="2327717" y="423375"/>
          <a:ext cx="6711264" cy="5196840"/>
        </p:xfrm>
        <a:graphic>
          <a:graphicData uri="http://schemas.openxmlformats.org/drawingml/2006/table">
            <a:tbl>
              <a:tblPr firstRow="1" firstCol="1" bandRow="1">
                <a:tableStyleId>{5C22544A-7EE6-4342-B048-85BDC9FD1C3A}</a:tableStyleId>
              </a:tblPr>
              <a:tblGrid>
                <a:gridCol w="1620469">
                  <a:extLst>
                    <a:ext uri="{9D8B030D-6E8A-4147-A177-3AD203B41FA5}">
                      <a16:colId xmlns:a16="http://schemas.microsoft.com/office/drawing/2014/main" val="2986598330"/>
                    </a:ext>
                  </a:extLst>
                </a:gridCol>
                <a:gridCol w="804545">
                  <a:extLst>
                    <a:ext uri="{9D8B030D-6E8A-4147-A177-3AD203B41FA5}">
                      <a16:colId xmlns:a16="http://schemas.microsoft.com/office/drawing/2014/main" val="1145617258"/>
                    </a:ext>
                  </a:extLst>
                </a:gridCol>
                <a:gridCol w="1200150">
                  <a:extLst>
                    <a:ext uri="{9D8B030D-6E8A-4147-A177-3AD203B41FA5}">
                      <a16:colId xmlns:a16="http://schemas.microsoft.com/office/drawing/2014/main" val="1846650360"/>
                    </a:ext>
                  </a:extLst>
                </a:gridCol>
                <a:gridCol w="1028700">
                  <a:extLst>
                    <a:ext uri="{9D8B030D-6E8A-4147-A177-3AD203B41FA5}">
                      <a16:colId xmlns:a16="http://schemas.microsoft.com/office/drawing/2014/main" val="4109982218"/>
                    </a:ext>
                  </a:extLst>
                </a:gridCol>
                <a:gridCol w="1591310">
                  <a:extLst>
                    <a:ext uri="{9D8B030D-6E8A-4147-A177-3AD203B41FA5}">
                      <a16:colId xmlns:a16="http://schemas.microsoft.com/office/drawing/2014/main" val="2667373263"/>
                    </a:ext>
                  </a:extLst>
                </a:gridCol>
                <a:gridCol w="466090">
                  <a:extLst>
                    <a:ext uri="{9D8B030D-6E8A-4147-A177-3AD203B41FA5}">
                      <a16:colId xmlns:a16="http://schemas.microsoft.com/office/drawing/2014/main" val="3293408280"/>
                    </a:ext>
                  </a:extLst>
                </a:gridCol>
              </a:tblGrid>
              <a:tr h="0">
                <a:tc gridSpan="6">
                  <a:txBody>
                    <a:bodyPr/>
                    <a:lstStyle/>
                    <a:p>
                      <a:pPr marL="0" marR="0">
                        <a:spcBef>
                          <a:spcPts val="0"/>
                        </a:spcBef>
                        <a:spcAft>
                          <a:spcPts val="0"/>
                        </a:spcAft>
                      </a:pPr>
                      <a:r>
                        <a:rPr lang="en-US" sz="1100" kern="0">
                          <a:effectLst/>
                        </a:rPr>
                        <a:t>Table 2: Group comparison of scored FDT items based on interviewer’s concern</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8630550"/>
                  </a:ext>
                </a:extLst>
              </a:tr>
              <a:tr h="0">
                <a:tc>
                  <a:txBody>
                    <a:bodyPr/>
                    <a:lstStyle/>
                    <a:p>
                      <a:pPr marL="0" marR="0">
                        <a:spcBef>
                          <a:spcPts val="0"/>
                        </a:spcBef>
                        <a:spcAft>
                          <a:spcPts val="0"/>
                        </a:spcAft>
                      </a:pPr>
                      <a:r>
                        <a:rPr lang="en-US" sz="1100" kern="0">
                          <a:effectLst/>
                        </a:rPr>
                        <a:t> </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kern="0">
                          <a:effectLst/>
                        </a:rPr>
                        <a:t>No concern (n=60)</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kern="0">
                          <a:effectLst/>
                        </a:rPr>
                        <a:t>Some/Major Concern (n = 115)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kern="0">
                          <a:effectLst/>
                        </a:rPr>
                        <a:t>Overall Sample (N = 175)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kern="0">
                          <a:effectLst/>
                        </a:rPr>
                        <a:t>Group Comparison</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kern="0">
                          <a:effectLst/>
                        </a:rPr>
                        <a:t>Effect Size</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4075751"/>
                  </a:ext>
                </a:extLst>
              </a:tr>
              <a:tr h="0">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Was this your idea or did someone suggest it or accompany you?</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.85 (.78)</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1.10 (.63)</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1.02 (.69)</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t(173) = -2.34, p = .02</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d=.68</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2430594"/>
                  </a:ext>
                </a:extLst>
              </a:tr>
              <a:tr h="0">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How will this decision impact you now and overtime?</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1.43 (.77)</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2.12 (.60)</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1.89 (.74)</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t(173) = -6.55, p &lt; .001</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d=.66</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5569009"/>
                  </a:ext>
                </a:extLst>
              </a:tr>
              <a:tr h="0">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How much risk is there to your financial well-being?</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.50 (.79)</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1.74 (.93)</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1.31 (1.06)</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t(173) = -8.75, p &lt; .001</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d=.89</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0114347"/>
                  </a:ext>
                </a:extLst>
              </a:tr>
              <a:tr h="0">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How might someone else be negatively affected?</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.35 (.66)</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.81 (.75)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.65 (.75)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t(173) = -3.97, p &lt; .001</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d=.72</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4775801"/>
                  </a:ext>
                </a:extLst>
              </a:tr>
              <a:tr h="0">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Who benefits most from this financial decision?</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.98 (.79)</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1.44 (.65)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1.28 (.73)</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t(173) = -4.06, p &lt; .001</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d=.70</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1364085"/>
                  </a:ext>
                </a:extLst>
              </a:tr>
              <a:tr h="0">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Does this decision change previous planned gifts or bequests to family, friends, or organizations?</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.15 (.44)</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.73 (.82)</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.53 (.77)</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t(173) = -5.06, p &lt; .001</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d=.72</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0005764"/>
                  </a:ext>
                </a:extLst>
              </a:tr>
              <a:tr h="0">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To what extent did you talk with anyone regarding this decision?</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.05 (.22)</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.08 (.27)</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.07 (.25)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 </a:t>
                      </a:r>
                      <a:endParaRPr lang="en-US" sz="1200" kern="100">
                        <a:effectLst/>
                      </a:endParaRPr>
                    </a:p>
                    <a:p>
                      <a:pPr marL="0" marR="0">
                        <a:spcBef>
                          <a:spcPts val="0"/>
                        </a:spcBef>
                        <a:spcAft>
                          <a:spcPts val="0"/>
                        </a:spcAft>
                      </a:pPr>
                      <a:r>
                        <a:rPr lang="en-US" sz="1100" kern="0">
                          <a:effectLst/>
                        </a:rPr>
                        <a:t>t(173) = -1.15, p = .25</a:t>
                      </a:r>
                      <a:endParaRPr lang="en-US" sz="1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kern="0" dirty="0">
                          <a:effectLst/>
                        </a:rPr>
                        <a:t> </a:t>
                      </a:r>
                      <a:endParaRPr lang="en-US" sz="1200" kern="100" dirty="0">
                        <a:effectLst/>
                      </a:endParaRPr>
                    </a:p>
                    <a:p>
                      <a:pPr marL="0" marR="0">
                        <a:spcBef>
                          <a:spcPts val="0"/>
                        </a:spcBef>
                        <a:spcAft>
                          <a:spcPts val="0"/>
                        </a:spcAft>
                      </a:pPr>
                      <a:r>
                        <a:rPr lang="en-US" sz="1100" kern="0" dirty="0">
                          <a:effectLst/>
                        </a:rPr>
                        <a:t> </a:t>
                      </a:r>
                      <a:endParaRPr lang="en-US" sz="1200" kern="100" dirty="0">
                        <a:effectLst/>
                      </a:endParaRPr>
                    </a:p>
                    <a:p>
                      <a:pPr marL="0" marR="0">
                        <a:spcBef>
                          <a:spcPts val="0"/>
                        </a:spcBef>
                        <a:spcAft>
                          <a:spcPts val="0"/>
                        </a:spcAft>
                      </a:pPr>
                      <a:r>
                        <a:rPr lang="en-US" sz="1100" kern="0" dirty="0">
                          <a:effectLst/>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4859154"/>
                  </a:ext>
                </a:extLst>
              </a:tr>
            </a:tbl>
          </a:graphicData>
        </a:graphic>
      </p:graphicFrame>
    </p:spTree>
    <p:extLst>
      <p:ext uri="{BB962C8B-B14F-4D97-AF65-F5344CB8AC3E}">
        <p14:creationId xmlns:p14="http://schemas.microsoft.com/office/powerpoint/2010/main" val="2843812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92161AA-F50B-F84B-A525-DEE29F240AE2}"/>
              </a:ext>
            </a:extLst>
          </p:cNvPr>
          <p:cNvSpPr/>
          <p:nvPr/>
        </p:nvSpPr>
        <p:spPr>
          <a:xfrm>
            <a:off x="0" y="28281"/>
            <a:ext cx="12192000"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420" y="387890"/>
            <a:ext cx="12192000" cy="1059366"/>
          </a:xfrm>
        </p:spPr>
        <p:txBody>
          <a:bodyPr>
            <a:normAutofit/>
          </a:bodyPr>
          <a:lstStyle/>
          <a:p>
            <a:pPr algn="ctr"/>
            <a:r>
              <a:rPr lang="en-US" sz="3600" b="1" dirty="0"/>
              <a:t>Overview for today’s talk</a:t>
            </a:r>
          </a:p>
        </p:txBody>
      </p:sp>
      <p:graphicFrame>
        <p:nvGraphicFramePr>
          <p:cNvPr id="20" name="Content Placeholder 4">
            <a:extLst>
              <a:ext uri="{FF2B5EF4-FFF2-40B4-BE49-F238E27FC236}">
                <a16:creationId xmlns:a16="http://schemas.microsoft.com/office/drawing/2014/main" id="{059FC46F-870D-E5F8-961A-62C8BB4F8830}"/>
              </a:ext>
            </a:extLst>
          </p:cNvPr>
          <p:cNvGraphicFramePr>
            <a:graphicFrameLocks noGrp="1"/>
          </p:cNvGraphicFramePr>
          <p:nvPr>
            <p:ph idx="1"/>
            <p:extLst>
              <p:ext uri="{D42A27DB-BD31-4B8C-83A1-F6EECF244321}">
                <p14:modId xmlns:p14="http://schemas.microsoft.com/office/powerpoint/2010/main" val="2077584843"/>
              </p:ext>
            </p:extLst>
          </p:nvPr>
        </p:nvGraphicFramePr>
        <p:xfrm>
          <a:off x="1769212" y="1806865"/>
          <a:ext cx="829464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28E35508-6098-354F-8FFC-0CA59709CF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90" t="-10967" r="-1757" b="-9607"/>
          <a:stretch/>
        </p:blipFill>
        <p:spPr>
          <a:xfrm>
            <a:off x="147847" y="6298953"/>
            <a:ext cx="1370404" cy="423487"/>
          </a:xfrm>
          <a:prstGeom prst="rect">
            <a:avLst/>
          </a:prstGeom>
          <a:solidFill>
            <a:schemeClr val="bg1"/>
          </a:solidFill>
          <a:ln>
            <a:solidFill>
              <a:schemeClr val="tx1"/>
            </a:solidFill>
          </a:ln>
        </p:spPr>
      </p:pic>
      <p:pic>
        <p:nvPicPr>
          <p:cNvPr id="7" name="Picture 6">
            <a:extLst>
              <a:ext uri="{FF2B5EF4-FFF2-40B4-BE49-F238E27FC236}">
                <a16:creationId xmlns:a16="http://schemas.microsoft.com/office/drawing/2014/main" id="{067872A9-3DF4-9C44-AA64-7C3AD8B772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90" t="-10967" r="-1757" b="-9607"/>
          <a:stretch/>
        </p:blipFill>
        <p:spPr>
          <a:xfrm>
            <a:off x="10681124" y="6344024"/>
            <a:ext cx="1370404" cy="423487"/>
          </a:xfrm>
          <a:prstGeom prst="rect">
            <a:avLst/>
          </a:prstGeom>
          <a:solidFill>
            <a:schemeClr val="bg1"/>
          </a:solidFill>
          <a:ln>
            <a:solidFill>
              <a:schemeClr val="tx1"/>
            </a:solidFill>
          </a:ln>
        </p:spPr>
      </p:pic>
    </p:spTree>
    <p:extLst>
      <p:ext uri="{BB962C8B-B14F-4D97-AF65-F5344CB8AC3E}">
        <p14:creationId xmlns:p14="http://schemas.microsoft.com/office/powerpoint/2010/main" val="3268821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230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3BC838-4340-0344-86FE-EC211DD867DD}"/>
              </a:ext>
            </a:extLst>
          </p:cNvPr>
          <p:cNvSpPr/>
          <p:nvPr/>
        </p:nvSpPr>
        <p:spPr>
          <a:xfrm>
            <a:off x="0" y="1458097"/>
            <a:ext cx="12192000" cy="5399903"/>
          </a:xfrm>
          <a:prstGeom prst="rect">
            <a:avLst/>
          </a:prstGeom>
          <a:solidFill>
            <a:schemeClr val="accent5">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chemeClr val="accent1">
                  <a:lumMod val="20000"/>
                  <a:lumOff val="80000"/>
                </a:schemeClr>
              </a:solidFill>
            </a:endParaRPr>
          </a:p>
        </p:txBody>
      </p:sp>
      <p:sp>
        <p:nvSpPr>
          <p:cNvPr id="6" name="Rectangle 5">
            <a:extLst>
              <a:ext uri="{FF2B5EF4-FFF2-40B4-BE49-F238E27FC236}">
                <a16:creationId xmlns:a16="http://schemas.microsoft.com/office/drawing/2014/main" id="{BA733DE6-F16A-EC42-8DF9-4F9B1FDB486D}"/>
              </a:ext>
            </a:extLst>
          </p:cNvPr>
          <p:cNvSpPr/>
          <p:nvPr/>
        </p:nvSpPr>
        <p:spPr>
          <a:xfrm>
            <a:off x="-19879" y="-19878"/>
            <a:ext cx="12211877" cy="1542262"/>
          </a:xfrm>
          <a:prstGeom prst="rect">
            <a:avLst/>
          </a:prstGeom>
          <a:solidFill>
            <a:srgbClr val="55584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Implementation Science</a:t>
            </a:r>
          </a:p>
        </p:txBody>
      </p:sp>
      <p:pic>
        <p:nvPicPr>
          <p:cNvPr id="4" name="Picture 3">
            <a:extLst>
              <a:ext uri="{FF2B5EF4-FFF2-40B4-BE49-F238E27FC236}">
                <a16:creationId xmlns:a16="http://schemas.microsoft.com/office/drawing/2014/main" id="{AC444EFB-9A70-1E4B-A0F5-25C5FDEE59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0" t="-10967" r="-1757" b="-9607"/>
          <a:stretch/>
        </p:blipFill>
        <p:spPr>
          <a:xfrm>
            <a:off x="10681124" y="6344024"/>
            <a:ext cx="1370404" cy="423487"/>
          </a:xfrm>
          <a:prstGeom prst="rect">
            <a:avLst/>
          </a:prstGeom>
          <a:solidFill>
            <a:schemeClr val="bg1"/>
          </a:solidFill>
          <a:ln>
            <a:solidFill>
              <a:schemeClr val="tx1"/>
            </a:solidFill>
          </a:ln>
        </p:spPr>
      </p:pic>
      <p:sp>
        <p:nvSpPr>
          <p:cNvPr id="5" name="TextBox 4">
            <a:extLst>
              <a:ext uri="{FF2B5EF4-FFF2-40B4-BE49-F238E27FC236}">
                <a16:creationId xmlns:a16="http://schemas.microsoft.com/office/drawing/2014/main" id="{DE30A231-31E2-5A4F-9BE9-3E8B90BB47EA}"/>
              </a:ext>
            </a:extLst>
          </p:cNvPr>
          <p:cNvSpPr txBox="1"/>
          <p:nvPr/>
        </p:nvSpPr>
        <p:spPr>
          <a:xfrm>
            <a:off x="1" y="6292464"/>
            <a:ext cx="12191999" cy="307777"/>
          </a:xfrm>
          <a:prstGeom prst="rect">
            <a:avLst/>
          </a:prstGeom>
          <a:noFill/>
        </p:spPr>
        <p:txBody>
          <a:bodyPr wrap="square" rtlCol="0">
            <a:spAutoFit/>
          </a:bodyPr>
          <a:lstStyle/>
          <a:p>
            <a:pPr algn="ctr"/>
            <a:r>
              <a:rPr lang="en-US" sz="1400" u="sng" dirty="0">
                <a:solidFill>
                  <a:schemeClr val="accent5"/>
                </a:solidFill>
              </a:rPr>
              <a:t>https://</a:t>
            </a:r>
            <a:r>
              <a:rPr lang="en-US" sz="1400" u="sng" dirty="0" err="1">
                <a:solidFill>
                  <a:schemeClr val="accent5"/>
                </a:solidFill>
              </a:rPr>
              <a:t>www.OlderAdultNestEgg.com</a:t>
            </a:r>
            <a:endParaRPr lang="en-US" sz="1400" u="sng" dirty="0">
              <a:solidFill>
                <a:schemeClr val="accent5"/>
              </a:solidFill>
            </a:endParaRPr>
          </a:p>
        </p:txBody>
      </p:sp>
      <p:sp>
        <p:nvSpPr>
          <p:cNvPr id="10" name="object 3">
            <a:extLst>
              <a:ext uri="{FF2B5EF4-FFF2-40B4-BE49-F238E27FC236}">
                <a16:creationId xmlns:a16="http://schemas.microsoft.com/office/drawing/2014/main" id="{5DEABCD9-427D-8C1C-E3E4-E6A541DBE149}"/>
              </a:ext>
            </a:extLst>
          </p:cNvPr>
          <p:cNvSpPr txBox="1">
            <a:spLocks noGrp="1"/>
          </p:cNvSpPr>
          <p:nvPr>
            <p:ph idx="1"/>
          </p:nvPr>
        </p:nvSpPr>
        <p:spPr>
          <a:xfrm>
            <a:off x="850726" y="2075691"/>
            <a:ext cx="10515600" cy="3535904"/>
          </a:xfrm>
          <a:prstGeom prst="rect">
            <a:avLst/>
          </a:prstGeom>
        </p:spPr>
        <p:txBody>
          <a:bodyPr vert="horz" wrap="square" lIns="0" tIns="63500" rIns="0" bIns="0" rtlCol="0">
            <a:spAutoFit/>
          </a:bodyPr>
          <a:lstStyle/>
          <a:p>
            <a:pPr marL="212090" marR="204470" algn="ctr">
              <a:lnSpc>
                <a:spcPts val="3000"/>
              </a:lnSpc>
              <a:spcBef>
                <a:spcPts val="500"/>
              </a:spcBef>
            </a:pPr>
            <a:r>
              <a:rPr spc="-15" dirty="0"/>
              <a:t>Implementation </a:t>
            </a:r>
            <a:r>
              <a:rPr spc="-5" dirty="0"/>
              <a:t>science </a:t>
            </a:r>
            <a:r>
              <a:rPr spc="-20" dirty="0"/>
              <a:t>examines </a:t>
            </a:r>
            <a:r>
              <a:rPr spc="-5" dirty="0"/>
              <a:t>the </a:t>
            </a:r>
            <a:r>
              <a:rPr spc="-15" dirty="0"/>
              <a:t>translation </a:t>
            </a:r>
            <a:r>
              <a:rPr dirty="0"/>
              <a:t>of </a:t>
            </a:r>
            <a:r>
              <a:rPr spc="-5" dirty="0"/>
              <a:t>evidence-based </a:t>
            </a:r>
            <a:r>
              <a:rPr spc="-10" dirty="0"/>
              <a:t>practices </a:t>
            </a:r>
            <a:r>
              <a:rPr spc="-20" dirty="0"/>
              <a:t>into </a:t>
            </a:r>
            <a:r>
              <a:rPr spc="-5" dirty="0"/>
              <a:t>widespread</a:t>
            </a:r>
            <a:r>
              <a:rPr spc="40" dirty="0"/>
              <a:t> </a:t>
            </a:r>
            <a:r>
              <a:rPr spc="-5" dirty="0"/>
              <a:t>usage.</a:t>
            </a:r>
          </a:p>
          <a:p>
            <a:pPr marL="3175">
              <a:lnSpc>
                <a:spcPct val="100000"/>
              </a:lnSpc>
              <a:spcBef>
                <a:spcPts val="40"/>
              </a:spcBef>
            </a:pPr>
            <a:endParaRPr sz="2500" dirty="0"/>
          </a:p>
          <a:p>
            <a:pPr marL="154305" marR="141605" indent="-2540" algn="ctr">
              <a:lnSpc>
                <a:spcPts val="3000"/>
              </a:lnSpc>
              <a:spcBef>
                <a:spcPts val="5"/>
              </a:spcBef>
            </a:pPr>
            <a:r>
              <a:rPr spc="-130" dirty="0"/>
              <a:t>To </a:t>
            </a:r>
            <a:r>
              <a:rPr spc="-5" dirty="0"/>
              <a:t>do </a:t>
            </a:r>
            <a:r>
              <a:rPr spc="-20" dirty="0"/>
              <a:t>so, </a:t>
            </a:r>
            <a:r>
              <a:rPr spc="-5" dirty="0"/>
              <a:t>it </a:t>
            </a:r>
            <a:r>
              <a:rPr dirty="0"/>
              <a:t>uses </a:t>
            </a:r>
            <a:r>
              <a:rPr spc="-10" dirty="0"/>
              <a:t>scientific conceptual </a:t>
            </a:r>
            <a:r>
              <a:rPr spc="-5" dirty="0"/>
              <a:t>models and methods </a:t>
            </a:r>
            <a:r>
              <a:rPr spc="-15" dirty="0"/>
              <a:t>to  </a:t>
            </a:r>
            <a:r>
              <a:rPr spc="-5" dirty="0"/>
              <a:t>discern </a:t>
            </a:r>
            <a:r>
              <a:rPr spc="-10" dirty="0"/>
              <a:t>processes that </a:t>
            </a:r>
            <a:r>
              <a:rPr spc="-20" dirty="0"/>
              <a:t>are </a:t>
            </a:r>
            <a:r>
              <a:rPr spc="-5" dirty="0"/>
              <a:t>not </a:t>
            </a:r>
            <a:r>
              <a:rPr spc="-10" dirty="0"/>
              <a:t>typically governed by</a:t>
            </a:r>
            <a:r>
              <a:rPr spc="155" dirty="0"/>
              <a:t> </a:t>
            </a:r>
            <a:r>
              <a:rPr spc="-25" dirty="0"/>
              <a:t>rationality.</a:t>
            </a:r>
          </a:p>
          <a:p>
            <a:pPr marL="15875" marR="5080" algn="ctr">
              <a:lnSpc>
                <a:spcPct val="90700"/>
              </a:lnSpc>
              <a:spcBef>
                <a:spcPts val="2910"/>
              </a:spcBef>
            </a:pPr>
            <a:r>
              <a:rPr dirty="0"/>
              <a:t>If </a:t>
            </a:r>
            <a:r>
              <a:rPr spc="-5" dirty="0"/>
              <a:t>the </a:t>
            </a:r>
            <a:r>
              <a:rPr spc="-10" dirty="0"/>
              <a:t>adoption </a:t>
            </a:r>
            <a:r>
              <a:rPr dirty="0"/>
              <a:t>of </a:t>
            </a:r>
            <a:r>
              <a:rPr spc="-5" dirty="0"/>
              <a:t>evidence-based </a:t>
            </a:r>
            <a:r>
              <a:rPr spc="-10" dirty="0"/>
              <a:t>practices </a:t>
            </a:r>
            <a:r>
              <a:rPr spc="-20" dirty="0"/>
              <a:t>were straightforward  </a:t>
            </a:r>
            <a:r>
              <a:rPr spc="-5" dirty="0"/>
              <a:t>and </a:t>
            </a:r>
            <a:r>
              <a:rPr spc="-15" dirty="0"/>
              <a:t>rational, </a:t>
            </a:r>
            <a:r>
              <a:rPr spc="-5" dirty="0"/>
              <a:t>it </a:t>
            </a:r>
            <a:r>
              <a:rPr spc="-10" dirty="0"/>
              <a:t>would </a:t>
            </a:r>
            <a:r>
              <a:rPr spc="-15" dirty="0"/>
              <a:t>consist </a:t>
            </a:r>
            <a:r>
              <a:rPr dirty="0"/>
              <a:t>of </a:t>
            </a:r>
            <a:r>
              <a:rPr spc="-10" dirty="0"/>
              <a:t>adopting passive </a:t>
            </a:r>
            <a:r>
              <a:rPr spc="-5" dirty="0"/>
              <a:t>methods </a:t>
            </a:r>
            <a:r>
              <a:rPr spc="-15" dirty="0"/>
              <a:t>to </a:t>
            </a:r>
            <a:r>
              <a:rPr spc="-10" dirty="0"/>
              <a:t>disseminate </a:t>
            </a:r>
            <a:r>
              <a:rPr spc="-5" dirty="0"/>
              <a:t>evidence-based</a:t>
            </a:r>
            <a:r>
              <a:rPr spc="15" dirty="0"/>
              <a:t> </a:t>
            </a:r>
            <a:r>
              <a:rPr spc="-10" dirty="0"/>
              <a:t>practices</a:t>
            </a:r>
          </a:p>
        </p:txBody>
      </p:sp>
    </p:spTree>
    <p:extLst>
      <p:ext uri="{BB962C8B-B14F-4D97-AF65-F5344CB8AC3E}">
        <p14:creationId xmlns:p14="http://schemas.microsoft.com/office/powerpoint/2010/main" val="1576556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3BC838-4340-0344-86FE-EC211DD867DD}"/>
              </a:ext>
            </a:extLst>
          </p:cNvPr>
          <p:cNvSpPr/>
          <p:nvPr/>
        </p:nvSpPr>
        <p:spPr>
          <a:xfrm>
            <a:off x="0" y="1458097"/>
            <a:ext cx="12192000" cy="5399903"/>
          </a:xfrm>
          <a:prstGeom prst="rect">
            <a:avLst/>
          </a:prstGeom>
          <a:solidFill>
            <a:schemeClr val="accent5">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chemeClr val="accent1">
                  <a:lumMod val="20000"/>
                  <a:lumOff val="80000"/>
                </a:schemeClr>
              </a:solidFill>
            </a:endParaRPr>
          </a:p>
        </p:txBody>
      </p:sp>
      <p:sp>
        <p:nvSpPr>
          <p:cNvPr id="6" name="Rectangle 5">
            <a:extLst>
              <a:ext uri="{FF2B5EF4-FFF2-40B4-BE49-F238E27FC236}">
                <a16:creationId xmlns:a16="http://schemas.microsoft.com/office/drawing/2014/main" id="{BA733DE6-F16A-EC42-8DF9-4F9B1FDB486D}"/>
              </a:ext>
            </a:extLst>
          </p:cNvPr>
          <p:cNvSpPr/>
          <p:nvPr/>
        </p:nvSpPr>
        <p:spPr>
          <a:xfrm>
            <a:off x="-19879" y="-19878"/>
            <a:ext cx="12211877" cy="1542262"/>
          </a:xfrm>
          <a:prstGeom prst="rect">
            <a:avLst/>
          </a:prstGeom>
          <a:solidFill>
            <a:srgbClr val="55584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Implementation Science Approach</a:t>
            </a:r>
          </a:p>
        </p:txBody>
      </p:sp>
      <p:sp>
        <p:nvSpPr>
          <p:cNvPr id="3" name="Content Placeholder 2"/>
          <p:cNvSpPr>
            <a:spLocks noGrp="1"/>
          </p:cNvSpPr>
          <p:nvPr>
            <p:ph idx="1"/>
          </p:nvPr>
        </p:nvSpPr>
        <p:spPr>
          <a:xfrm>
            <a:off x="1011194" y="1907387"/>
            <a:ext cx="10515600" cy="4351338"/>
          </a:xfrm>
        </p:spPr>
        <p:txBody>
          <a:bodyPr/>
          <a:lstStyle/>
          <a:p>
            <a:r>
              <a:rPr lang="en-US" dirty="0"/>
              <a:t>Used for Conceptual Framework: Promoting Action in Research Implementation in the Health Sciences (PARIHS), </a:t>
            </a:r>
            <a:r>
              <a:rPr lang="en-US" dirty="0" err="1"/>
              <a:t>Kitson</a:t>
            </a:r>
            <a:r>
              <a:rPr lang="en-US" dirty="0"/>
              <a:t> (1998)</a:t>
            </a:r>
          </a:p>
          <a:p>
            <a:r>
              <a:rPr lang="en-US" dirty="0"/>
              <a:t>Basic Elements</a:t>
            </a:r>
          </a:p>
          <a:p>
            <a:pPr marL="514350" indent="-514350">
              <a:buAutoNum type="arabicPeriod"/>
            </a:pPr>
            <a:r>
              <a:rPr lang="en-US" dirty="0"/>
              <a:t>Evidence—research quality and support</a:t>
            </a:r>
          </a:p>
          <a:p>
            <a:pPr marL="514350" indent="-514350">
              <a:buAutoNum type="arabicPeriod"/>
            </a:pPr>
            <a:r>
              <a:rPr lang="en-US" dirty="0"/>
              <a:t>Context– environmental factors that support implementation or not</a:t>
            </a:r>
          </a:p>
          <a:p>
            <a:pPr marL="514350" indent="-514350">
              <a:buAutoNum type="arabicPeriod"/>
            </a:pPr>
            <a:r>
              <a:rPr lang="en-US" dirty="0"/>
              <a:t>Facilitation– how is implementation facilitated and by whom</a:t>
            </a:r>
          </a:p>
          <a:p>
            <a:pPr marL="514350" indent="-514350">
              <a:buAutoNum type="arabicPeriod"/>
            </a:pPr>
            <a:r>
              <a:rPr lang="en-US" dirty="0"/>
              <a:t>Website </a:t>
            </a:r>
            <a:r>
              <a:rPr lang="en-US" dirty="0">
                <a:hlinkClick r:id="rId2"/>
              </a:rPr>
              <a:t>https://olderadultnestegg.com</a:t>
            </a:r>
            <a:r>
              <a:rPr lang="en-US" dirty="0"/>
              <a:t> was key to widespread implementation</a:t>
            </a:r>
          </a:p>
          <a:p>
            <a:endParaRPr lang="en-US" dirty="0"/>
          </a:p>
          <a:p>
            <a:endParaRPr lang="en-US" dirty="0"/>
          </a:p>
        </p:txBody>
      </p:sp>
      <p:pic>
        <p:nvPicPr>
          <p:cNvPr id="4" name="Picture 3">
            <a:extLst>
              <a:ext uri="{FF2B5EF4-FFF2-40B4-BE49-F238E27FC236}">
                <a16:creationId xmlns:a16="http://schemas.microsoft.com/office/drawing/2014/main" id="{AC444EFB-9A70-1E4B-A0F5-25C5FDEE59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0" t="-10967" r="-1757" b="-9607"/>
          <a:stretch/>
        </p:blipFill>
        <p:spPr>
          <a:xfrm>
            <a:off x="10681124" y="6344024"/>
            <a:ext cx="1370404" cy="423487"/>
          </a:xfrm>
          <a:prstGeom prst="rect">
            <a:avLst/>
          </a:prstGeom>
          <a:solidFill>
            <a:schemeClr val="bg1"/>
          </a:solidFill>
          <a:ln>
            <a:solidFill>
              <a:schemeClr val="tx1"/>
            </a:solidFill>
          </a:ln>
        </p:spPr>
      </p:pic>
      <p:sp>
        <p:nvSpPr>
          <p:cNvPr id="5" name="TextBox 4">
            <a:extLst>
              <a:ext uri="{FF2B5EF4-FFF2-40B4-BE49-F238E27FC236}">
                <a16:creationId xmlns:a16="http://schemas.microsoft.com/office/drawing/2014/main" id="{DE30A231-31E2-5A4F-9BE9-3E8B90BB47EA}"/>
              </a:ext>
            </a:extLst>
          </p:cNvPr>
          <p:cNvSpPr txBox="1"/>
          <p:nvPr/>
        </p:nvSpPr>
        <p:spPr>
          <a:xfrm>
            <a:off x="1" y="6380486"/>
            <a:ext cx="12191999" cy="307777"/>
          </a:xfrm>
          <a:prstGeom prst="rect">
            <a:avLst/>
          </a:prstGeom>
          <a:noFill/>
        </p:spPr>
        <p:txBody>
          <a:bodyPr wrap="square" rtlCol="0">
            <a:spAutoFit/>
          </a:bodyPr>
          <a:lstStyle/>
          <a:p>
            <a:pPr algn="ctr"/>
            <a:r>
              <a:rPr lang="en-US" sz="1400" u="sng" dirty="0">
                <a:solidFill>
                  <a:schemeClr val="accent5"/>
                </a:solidFill>
              </a:rPr>
              <a:t>https://</a:t>
            </a:r>
            <a:r>
              <a:rPr lang="en-US" sz="1400" u="sng" dirty="0" err="1">
                <a:solidFill>
                  <a:schemeClr val="accent5"/>
                </a:solidFill>
              </a:rPr>
              <a:t>www.OlderAdultNestEgg.com</a:t>
            </a:r>
            <a:endParaRPr lang="en-US" sz="1400" u="sng" dirty="0">
              <a:solidFill>
                <a:schemeClr val="accent5"/>
              </a:solidFill>
            </a:endParaRPr>
          </a:p>
        </p:txBody>
      </p:sp>
    </p:spTree>
    <p:extLst>
      <p:ext uri="{BB962C8B-B14F-4D97-AF65-F5344CB8AC3E}">
        <p14:creationId xmlns:p14="http://schemas.microsoft.com/office/powerpoint/2010/main" val="995853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A005A1-D94D-7C4B-B003-991B1229333C}"/>
              </a:ext>
            </a:extLst>
          </p:cNvPr>
          <p:cNvPicPr>
            <a:picLocks noChangeAspect="1"/>
          </p:cNvPicPr>
          <p:nvPr/>
        </p:nvPicPr>
        <p:blipFill rotWithShape="1">
          <a:blip r:embed="rId2"/>
          <a:srcRect r="70" b="1625"/>
          <a:stretch/>
        </p:blipFill>
        <p:spPr>
          <a:xfrm>
            <a:off x="980" y="0"/>
            <a:ext cx="12191020" cy="6858000"/>
          </a:xfrm>
          <a:prstGeom prst="rect">
            <a:avLst/>
          </a:prstGeom>
        </p:spPr>
      </p:pic>
    </p:spTree>
    <p:extLst>
      <p:ext uri="{BB962C8B-B14F-4D97-AF65-F5344CB8AC3E}">
        <p14:creationId xmlns:p14="http://schemas.microsoft.com/office/powerpoint/2010/main" val="502956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6" y="380886"/>
            <a:ext cx="12192000" cy="1325563"/>
          </a:xfrm>
        </p:spPr>
        <p:txBody>
          <a:bodyPr>
            <a:normAutofit/>
          </a:bodyPr>
          <a:lstStyle/>
          <a:p>
            <a:pPr algn="ctr"/>
            <a:r>
              <a:rPr lang="en-US" sz="3600" dirty="0"/>
              <a:t>Trial </a:t>
            </a:r>
            <a:br>
              <a:rPr lang="en-US" sz="3600" dirty="0"/>
            </a:br>
            <a:r>
              <a:rPr lang="en-US" sz="3600" dirty="0"/>
              <a:t>APS Statewide Implementation</a:t>
            </a:r>
          </a:p>
        </p:txBody>
      </p:sp>
      <p:sp>
        <p:nvSpPr>
          <p:cNvPr id="3" name="Content Placeholder 2"/>
          <p:cNvSpPr>
            <a:spLocks noGrp="1"/>
          </p:cNvSpPr>
          <p:nvPr>
            <p:ph idx="1"/>
          </p:nvPr>
        </p:nvSpPr>
        <p:spPr>
          <a:xfrm>
            <a:off x="1978389" y="2087335"/>
            <a:ext cx="8279674" cy="3526085"/>
          </a:xfrm>
        </p:spPr>
        <p:txBody>
          <a:bodyPr>
            <a:normAutofit/>
          </a:bodyPr>
          <a:lstStyle/>
          <a:p>
            <a:pPr lvl="0"/>
            <a:r>
              <a:rPr lang="en-US" sz="2400" b="1" dirty="0"/>
              <a:t>Goal: </a:t>
            </a:r>
            <a:r>
              <a:rPr lang="en-US" sz="2400" dirty="0"/>
              <a:t>Use our online training and scoring system to have all Michigan APS workers trained and certified and using the scale</a:t>
            </a:r>
          </a:p>
          <a:p>
            <a:pPr lvl="0"/>
            <a:r>
              <a:rPr lang="en-US" sz="2400" b="1" dirty="0"/>
              <a:t>Strategy: </a:t>
            </a:r>
            <a:r>
              <a:rPr lang="en-US" sz="2400" dirty="0"/>
              <a:t> Provide in-person or webinar training to all APS center supervisors to train and certify them first; then give similar training to field staff and have them trained and certified.</a:t>
            </a:r>
          </a:p>
          <a:p>
            <a:pPr lvl="0"/>
            <a:r>
              <a:rPr lang="en-US" sz="2400" dirty="0"/>
              <a:t>Improvements to the system post-training allowed me to review each scale that was administered. Sent inquires to staff and supervisor for cases that had questions.</a:t>
            </a:r>
          </a:p>
          <a:p>
            <a:endParaRPr lang="en-US" sz="2400" dirty="0"/>
          </a:p>
        </p:txBody>
      </p:sp>
      <p:sp>
        <p:nvSpPr>
          <p:cNvPr id="6" name="Rectangle 5">
            <a:extLst>
              <a:ext uri="{FF2B5EF4-FFF2-40B4-BE49-F238E27FC236}">
                <a16:creationId xmlns:a16="http://schemas.microsoft.com/office/drawing/2014/main" id="{47674AEF-7B9D-1C43-A811-273F9BCF4C34}"/>
              </a:ext>
            </a:extLst>
          </p:cNvPr>
          <p:cNvSpPr/>
          <p:nvPr/>
        </p:nvSpPr>
        <p:spPr>
          <a:xfrm>
            <a:off x="22226" y="293573"/>
            <a:ext cx="12214226" cy="1500188"/>
          </a:xfrm>
          <a:prstGeom prst="rect">
            <a:avLst/>
          </a:prstGeom>
          <a:solidFill>
            <a:schemeClr val="accent5">
              <a:lumMod val="75000"/>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pic>
        <p:nvPicPr>
          <p:cNvPr id="8" name="Picture 7">
            <a:extLst>
              <a:ext uri="{FF2B5EF4-FFF2-40B4-BE49-F238E27FC236}">
                <a16:creationId xmlns:a16="http://schemas.microsoft.com/office/drawing/2014/main" id="{F1162FE6-A9CC-C94A-9E2F-FCBCF748BF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0" t="-10967" r="-1757" b="-9607"/>
          <a:stretch/>
        </p:blipFill>
        <p:spPr>
          <a:xfrm>
            <a:off x="10511047" y="6265370"/>
            <a:ext cx="1370404" cy="423487"/>
          </a:xfrm>
          <a:prstGeom prst="rect">
            <a:avLst/>
          </a:prstGeom>
          <a:solidFill>
            <a:schemeClr val="bg1"/>
          </a:solidFill>
          <a:ln>
            <a:solidFill>
              <a:schemeClr val="tx1"/>
            </a:solidFill>
          </a:ln>
        </p:spPr>
      </p:pic>
    </p:spTree>
    <p:extLst>
      <p:ext uri="{BB962C8B-B14F-4D97-AF65-F5344CB8AC3E}">
        <p14:creationId xmlns:p14="http://schemas.microsoft.com/office/powerpoint/2010/main" val="1758619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3F1E6-A81F-2700-7002-25918A3C76D6}"/>
              </a:ext>
            </a:extLst>
          </p:cNvPr>
          <p:cNvSpPr>
            <a:spLocks noGrp="1"/>
          </p:cNvSpPr>
          <p:nvPr>
            <p:ph type="ctrTitle"/>
          </p:nvPr>
        </p:nvSpPr>
        <p:spPr>
          <a:xfrm>
            <a:off x="6745735" y="357278"/>
            <a:ext cx="4806184" cy="2291654"/>
          </a:xfrm>
          <a:noFill/>
        </p:spPr>
        <p:txBody>
          <a:bodyPr>
            <a:noAutofit/>
          </a:bodyPr>
          <a:lstStyle/>
          <a:p>
            <a:r>
              <a:rPr lang="en-US" sz="4000" b="1" dirty="0">
                <a:solidFill>
                  <a:schemeClr val="accent1"/>
                </a:solidFill>
              </a:rPr>
              <a:t>Michigan  Adult  Services Management Structure</a:t>
            </a:r>
          </a:p>
        </p:txBody>
      </p:sp>
      <p:sp>
        <p:nvSpPr>
          <p:cNvPr id="3" name="Subtitle 2">
            <a:extLst>
              <a:ext uri="{FF2B5EF4-FFF2-40B4-BE49-F238E27FC236}">
                <a16:creationId xmlns:a16="http://schemas.microsoft.com/office/drawing/2014/main" id="{2CF28673-1568-B1AE-E24C-F9FDBEB69FAF}"/>
              </a:ext>
            </a:extLst>
          </p:cNvPr>
          <p:cNvSpPr>
            <a:spLocks noGrp="1"/>
          </p:cNvSpPr>
          <p:nvPr>
            <p:ph type="subTitle" idx="1"/>
          </p:nvPr>
        </p:nvSpPr>
        <p:spPr>
          <a:xfrm>
            <a:off x="6745735" y="3252247"/>
            <a:ext cx="4806184" cy="2965674"/>
          </a:xfrm>
          <a:noFill/>
        </p:spPr>
        <p:txBody>
          <a:bodyPr>
            <a:normAutofit fontScale="92500" lnSpcReduction="10000"/>
          </a:bodyPr>
          <a:lstStyle/>
          <a:p>
            <a:pPr marL="457200" indent="-457200" algn="l">
              <a:buFont typeface="Arial" panose="020B0604020202020204" pitchFamily="34" charset="0"/>
              <a:buChar char="•"/>
            </a:pPr>
            <a:r>
              <a:rPr lang="en-US" sz="3200" dirty="0">
                <a:solidFill>
                  <a:schemeClr val="accent6">
                    <a:lumMod val="75000"/>
                  </a:schemeClr>
                </a:solidFill>
              </a:rPr>
              <a:t>83 counties </a:t>
            </a:r>
          </a:p>
          <a:p>
            <a:pPr marL="457200" indent="-457200" algn="l">
              <a:buFont typeface="Arial" panose="020B0604020202020204" pitchFamily="34" charset="0"/>
              <a:buChar char="•"/>
            </a:pPr>
            <a:r>
              <a:rPr lang="en-US" sz="3200" dirty="0">
                <a:solidFill>
                  <a:schemeClr val="accent6">
                    <a:lumMod val="75000"/>
                  </a:schemeClr>
                </a:solidFill>
              </a:rPr>
              <a:t>4 Business  Services Centers</a:t>
            </a:r>
          </a:p>
          <a:p>
            <a:pPr marL="457200" indent="-457200" algn="l">
              <a:buFont typeface="Arial" panose="020B0604020202020204" pitchFamily="34" charset="0"/>
              <a:buChar char="•"/>
            </a:pPr>
            <a:r>
              <a:rPr lang="en-US" sz="3200" dirty="0">
                <a:solidFill>
                  <a:schemeClr val="accent6">
                    <a:lumMod val="75000"/>
                  </a:schemeClr>
                </a:solidFill>
              </a:rPr>
              <a:t>530 adult services workers</a:t>
            </a:r>
          </a:p>
          <a:p>
            <a:pPr marL="457200" indent="-457200" algn="l">
              <a:buFont typeface="Arial" panose="020B0604020202020204" pitchFamily="34" charset="0"/>
              <a:buChar char="•"/>
            </a:pPr>
            <a:r>
              <a:rPr lang="en-US" sz="3200" dirty="0">
                <a:solidFill>
                  <a:schemeClr val="accent6">
                    <a:lumMod val="75000"/>
                  </a:schemeClr>
                </a:solidFill>
              </a:rPr>
              <a:t>54 supervisors </a:t>
            </a:r>
          </a:p>
          <a:p>
            <a:pPr marL="457200" indent="-457200" algn="l">
              <a:buFont typeface="Arial" panose="020B0604020202020204" pitchFamily="34" charset="0"/>
              <a:buChar char="•"/>
            </a:pPr>
            <a:r>
              <a:rPr lang="en-US" sz="3200" dirty="0">
                <a:solidFill>
                  <a:schemeClr val="accent6">
                    <a:lumMod val="75000"/>
                  </a:schemeClr>
                </a:solidFill>
              </a:rPr>
              <a:t>5 program managers</a:t>
            </a:r>
          </a:p>
        </p:txBody>
      </p:sp>
      <p:pic>
        <p:nvPicPr>
          <p:cNvPr id="1026" name="Picture 2">
            <a:extLst>
              <a:ext uri="{FF2B5EF4-FFF2-40B4-BE49-F238E27FC236}">
                <a16:creationId xmlns:a16="http://schemas.microsoft.com/office/drawing/2014/main" id="{04C7D369-BB36-1077-056F-53B924E546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 r="2" b="2"/>
          <a:stretch/>
        </p:blipFill>
        <p:spPr bwMode="auto">
          <a:xfrm>
            <a:off x="20" y="10"/>
            <a:ext cx="610563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742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A64993-B1B1-BA88-96B4-C105979417A0}"/>
              </a:ext>
            </a:extLst>
          </p:cNvPr>
          <p:cNvSpPr>
            <a:spLocks noGrp="1"/>
          </p:cNvSpPr>
          <p:nvPr>
            <p:ph type="title"/>
          </p:nvPr>
        </p:nvSpPr>
        <p:spPr>
          <a:xfrm>
            <a:off x="6892119" y="891540"/>
            <a:ext cx="4589493" cy="1578308"/>
          </a:xfrm>
        </p:spPr>
        <p:txBody>
          <a:bodyPr>
            <a:normAutofit/>
          </a:bodyPr>
          <a:lstStyle/>
          <a:p>
            <a:r>
              <a:rPr lang="en-US" sz="2400" dirty="0">
                <a:latin typeface="Arial" panose="020B0604020202020204" pitchFamily="34" charset="0"/>
                <a:cs typeface="Arial" panose="020B0604020202020204" pitchFamily="34" charset="0"/>
              </a:rPr>
              <a:t>Training and Certification available on the Older Adult Nest Egg website</a:t>
            </a:r>
          </a:p>
        </p:txBody>
      </p:sp>
      <p:pic>
        <p:nvPicPr>
          <p:cNvPr id="5" name="Content Placeholder 4" descr="A computer with a blue screen&#10;&#10;Description automatically generated with low confidence">
            <a:extLst>
              <a:ext uri="{FF2B5EF4-FFF2-40B4-BE49-F238E27FC236}">
                <a16:creationId xmlns:a16="http://schemas.microsoft.com/office/drawing/2014/main" id="{7C59693B-2122-77C3-7556-B5741175CBA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69"/>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10" name="Content Placeholder 9">
            <a:extLst>
              <a:ext uri="{FF2B5EF4-FFF2-40B4-BE49-F238E27FC236}">
                <a16:creationId xmlns:a16="http://schemas.microsoft.com/office/drawing/2014/main" id="{B3FC3371-3E65-25B4-7A9B-62226FB2016F}"/>
              </a:ext>
            </a:extLst>
          </p:cNvPr>
          <p:cNvSpPr>
            <a:spLocks noGrp="1"/>
          </p:cNvSpPr>
          <p:nvPr>
            <p:ph idx="1"/>
          </p:nvPr>
        </p:nvSpPr>
        <p:spPr>
          <a:xfrm>
            <a:off x="6892119" y="2630161"/>
            <a:ext cx="4589491" cy="3332489"/>
          </a:xfrm>
        </p:spPr>
        <p:txBody>
          <a:bodyPr>
            <a:normAutofit/>
          </a:bodyPr>
          <a:lstStyle/>
          <a:p>
            <a:r>
              <a:rPr lang="en-US" sz="2000" dirty="0"/>
              <a:t>Each program manager had access to the sight to enroll their staff into the program.</a:t>
            </a:r>
          </a:p>
          <a:p>
            <a:r>
              <a:rPr lang="en-US" sz="2000" dirty="0"/>
              <a:t>Staff were given a notification to complete the training.</a:t>
            </a:r>
          </a:p>
          <a:p>
            <a:r>
              <a:rPr lang="en-US" sz="2000" dirty="0"/>
              <a:t>Program managers could monitor their training progress through the Older Adult Nest Egg website. </a:t>
            </a:r>
          </a:p>
        </p:txBody>
      </p:sp>
      <p:sp>
        <p:nvSpPr>
          <p:cNvPr id="6" name="TextBox 5">
            <a:extLst>
              <a:ext uri="{FF2B5EF4-FFF2-40B4-BE49-F238E27FC236}">
                <a16:creationId xmlns:a16="http://schemas.microsoft.com/office/drawing/2014/main" id="{EEA348D9-EFA6-35AD-4F3B-8AF9B29E1C33}"/>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flickr.com/photos/125135071@N06/14380538078">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287025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D0323-261C-8E3D-FCA8-376DF170940B}"/>
              </a:ext>
            </a:extLst>
          </p:cNvPr>
          <p:cNvSpPr>
            <a:spLocks noGrp="1"/>
          </p:cNvSpPr>
          <p:nvPr>
            <p:ph type="title"/>
          </p:nvPr>
        </p:nvSpPr>
        <p:spPr/>
        <p:txBody>
          <a:bodyPr/>
          <a:lstStyle/>
          <a:p>
            <a:r>
              <a:rPr lang="en-US" b="1" dirty="0">
                <a:solidFill>
                  <a:schemeClr val="accent1"/>
                </a:solidFill>
                <a:latin typeface="Arial" panose="020B0604020202020204" pitchFamily="34" charset="0"/>
                <a:cs typeface="Arial" panose="020B0604020202020204" pitchFamily="34" charset="0"/>
              </a:rPr>
              <a:t>	    Field Implementation</a:t>
            </a:r>
          </a:p>
        </p:txBody>
      </p:sp>
      <p:graphicFrame>
        <p:nvGraphicFramePr>
          <p:cNvPr id="4" name="Content Placeholder 3">
            <a:extLst>
              <a:ext uri="{FF2B5EF4-FFF2-40B4-BE49-F238E27FC236}">
                <a16:creationId xmlns:a16="http://schemas.microsoft.com/office/drawing/2014/main" id="{A0ED349B-4144-8FA0-63DF-F3840826B448}"/>
              </a:ext>
            </a:extLst>
          </p:cNvPr>
          <p:cNvGraphicFramePr>
            <a:graphicFrameLocks noGrp="1"/>
          </p:cNvGraphicFramePr>
          <p:nvPr>
            <p:ph idx="1"/>
          </p:nvPr>
        </p:nvGraphicFramePr>
        <p:xfrm>
          <a:off x="838201" y="1825625"/>
          <a:ext cx="7076440" cy="3243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C80C59B1-57C1-79DB-8C77-123587B5BC50}"/>
              </a:ext>
            </a:extLst>
          </p:cNvPr>
          <p:cNvGrpSpPr/>
          <p:nvPr/>
        </p:nvGrpSpPr>
        <p:grpSpPr>
          <a:xfrm>
            <a:off x="838200" y="4918824"/>
            <a:ext cx="850266" cy="1214665"/>
            <a:chOff x="1" y="2028380"/>
            <a:chExt cx="850266" cy="1214665"/>
          </a:xfrm>
        </p:grpSpPr>
        <p:sp>
          <p:nvSpPr>
            <p:cNvPr id="6" name="Arrow: Chevron 5">
              <a:extLst>
                <a:ext uri="{FF2B5EF4-FFF2-40B4-BE49-F238E27FC236}">
                  <a16:creationId xmlns:a16="http://schemas.microsoft.com/office/drawing/2014/main" id="{56BCB750-6A5B-DC5C-0CCA-9C568A777AD3}"/>
                </a:ext>
              </a:extLst>
            </p:cNvPr>
            <p:cNvSpPr/>
            <p:nvPr/>
          </p:nvSpPr>
          <p:spPr>
            <a:xfrm rot="5400000">
              <a:off x="-182199" y="2210580"/>
              <a:ext cx="1214665" cy="850266"/>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Arrow: Chevron 4">
              <a:extLst>
                <a:ext uri="{FF2B5EF4-FFF2-40B4-BE49-F238E27FC236}">
                  <a16:creationId xmlns:a16="http://schemas.microsoft.com/office/drawing/2014/main" id="{4996D583-E7AE-F42E-060C-D15F3D7631F4}"/>
                </a:ext>
              </a:extLst>
            </p:cNvPr>
            <p:cNvSpPr txBox="1"/>
            <p:nvPr/>
          </p:nvSpPr>
          <p:spPr>
            <a:xfrm>
              <a:off x="1" y="2453513"/>
              <a:ext cx="850266" cy="3643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4</a:t>
              </a:r>
            </a:p>
          </p:txBody>
        </p:sp>
      </p:grpSp>
      <p:grpSp>
        <p:nvGrpSpPr>
          <p:cNvPr id="8" name="Group 7">
            <a:extLst>
              <a:ext uri="{FF2B5EF4-FFF2-40B4-BE49-F238E27FC236}">
                <a16:creationId xmlns:a16="http://schemas.microsoft.com/office/drawing/2014/main" id="{528C7479-7F0A-3974-38CC-B78F99892DA0}"/>
              </a:ext>
            </a:extLst>
          </p:cNvPr>
          <p:cNvGrpSpPr/>
          <p:nvPr/>
        </p:nvGrpSpPr>
        <p:grpSpPr>
          <a:xfrm>
            <a:off x="1688467" y="4949191"/>
            <a:ext cx="6388733" cy="933189"/>
            <a:chOff x="850266" y="2028381"/>
            <a:chExt cx="7904008" cy="933189"/>
          </a:xfrm>
        </p:grpSpPr>
        <p:sp>
          <p:nvSpPr>
            <p:cNvPr id="9" name="Rectangle: Top Corners Rounded 8">
              <a:extLst>
                <a:ext uri="{FF2B5EF4-FFF2-40B4-BE49-F238E27FC236}">
                  <a16:creationId xmlns:a16="http://schemas.microsoft.com/office/drawing/2014/main" id="{AFE65FF5-EA1C-74F9-C4A0-49BF21B3F3FC}"/>
                </a:ext>
              </a:extLst>
            </p:cNvPr>
            <p:cNvSpPr/>
            <p:nvPr/>
          </p:nvSpPr>
          <p:spPr>
            <a:xfrm rot="5400000">
              <a:off x="4347262" y="-1468615"/>
              <a:ext cx="789532" cy="7783524"/>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Top Corners Rounded 4">
              <a:extLst>
                <a:ext uri="{FF2B5EF4-FFF2-40B4-BE49-F238E27FC236}">
                  <a16:creationId xmlns:a16="http://schemas.microsoft.com/office/drawing/2014/main" id="{318736CE-5A08-1CA7-C845-B010DEC122D5}"/>
                </a:ext>
              </a:extLst>
            </p:cNvPr>
            <p:cNvSpPr txBox="1"/>
            <p:nvPr/>
          </p:nvSpPr>
          <p:spPr>
            <a:xfrm>
              <a:off x="1009292" y="2249122"/>
              <a:ext cx="7744982" cy="7124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4800" kern="1200" dirty="0">
                  <a:latin typeface="Arial" panose="020B0604020202020204" pitchFamily="34" charset="0"/>
                  <a:cs typeface="Arial" panose="020B0604020202020204" pitchFamily="34" charset="0"/>
                </a:rPr>
                <a:t>Monitoring</a:t>
              </a:r>
            </a:p>
            <a:p>
              <a:pPr marL="228600" lvl="1" indent="-228600" algn="l" defTabSz="977900">
                <a:lnSpc>
                  <a:spcPct val="90000"/>
                </a:lnSpc>
                <a:spcBef>
                  <a:spcPct val="0"/>
                </a:spcBef>
                <a:spcAft>
                  <a:spcPct val="15000"/>
                </a:spcAft>
                <a:buChar char="•"/>
              </a:pPr>
              <a:endParaRPr lang="en-US" sz="2200" kern="1200" dirty="0"/>
            </a:p>
          </p:txBody>
        </p:sp>
      </p:grpSp>
      <p:pic>
        <p:nvPicPr>
          <p:cNvPr id="15" name="Picture 14" descr="Whiteboard&#10;&#10;Description automatically generated with medium confidence">
            <a:extLst>
              <a:ext uri="{FF2B5EF4-FFF2-40B4-BE49-F238E27FC236}">
                <a16:creationId xmlns:a16="http://schemas.microsoft.com/office/drawing/2014/main" id="{25F68705-A2CF-5351-BEB4-A3ECAE60FAD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512233" y="2091021"/>
            <a:ext cx="2926080" cy="2084832"/>
          </a:xfrm>
          <a:prstGeom prst="rect">
            <a:avLst/>
          </a:prstGeom>
        </p:spPr>
      </p:pic>
    </p:spTree>
    <p:extLst>
      <p:ext uri="{BB962C8B-B14F-4D97-AF65-F5344CB8AC3E}">
        <p14:creationId xmlns:p14="http://schemas.microsoft.com/office/powerpoint/2010/main" val="1516030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E32BE6-F3AB-3821-8513-FC0E6571C7C4}"/>
              </a:ext>
            </a:extLst>
          </p:cNvPr>
          <p:cNvSpPr>
            <a:spLocks noGrp="1"/>
          </p:cNvSpPr>
          <p:nvPr>
            <p:ph type="title"/>
          </p:nvPr>
        </p:nvSpPr>
        <p:spPr>
          <a:xfrm>
            <a:off x="1524000" y="4370227"/>
            <a:ext cx="9144000" cy="1193138"/>
          </a:xfrm>
        </p:spPr>
        <p:txBody>
          <a:bodyPr vert="horz" lIns="91440" tIns="45720" rIns="91440" bIns="45720" rtlCol="0" anchor="b">
            <a:normAutofit/>
          </a:bodyPr>
          <a:lstStyle/>
          <a:p>
            <a:pPr algn="ctr"/>
            <a:r>
              <a:rPr lang="en-US" dirty="0"/>
              <a:t>Utilization of a Focus Group</a:t>
            </a:r>
          </a:p>
        </p:txBody>
      </p:sp>
      <p:pic>
        <p:nvPicPr>
          <p:cNvPr id="5" name="Content Placeholder 4" descr="Graphical user interface, application&#10;&#10;Description automatically generated">
            <a:extLst>
              <a:ext uri="{FF2B5EF4-FFF2-40B4-BE49-F238E27FC236}">
                <a16:creationId xmlns:a16="http://schemas.microsoft.com/office/drawing/2014/main" id="{8266E992-E27F-8855-B957-935BBCABB436}"/>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870" b="5514"/>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
        <p:nvSpPr>
          <p:cNvPr id="6" name="TextBox 5">
            <a:extLst>
              <a:ext uri="{FF2B5EF4-FFF2-40B4-BE49-F238E27FC236}">
                <a16:creationId xmlns:a16="http://schemas.microsoft.com/office/drawing/2014/main" id="{A33DDE4E-6E58-5B7B-D647-BDB005A8D8FF}"/>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sphgsga.commons.gc.cuny.edu/2020/09/21/newsletter-09-30-2020/">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2970286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0478-0AF7-597A-812B-BABC208BCE54}"/>
              </a:ext>
            </a:extLst>
          </p:cNvPr>
          <p:cNvSpPr>
            <a:spLocks noGrp="1"/>
          </p:cNvSpPr>
          <p:nvPr>
            <p:ph type="title"/>
          </p:nvPr>
        </p:nvSpPr>
        <p:spPr/>
        <p:txBody>
          <a:bodyPr/>
          <a:lstStyle/>
          <a:p>
            <a:pPr algn="ctr"/>
            <a:r>
              <a:rPr lang="en-US" b="1" dirty="0"/>
              <a:t>Key Take Aways from the Focus Group</a:t>
            </a:r>
          </a:p>
        </p:txBody>
      </p:sp>
      <p:graphicFrame>
        <p:nvGraphicFramePr>
          <p:cNvPr id="4" name="Content Placeholder 3">
            <a:extLst>
              <a:ext uri="{FF2B5EF4-FFF2-40B4-BE49-F238E27FC236}">
                <a16:creationId xmlns:a16="http://schemas.microsoft.com/office/drawing/2014/main" id="{60B4A1C6-6DE6-E429-C213-FA1AF9867BD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8184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6627D6AA-9120-F14B-8092-CF31A9B8BA8B}"/>
              </a:ext>
            </a:extLst>
          </p:cNvPr>
          <p:cNvSpPr txBox="1">
            <a:spLocks/>
          </p:cNvSpPr>
          <p:nvPr/>
        </p:nvSpPr>
        <p:spPr>
          <a:xfrm>
            <a:off x="161392" y="5892278"/>
            <a:ext cx="11897795" cy="7892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1600" i="1" spc="40" dirty="0">
              <a:solidFill>
                <a:schemeClr val="bg1"/>
              </a:solidFill>
            </a:endParaRPr>
          </a:p>
        </p:txBody>
      </p:sp>
      <p:pic>
        <p:nvPicPr>
          <p:cNvPr id="6" name="Picture 5">
            <a:extLst>
              <a:ext uri="{FF2B5EF4-FFF2-40B4-BE49-F238E27FC236}">
                <a16:creationId xmlns:a16="http://schemas.microsoft.com/office/drawing/2014/main" id="{28245379-1E8D-244F-8ACC-5074999E5CF1}"/>
              </a:ext>
            </a:extLst>
          </p:cNvPr>
          <p:cNvPicPr>
            <a:picLocks noChangeAspect="1"/>
          </p:cNvPicPr>
          <p:nvPr/>
        </p:nvPicPr>
        <p:blipFill rotWithShape="1">
          <a:blip r:embed="rId2"/>
          <a:srcRect l="7369" t="9078" r="8393" b="2695"/>
          <a:stretch/>
        </p:blipFill>
        <p:spPr>
          <a:xfrm>
            <a:off x="1886851" y="1039694"/>
            <a:ext cx="8229600" cy="5252938"/>
          </a:xfrm>
          <a:prstGeom prst="rect">
            <a:avLst/>
          </a:prstGeom>
        </p:spPr>
      </p:pic>
      <p:sp>
        <p:nvSpPr>
          <p:cNvPr id="19" name="TextBox 18">
            <a:extLst>
              <a:ext uri="{FF2B5EF4-FFF2-40B4-BE49-F238E27FC236}">
                <a16:creationId xmlns:a16="http://schemas.microsoft.com/office/drawing/2014/main" id="{017C9655-3B02-8246-9796-0A1E0BA0D0BC}"/>
              </a:ext>
            </a:extLst>
          </p:cNvPr>
          <p:cNvSpPr txBox="1"/>
          <p:nvPr/>
        </p:nvSpPr>
        <p:spPr>
          <a:xfrm>
            <a:off x="494408" y="218844"/>
            <a:ext cx="11666705" cy="941283"/>
          </a:xfrm>
          <a:prstGeom prst="rect">
            <a:avLst/>
          </a:prstGeom>
          <a:noFill/>
        </p:spPr>
        <p:txBody>
          <a:bodyPr wrap="square" rtlCol="0">
            <a:spAutoFit/>
          </a:bodyPr>
          <a:lstStyle/>
          <a:p>
            <a:pPr algn="ctr">
              <a:lnSpc>
                <a:spcPts val="3340"/>
              </a:lnSpc>
            </a:pPr>
            <a:r>
              <a:rPr lang="en-US" sz="3200" dirty="0">
                <a:solidFill>
                  <a:schemeClr val="accent1"/>
                </a:solidFill>
              </a:rPr>
              <a:t>The Domains of Financial Capacity: Financial Management, Financial Decision Making and Avoiding Financial Exploitation</a:t>
            </a:r>
          </a:p>
        </p:txBody>
      </p:sp>
    </p:spTree>
    <p:extLst>
      <p:ext uri="{BB962C8B-B14F-4D97-AF65-F5344CB8AC3E}">
        <p14:creationId xmlns:p14="http://schemas.microsoft.com/office/powerpoint/2010/main" val="383731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F94DE6-8256-0E46-92B9-418948D4516F}"/>
              </a:ext>
            </a:extLst>
          </p:cNvPr>
          <p:cNvPicPr>
            <a:picLocks noChangeAspect="1"/>
          </p:cNvPicPr>
          <p:nvPr/>
        </p:nvPicPr>
        <p:blipFill>
          <a:blip r:embed="rId3"/>
          <a:stretch>
            <a:fillRect/>
          </a:stretch>
        </p:blipFill>
        <p:spPr>
          <a:xfrm>
            <a:off x="-2" y="0"/>
            <a:ext cx="12192000" cy="6858000"/>
          </a:xfrm>
          <a:prstGeom prst="rect">
            <a:avLst/>
          </a:prstGeom>
        </p:spPr>
      </p:pic>
      <p:sp>
        <p:nvSpPr>
          <p:cNvPr id="3" name="Rectangle 2">
            <a:extLst>
              <a:ext uri="{FF2B5EF4-FFF2-40B4-BE49-F238E27FC236}">
                <a16:creationId xmlns:a16="http://schemas.microsoft.com/office/drawing/2014/main" id="{1A932E56-7808-204D-918F-3F82DF3C76B1}"/>
              </a:ext>
            </a:extLst>
          </p:cNvPr>
          <p:cNvSpPr/>
          <p:nvPr/>
        </p:nvSpPr>
        <p:spPr>
          <a:xfrm>
            <a:off x="0" y="0"/>
            <a:ext cx="12192000" cy="5573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A119532-16F4-1244-A357-E165C6C20955}"/>
              </a:ext>
            </a:extLst>
          </p:cNvPr>
          <p:cNvSpPr txBox="1"/>
          <p:nvPr/>
        </p:nvSpPr>
        <p:spPr>
          <a:xfrm>
            <a:off x="1483282" y="878717"/>
            <a:ext cx="9489989" cy="3816429"/>
          </a:xfrm>
          <a:prstGeom prst="rect">
            <a:avLst/>
          </a:prstGeom>
          <a:noFill/>
        </p:spPr>
        <p:txBody>
          <a:bodyPr wrap="square" rtlCol="0">
            <a:spAutoFit/>
          </a:bodyPr>
          <a:lstStyle/>
          <a:p>
            <a:pPr algn="ctr"/>
            <a:r>
              <a:rPr lang="en-US" sz="4000" dirty="0">
                <a:solidFill>
                  <a:schemeClr val="bg1"/>
                </a:solidFill>
              </a:rPr>
              <a:t>Use of the</a:t>
            </a:r>
          </a:p>
          <a:p>
            <a:pPr algn="ctr"/>
            <a:r>
              <a:rPr lang="en-US" sz="4000" dirty="0">
                <a:solidFill>
                  <a:schemeClr val="bg1"/>
                </a:solidFill>
              </a:rPr>
              <a:t>Financial Decision Tracker (FDT)</a:t>
            </a:r>
          </a:p>
          <a:p>
            <a:pPr algn="ctr"/>
            <a:r>
              <a:rPr lang="en-US" sz="4000" dirty="0">
                <a:solidFill>
                  <a:schemeClr val="bg1"/>
                </a:solidFill>
              </a:rPr>
              <a:t>Older Adult Decision Tree</a:t>
            </a: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sz="3200" dirty="0">
                <a:solidFill>
                  <a:schemeClr val="accent4">
                    <a:lumMod val="20000"/>
                    <a:lumOff val="80000"/>
                  </a:schemeClr>
                </a:solidFill>
              </a:rPr>
              <a:t>ADULT PROTECTIVE SERVICES</a:t>
            </a:r>
          </a:p>
          <a:p>
            <a:pPr algn="ctr"/>
            <a:endParaRPr lang="en-US" dirty="0">
              <a:solidFill>
                <a:schemeClr val="bg1"/>
              </a:solidFill>
            </a:endParaRPr>
          </a:p>
        </p:txBody>
      </p:sp>
      <p:sp>
        <p:nvSpPr>
          <p:cNvPr id="4" name="Rectangle 3">
            <a:extLst>
              <a:ext uri="{FF2B5EF4-FFF2-40B4-BE49-F238E27FC236}">
                <a16:creationId xmlns:a16="http://schemas.microsoft.com/office/drawing/2014/main" id="{C2F8EC82-1FCD-FD49-9B51-71068C74EB3A}"/>
              </a:ext>
            </a:extLst>
          </p:cNvPr>
          <p:cNvSpPr/>
          <p:nvPr/>
        </p:nvSpPr>
        <p:spPr>
          <a:xfrm>
            <a:off x="4024685" y="5573864"/>
            <a:ext cx="4142630" cy="127706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92E9AF5-D37D-3342-987A-6F2EBB8ACA82}"/>
              </a:ext>
            </a:extLst>
          </p:cNvPr>
          <p:cNvPicPr>
            <a:picLocks noChangeAspect="1"/>
          </p:cNvPicPr>
          <p:nvPr/>
        </p:nvPicPr>
        <p:blipFill>
          <a:blip r:embed="rId4"/>
          <a:stretch>
            <a:fillRect/>
          </a:stretch>
        </p:blipFill>
        <p:spPr>
          <a:xfrm rot="21225499">
            <a:off x="621638" y="1061880"/>
            <a:ext cx="2146641" cy="2791437"/>
          </a:xfrm>
          <a:prstGeom prst="rect">
            <a:avLst/>
          </a:prstGeom>
          <a:ln>
            <a:solidFill>
              <a:schemeClr val="accent1"/>
            </a:solidFill>
          </a:ln>
        </p:spPr>
      </p:pic>
    </p:spTree>
    <p:extLst>
      <p:ext uri="{BB962C8B-B14F-4D97-AF65-F5344CB8AC3E}">
        <p14:creationId xmlns:p14="http://schemas.microsoft.com/office/powerpoint/2010/main" val="2904307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3CD66DB9-8ADA-3F01-8223-F25C0DAE5B77}"/>
              </a:ext>
            </a:extLst>
          </p:cNvPr>
          <p:cNvSpPr>
            <a:spLocks noGrp="1"/>
          </p:cNvSpPr>
          <p:nvPr>
            <p:ph type="title"/>
          </p:nvPr>
        </p:nvSpPr>
        <p:spPr>
          <a:xfrm>
            <a:off x="966952" y="1204108"/>
            <a:ext cx="2669406" cy="1781175"/>
          </a:xfrm>
        </p:spPr>
        <p:txBody>
          <a:bodyPr vert="horz" lIns="91440" tIns="45720" rIns="91440" bIns="45720" rtlCol="0">
            <a:normAutofit/>
          </a:bodyPr>
          <a:lstStyle/>
          <a:p>
            <a:r>
              <a:rPr lang="en-US" sz="3200">
                <a:solidFill>
                  <a:srgbClr val="FFFFFF"/>
                </a:solidFill>
              </a:rPr>
              <a:t>I have the results, now what do I do?</a:t>
            </a:r>
          </a:p>
        </p:txBody>
      </p:sp>
      <p:pic>
        <p:nvPicPr>
          <p:cNvPr id="5" name="Content Placeholder 4">
            <a:extLst>
              <a:ext uri="{FF2B5EF4-FFF2-40B4-BE49-F238E27FC236}">
                <a16:creationId xmlns:a16="http://schemas.microsoft.com/office/drawing/2014/main" id="{D7A8FF1A-AFA5-B34C-A547-0614B7277740}"/>
              </a:ext>
            </a:extLst>
          </p:cNvPr>
          <p:cNvPicPr>
            <a:picLocks noChangeAspect="1"/>
          </p:cNvPicPr>
          <p:nvPr/>
        </p:nvPicPr>
        <p:blipFill rotWithShape="1">
          <a:blip r:embed="rId3"/>
          <a:srcRect l="3260" r="1044" b="-3"/>
          <a:stretch/>
        </p:blipFill>
        <p:spPr>
          <a:xfrm>
            <a:off x="4969135" y="952500"/>
            <a:ext cx="6289657" cy="4829963"/>
          </a:xfrm>
          <a:prstGeom prst="rect">
            <a:avLst/>
          </a:prstGeom>
        </p:spPr>
      </p:pic>
      <p:graphicFrame>
        <p:nvGraphicFramePr>
          <p:cNvPr id="8" name="Content Placeholder 7">
            <a:extLst>
              <a:ext uri="{FF2B5EF4-FFF2-40B4-BE49-F238E27FC236}">
                <a16:creationId xmlns:a16="http://schemas.microsoft.com/office/drawing/2014/main" id="{7ADEE30B-6D93-B00E-45FC-975A8E748E28}"/>
              </a:ext>
            </a:extLst>
          </p:cNvPr>
          <p:cNvGraphicFramePr>
            <a:graphicFrameLocks noGrp="1"/>
          </p:cNvGraphicFramePr>
          <p:nvPr>
            <p:ph idx="1"/>
          </p:nvPr>
        </p:nvGraphicFramePr>
        <p:xfrm>
          <a:off x="966951" y="3355130"/>
          <a:ext cx="2669407" cy="2427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36544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96F5E1-A040-C4D3-2752-C5F19D475BC4}"/>
              </a:ext>
            </a:extLst>
          </p:cNvPr>
          <p:cNvSpPr>
            <a:spLocks noGrp="1"/>
          </p:cNvSpPr>
          <p:nvPr>
            <p:ph type="title"/>
          </p:nvPr>
        </p:nvSpPr>
        <p:spPr>
          <a:xfrm>
            <a:off x="640080" y="325369"/>
            <a:ext cx="4368602" cy="1956841"/>
          </a:xfrm>
        </p:spPr>
        <p:txBody>
          <a:bodyPr anchor="b">
            <a:normAutofit/>
          </a:bodyPr>
          <a:lstStyle/>
          <a:p>
            <a:r>
              <a:rPr lang="en-US" sz="5400"/>
              <a:t>Case Example</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1218F29-E988-6AE5-D2B3-3225964E09EF}"/>
              </a:ext>
            </a:extLst>
          </p:cNvPr>
          <p:cNvSpPr>
            <a:spLocks noGrp="1"/>
          </p:cNvSpPr>
          <p:nvPr>
            <p:ph idx="1"/>
          </p:nvPr>
        </p:nvSpPr>
        <p:spPr>
          <a:xfrm>
            <a:off x="640080" y="2872899"/>
            <a:ext cx="4243589" cy="3320668"/>
          </a:xfrm>
        </p:spPr>
        <p:txBody>
          <a:bodyPr>
            <a:normAutofit/>
          </a:bodyPr>
          <a:lstStyle/>
          <a:p>
            <a:pPr marL="0" indent="0">
              <a:buNone/>
            </a:pPr>
            <a:r>
              <a:rPr lang="en-US" sz="2200" dirty="0"/>
              <a:t>APS worked with an older gentleman who befriended a woman and her girlfriend who both moved into the home.  The family was concerned about financial exploitation. </a:t>
            </a:r>
          </a:p>
          <a:p>
            <a:endParaRPr lang="en-US" sz="2200" dirty="0"/>
          </a:p>
          <a:p>
            <a:endParaRPr lang="en-US" sz="2200" dirty="0"/>
          </a:p>
        </p:txBody>
      </p:sp>
      <p:pic>
        <p:nvPicPr>
          <p:cNvPr id="5" name="Picture 4" descr="A person walking a dog&#10;&#10;Description automatically generated with medium confidence">
            <a:extLst>
              <a:ext uri="{FF2B5EF4-FFF2-40B4-BE49-F238E27FC236}">
                <a16:creationId xmlns:a16="http://schemas.microsoft.com/office/drawing/2014/main" id="{52EC2858-9172-2DEE-E1CD-6D98AA84BD6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9036F1E5-43DA-D72B-430B-212BBA3B4AA6}"/>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ngall.com/man-p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4211104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DABD-D4C9-68D2-0D4E-91BC6D6D2FF6}"/>
              </a:ext>
            </a:extLst>
          </p:cNvPr>
          <p:cNvSpPr>
            <a:spLocks noGrp="1"/>
          </p:cNvSpPr>
          <p:nvPr>
            <p:ph type="title"/>
          </p:nvPr>
        </p:nvSpPr>
        <p:spPr>
          <a:xfrm>
            <a:off x="838200" y="365126"/>
            <a:ext cx="5340605" cy="1146176"/>
          </a:xfrm>
        </p:spPr>
        <p:txBody>
          <a:bodyPr>
            <a:normAutofit/>
          </a:bodyPr>
          <a:lstStyle/>
          <a:p>
            <a:r>
              <a:rPr lang="en-US" sz="3700" dirty="0"/>
              <a:t>Using the FDT in the investigation</a:t>
            </a:r>
          </a:p>
        </p:txBody>
      </p:sp>
      <p:sp>
        <p:nvSpPr>
          <p:cNvPr id="55" name="Freeform: Shape 54">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Shape 58">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6C62CE38-77B3-EEF4-89EA-821639BFE522}"/>
              </a:ext>
            </a:extLst>
          </p:cNvPr>
          <p:cNvSpPr>
            <a:spLocks noGrp="1"/>
          </p:cNvSpPr>
          <p:nvPr>
            <p:ph idx="1"/>
          </p:nvPr>
        </p:nvSpPr>
        <p:spPr>
          <a:xfrm>
            <a:off x="838200" y="2173288"/>
            <a:ext cx="3603171" cy="3639684"/>
          </a:xfrm>
        </p:spPr>
        <p:txBody>
          <a:bodyPr anchor="ctr">
            <a:normAutofit/>
          </a:bodyPr>
          <a:lstStyle/>
          <a:p>
            <a:pPr marL="0" indent="0">
              <a:buNone/>
            </a:pPr>
            <a:r>
              <a:rPr lang="en-US" sz="2000" dirty="0">
                <a:solidFill>
                  <a:srgbClr val="FFFFFF"/>
                </a:solidFill>
              </a:rPr>
              <a:t>1.  Using the Family and Friends Interview with the family</a:t>
            </a:r>
          </a:p>
          <a:p>
            <a:pPr marL="0" indent="0">
              <a:buNone/>
            </a:pPr>
            <a:endParaRPr lang="en-US" sz="2000" dirty="0">
              <a:solidFill>
                <a:srgbClr val="FFFFFF"/>
              </a:solidFill>
            </a:endParaRPr>
          </a:p>
          <a:p>
            <a:pPr marL="0" indent="0">
              <a:buNone/>
            </a:pPr>
            <a:r>
              <a:rPr lang="en-US" sz="2000" dirty="0">
                <a:solidFill>
                  <a:srgbClr val="FFFFFF"/>
                </a:solidFill>
              </a:rPr>
              <a:t>2. Using the Financial Decision Tracker with the client </a:t>
            </a:r>
          </a:p>
          <a:p>
            <a:pPr marL="0" indent="0">
              <a:buNone/>
            </a:pPr>
            <a:endParaRPr lang="en-US" sz="2000" dirty="0">
              <a:solidFill>
                <a:srgbClr val="FFFFFF"/>
              </a:solidFill>
            </a:endParaRPr>
          </a:p>
          <a:p>
            <a:pPr marL="0" indent="0">
              <a:buNone/>
            </a:pPr>
            <a:r>
              <a:rPr lang="en-US" sz="2000" dirty="0">
                <a:solidFill>
                  <a:srgbClr val="FFFFFF"/>
                </a:solidFill>
              </a:rPr>
              <a:t>3. Using the Family and Friends Interview with the potential perpetrator </a:t>
            </a:r>
          </a:p>
        </p:txBody>
      </p:sp>
      <p:pic>
        <p:nvPicPr>
          <p:cNvPr id="11" name="Picture 10">
            <a:extLst>
              <a:ext uri="{FF2B5EF4-FFF2-40B4-BE49-F238E27FC236}">
                <a16:creationId xmlns:a16="http://schemas.microsoft.com/office/drawing/2014/main" id="{396669FC-1A30-87C1-83D1-C3CF47174294}"/>
              </a:ext>
            </a:extLst>
          </p:cNvPr>
          <p:cNvPicPr>
            <a:picLocks noChangeAspect="1"/>
          </p:cNvPicPr>
          <p:nvPr/>
        </p:nvPicPr>
        <p:blipFill>
          <a:blip r:embed="rId3"/>
          <a:stretch>
            <a:fillRect/>
          </a:stretch>
        </p:blipFill>
        <p:spPr>
          <a:xfrm>
            <a:off x="6976209" y="2050472"/>
            <a:ext cx="3423935" cy="4507458"/>
          </a:xfrm>
          <a:prstGeom prst="rect">
            <a:avLst/>
          </a:prstGeom>
        </p:spPr>
      </p:pic>
    </p:spTree>
    <p:extLst>
      <p:ext uri="{BB962C8B-B14F-4D97-AF65-F5344CB8AC3E}">
        <p14:creationId xmlns:p14="http://schemas.microsoft.com/office/powerpoint/2010/main" val="2379924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1670F9-0315-B8F3-EA0D-1ECAF6FADE4E}"/>
              </a:ext>
            </a:extLst>
          </p:cNvPr>
          <p:cNvSpPr>
            <a:spLocks noGrp="1"/>
          </p:cNvSpPr>
          <p:nvPr>
            <p:ph type="title"/>
          </p:nvPr>
        </p:nvSpPr>
        <p:spPr>
          <a:xfrm>
            <a:off x="890338" y="640080"/>
            <a:ext cx="3734014" cy="3566160"/>
          </a:xfrm>
        </p:spPr>
        <p:txBody>
          <a:bodyPr vert="horz" lIns="91440" tIns="45720" rIns="91440" bIns="45720" rtlCol="0" anchor="b">
            <a:normAutofit fontScale="90000"/>
          </a:bodyPr>
          <a:lstStyle/>
          <a:p>
            <a:r>
              <a:rPr lang="en-US" sz="5400" dirty="0"/>
              <a:t>Impact of FDT and FFI on the Criminal Case</a:t>
            </a:r>
          </a:p>
        </p:txBody>
      </p:sp>
      <p:sp>
        <p:nvSpPr>
          <p:cNvPr id="3" name="Content Placeholder 2">
            <a:extLst>
              <a:ext uri="{FF2B5EF4-FFF2-40B4-BE49-F238E27FC236}">
                <a16:creationId xmlns:a16="http://schemas.microsoft.com/office/drawing/2014/main" id="{A0B7AF1F-55D2-BC3F-81BE-D8D87366DA20}"/>
              </a:ext>
            </a:extLst>
          </p:cNvPr>
          <p:cNvSpPr>
            <a:spLocks noGrp="1"/>
          </p:cNvSpPr>
          <p:nvPr>
            <p:ph idx="1"/>
          </p:nvPr>
        </p:nvSpPr>
        <p:spPr>
          <a:xfrm>
            <a:off x="890339" y="4636008"/>
            <a:ext cx="3734014" cy="1572768"/>
          </a:xfrm>
        </p:spPr>
        <p:txBody>
          <a:bodyPr vert="horz" lIns="91440" tIns="45720" rIns="91440" bIns="45720" rtlCol="0">
            <a:normAutofit/>
          </a:bodyPr>
          <a:lstStyle/>
          <a:p>
            <a:pPr marL="0" indent="0">
              <a:buNone/>
            </a:pPr>
            <a:r>
              <a:rPr lang="en-US" sz="2400" dirty="0"/>
              <a:t>Information was shared with the prosecutor and the police.  </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white car parked in a parking lot&#10;&#10;Description automatically generated with medium confidence">
            <a:extLst>
              <a:ext uri="{FF2B5EF4-FFF2-40B4-BE49-F238E27FC236}">
                <a16:creationId xmlns:a16="http://schemas.microsoft.com/office/drawing/2014/main" id="{60CC1C1B-CDCD-95C1-277B-760D4C76882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114" r="1465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FA983E0E-F4B8-C385-2D65-051AF6D2DE15}"/>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commons.wikimedia.org/wiki/File:Lincoln_Police_SUV_(2),_Lincoln_Police_Department,_Lincoln,_Nebraska,_US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4276675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9405" y="1501565"/>
            <a:ext cx="11788977" cy="481032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59406" y="3859668"/>
            <a:ext cx="11873230" cy="257175"/>
          </a:xfrm>
          <a:custGeom>
            <a:avLst/>
            <a:gdLst/>
            <a:ahLst/>
            <a:cxnLst/>
            <a:rect l="l" t="t" r="r" b="b"/>
            <a:pathLst>
              <a:path w="11873230" h="257175">
                <a:moveTo>
                  <a:pt x="0" y="0"/>
                </a:moveTo>
                <a:lnTo>
                  <a:pt x="11873185" y="0"/>
                </a:lnTo>
                <a:lnTo>
                  <a:pt x="11873185" y="257175"/>
                </a:lnTo>
                <a:lnTo>
                  <a:pt x="0" y="257175"/>
                </a:lnTo>
                <a:lnTo>
                  <a:pt x="0" y="0"/>
                </a:lnTo>
                <a:close/>
              </a:path>
            </a:pathLst>
          </a:custGeom>
          <a:solidFill>
            <a:srgbClr val="4472C4">
              <a:alpha val="35289"/>
            </a:srgbClr>
          </a:solidFill>
        </p:spPr>
        <p:txBody>
          <a:bodyPr wrap="square" lIns="0" tIns="0" rIns="0" bIns="0" rtlCol="0"/>
          <a:lstStyle/>
          <a:p>
            <a:endParaRPr/>
          </a:p>
        </p:txBody>
      </p:sp>
      <p:sp>
        <p:nvSpPr>
          <p:cNvPr id="4" name="object 4"/>
          <p:cNvSpPr/>
          <p:nvPr/>
        </p:nvSpPr>
        <p:spPr>
          <a:xfrm>
            <a:off x="159405" y="4412118"/>
            <a:ext cx="11873230" cy="257175"/>
          </a:xfrm>
          <a:custGeom>
            <a:avLst/>
            <a:gdLst/>
            <a:ahLst/>
            <a:cxnLst/>
            <a:rect l="l" t="t" r="r" b="b"/>
            <a:pathLst>
              <a:path w="11873230" h="257175">
                <a:moveTo>
                  <a:pt x="0" y="0"/>
                </a:moveTo>
                <a:lnTo>
                  <a:pt x="11873184" y="0"/>
                </a:lnTo>
                <a:lnTo>
                  <a:pt x="11873184" y="257175"/>
                </a:lnTo>
                <a:lnTo>
                  <a:pt x="0" y="257175"/>
                </a:lnTo>
                <a:lnTo>
                  <a:pt x="0" y="0"/>
                </a:lnTo>
                <a:close/>
              </a:path>
            </a:pathLst>
          </a:custGeom>
          <a:solidFill>
            <a:srgbClr val="4472C4">
              <a:alpha val="35289"/>
            </a:srgbClr>
          </a:solidFill>
        </p:spPr>
        <p:txBody>
          <a:bodyPr wrap="square" lIns="0" tIns="0" rIns="0" bIns="0" rtlCol="0"/>
          <a:lstStyle/>
          <a:p>
            <a:endParaRPr/>
          </a:p>
        </p:txBody>
      </p:sp>
      <p:sp>
        <p:nvSpPr>
          <p:cNvPr id="5" name="object 5"/>
          <p:cNvSpPr/>
          <p:nvPr/>
        </p:nvSpPr>
        <p:spPr>
          <a:xfrm>
            <a:off x="159405" y="4952662"/>
            <a:ext cx="11873230" cy="550545"/>
          </a:xfrm>
          <a:custGeom>
            <a:avLst/>
            <a:gdLst/>
            <a:ahLst/>
            <a:cxnLst/>
            <a:rect l="l" t="t" r="r" b="b"/>
            <a:pathLst>
              <a:path w="11873230" h="550545">
                <a:moveTo>
                  <a:pt x="0" y="0"/>
                </a:moveTo>
                <a:lnTo>
                  <a:pt x="11873184" y="0"/>
                </a:lnTo>
                <a:lnTo>
                  <a:pt x="11873184" y="550070"/>
                </a:lnTo>
                <a:lnTo>
                  <a:pt x="0" y="550070"/>
                </a:lnTo>
                <a:lnTo>
                  <a:pt x="0" y="0"/>
                </a:lnTo>
                <a:close/>
              </a:path>
            </a:pathLst>
          </a:custGeom>
          <a:solidFill>
            <a:srgbClr val="4472C4">
              <a:alpha val="35289"/>
            </a:srgbClr>
          </a:solidFill>
        </p:spPr>
        <p:txBody>
          <a:bodyPr wrap="square" lIns="0" tIns="0" rIns="0" bIns="0" rtlCol="0"/>
          <a:lstStyle/>
          <a:p>
            <a:endParaRPr/>
          </a:p>
        </p:txBody>
      </p:sp>
      <p:sp>
        <p:nvSpPr>
          <p:cNvPr id="6" name="object 6"/>
          <p:cNvSpPr txBox="1">
            <a:spLocks noGrp="1"/>
          </p:cNvSpPr>
          <p:nvPr>
            <p:ph type="title"/>
          </p:nvPr>
        </p:nvSpPr>
        <p:spPr>
          <a:xfrm>
            <a:off x="2085813" y="418083"/>
            <a:ext cx="8020684" cy="861060"/>
          </a:xfrm>
          <a:prstGeom prst="rect">
            <a:avLst/>
          </a:prstGeom>
        </p:spPr>
        <p:txBody>
          <a:bodyPr vert="horz" wrap="square" lIns="0" tIns="12700" rIns="0" bIns="0" rtlCol="0">
            <a:spAutoFit/>
          </a:bodyPr>
          <a:lstStyle/>
          <a:p>
            <a:pPr marL="3175" algn="ctr">
              <a:lnSpc>
                <a:spcPts val="3290"/>
              </a:lnSpc>
              <a:spcBef>
                <a:spcPts val="100"/>
              </a:spcBef>
            </a:pPr>
            <a:r>
              <a:rPr spc="-30" dirty="0"/>
              <a:t>Types </a:t>
            </a:r>
            <a:r>
              <a:rPr spc="-5" dirty="0"/>
              <a:t>of Decisions </a:t>
            </a:r>
            <a:r>
              <a:rPr dirty="0"/>
              <a:t>Made </a:t>
            </a:r>
            <a:r>
              <a:rPr spc="-5" dirty="0"/>
              <a:t>by Older </a:t>
            </a:r>
            <a:r>
              <a:rPr dirty="0"/>
              <a:t>Adults</a:t>
            </a:r>
            <a:r>
              <a:rPr spc="60" dirty="0"/>
              <a:t> </a:t>
            </a:r>
            <a:r>
              <a:rPr spc="-5" dirty="0"/>
              <a:t>in</a:t>
            </a:r>
          </a:p>
          <a:p>
            <a:pPr algn="ctr">
              <a:lnSpc>
                <a:spcPts val="3290"/>
              </a:lnSpc>
            </a:pPr>
            <a:r>
              <a:rPr dirty="0"/>
              <a:t>Adult </a:t>
            </a:r>
            <a:r>
              <a:rPr spc="-15" dirty="0"/>
              <a:t>Protective </a:t>
            </a:r>
            <a:r>
              <a:rPr spc="-10" dirty="0"/>
              <a:t>Sevices </a:t>
            </a:r>
            <a:r>
              <a:rPr spc="-5" dirty="0"/>
              <a:t>Cases </a:t>
            </a:r>
            <a:r>
              <a:rPr spc="-25" dirty="0"/>
              <a:t>for </a:t>
            </a:r>
            <a:r>
              <a:rPr spc="-5" dirty="0"/>
              <a:t>Financial</a:t>
            </a:r>
            <a:r>
              <a:rPr spc="60" dirty="0"/>
              <a:t> </a:t>
            </a:r>
            <a:r>
              <a:rPr spc="-10" dirty="0"/>
              <a:t>Exploitation</a:t>
            </a:r>
          </a:p>
        </p:txBody>
      </p:sp>
      <p:sp>
        <p:nvSpPr>
          <p:cNvPr id="7" name="object 7"/>
          <p:cNvSpPr/>
          <p:nvPr/>
        </p:nvSpPr>
        <p:spPr>
          <a:xfrm>
            <a:off x="10820524" y="244209"/>
            <a:ext cx="1156816" cy="330511"/>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0725901" y="154745"/>
            <a:ext cx="1328420" cy="473709"/>
          </a:xfrm>
          <a:custGeom>
            <a:avLst/>
            <a:gdLst/>
            <a:ahLst/>
            <a:cxnLst/>
            <a:rect l="l" t="t" r="r" b="b"/>
            <a:pathLst>
              <a:path w="1328420" h="473709">
                <a:moveTo>
                  <a:pt x="0" y="0"/>
                </a:moveTo>
                <a:lnTo>
                  <a:pt x="1327986" y="0"/>
                </a:lnTo>
                <a:lnTo>
                  <a:pt x="1327986" y="473699"/>
                </a:lnTo>
                <a:lnTo>
                  <a:pt x="0" y="473699"/>
                </a:lnTo>
                <a:lnTo>
                  <a:pt x="0" y="0"/>
                </a:lnTo>
                <a:close/>
              </a:path>
            </a:pathLst>
          </a:custGeom>
          <a:ln w="28575">
            <a:solidFill>
              <a:srgbClr val="385723"/>
            </a:solidFill>
          </a:ln>
        </p:spPr>
        <p:txBody>
          <a:bodyPr wrap="square" lIns="0" tIns="0" rIns="0" bIns="0" rtlCol="0"/>
          <a:lstStyle/>
          <a:p>
            <a:endParaRPr/>
          </a:p>
        </p:txBody>
      </p:sp>
      <p:sp>
        <p:nvSpPr>
          <p:cNvPr id="9" name="object 9"/>
          <p:cNvSpPr txBox="1"/>
          <p:nvPr/>
        </p:nvSpPr>
        <p:spPr>
          <a:xfrm>
            <a:off x="4969255" y="6339332"/>
            <a:ext cx="225425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OlderAdultNestEgg.com</a:t>
            </a:r>
            <a:endParaRPr sz="1800">
              <a:latin typeface="Calibri"/>
              <a:cs typeface="Calibri"/>
            </a:endParaRPr>
          </a:p>
        </p:txBody>
      </p:sp>
    </p:spTree>
    <p:extLst>
      <p:ext uri="{BB962C8B-B14F-4D97-AF65-F5344CB8AC3E}">
        <p14:creationId xmlns:p14="http://schemas.microsoft.com/office/powerpoint/2010/main" val="2607699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257711"/>
            <a:ext cx="12192000" cy="293003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43815" rIns="0" bIns="0" rtlCol="0">
            <a:spAutoFit/>
          </a:bodyPr>
          <a:lstStyle/>
          <a:p>
            <a:pPr marL="864235" marR="5080" indent="-851535">
              <a:lnSpc>
                <a:spcPts val="3190"/>
              </a:lnSpc>
              <a:spcBef>
                <a:spcPts val="345"/>
              </a:spcBef>
            </a:pPr>
            <a:r>
              <a:rPr spc="-15" dirty="0"/>
              <a:t>Interviewer Agreement </a:t>
            </a:r>
            <a:r>
              <a:rPr spc="-5" dirty="0"/>
              <a:t>with </a:t>
            </a:r>
            <a:r>
              <a:rPr dirty="0"/>
              <a:t>Risk </a:t>
            </a:r>
            <a:r>
              <a:rPr spc="-15" dirty="0"/>
              <a:t>Score  </a:t>
            </a:r>
            <a:r>
              <a:rPr spc="-25" dirty="0"/>
              <a:t>for </a:t>
            </a:r>
            <a:r>
              <a:rPr spc="-20" dirty="0"/>
              <a:t>Overall </a:t>
            </a:r>
            <a:r>
              <a:rPr spc="-5" dirty="0"/>
              <a:t>Sample</a:t>
            </a:r>
            <a:r>
              <a:rPr spc="20" dirty="0"/>
              <a:t> </a:t>
            </a:r>
            <a:r>
              <a:rPr dirty="0"/>
              <a:t>(N=839)</a:t>
            </a:r>
          </a:p>
        </p:txBody>
      </p:sp>
      <p:sp>
        <p:nvSpPr>
          <p:cNvPr id="4" name="object 4"/>
          <p:cNvSpPr/>
          <p:nvPr/>
        </p:nvSpPr>
        <p:spPr>
          <a:xfrm>
            <a:off x="10820524" y="244209"/>
            <a:ext cx="1156816" cy="33051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725901" y="154745"/>
            <a:ext cx="1328420" cy="473709"/>
          </a:xfrm>
          <a:custGeom>
            <a:avLst/>
            <a:gdLst/>
            <a:ahLst/>
            <a:cxnLst/>
            <a:rect l="l" t="t" r="r" b="b"/>
            <a:pathLst>
              <a:path w="1328420" h="473709">
                <a:moveTo>
                  <a:pt x="0" y="0"/>
                </a:moveTo>
                <a:lnTo>
                  <a:pt x="1327986" y="0"/>
                </a:lnTo>
                <a:lnTo>
                  <a:pt x="1327986" y="473699"/>
                </a:lnTo>
                <a:lnTo>
                  <a:pt x="0" y="473699"/>
                </a:lnTo>
                <a:lnTo>
                  <a:pt x="0" y="0"/>
                </a:lnTo>
                <a:close/>
              </a:path>
            </a:pathLst>
          </a:custGeom>
          <a:ln w="28575">
            <a:solidFill>
              <a:srgbClr val="385723"/>
            </a:solidFill>
          </a:ln>
        </p:spPr>
        <p:txBody>
          <a:bodyPr wrap="square" lIns="0" tIns="0" rIns="0" bIns="0" rtlCol="0"/>
          <a:lstStyle/>
          <a:p>
            <a:endParaRPr/>
          </a:p>
        </p:txBody>
      </p:sp>
      <p:sp>
        <p:nvSpPr>
          <p:cNvPr id="6" name="object 6"/>
          <p:cNvSpPr txBox="1"/>
          <p:nvPr/>
        </p:nvSpPr>
        <p:spPr>
          <a:xfrm>
            <a:off x="4969255" y="6339332"/>
            <a:ext cx="225425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OlderAdultNestEgg.com</a:t>
            </a:r>
            <a:endParaRPr sz="1800">
              <a:latin typeface="Calibri"/>
              <a:cs typeface="Calibri"/>
            </a:endParaRPr>
          </a:p>
        </p:txBody>
      </p:sp>
    </p:spTree>
    <p:extLst>
      <p:ext uri="{BB962C8B-B14F-4D97-AF65-F5344CB8AC3E}">
        <p14:creationId xmlns:p14="http://schemas.microsoft.com/office/powerpoint/2010/main" val="2170556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3AD740-B810-9141-81DD-88E43A0AAB41}"/>
              </a:ext>
            </a:extLst>
          </p:cNvPr>
          <p:cNvSpPr/>
          <p:nvPr/>
        </p:nvSpPr>
        <p:spPr>
          <a:xfrm>
            <a:off x="0" y="1"/>
            <a:ext cx="12192000" cy="6857999"/>
          </a:xfrm>
          <a:prstGeom prst="rect">
            <a:avLst/>
          </a:prstGeom>
          <a:solidFill>
            <a:schemeClr val="accent5">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chemeClr val="accent1">
                  <a:lumMod val="20000"/>
                  <a:lumOff val="8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6" y="885397"/>
            <a:ext cx="12237442" cy="4223316"/>
          </a:xfrm>
          <a:prstGeom prst="rect">
            <a:avLst/>
          </a:prstGeom>
        </p:spPr>
      </p:pic>
      <p:pic>
        <p:nvPicPr>
          <p:cNvPr id="3" name="Picture 2">
            <a:extLst>
              <a:ext uri="{FF2B5EF4-FFF2-40B4-BE49-F238E27FC236}">
                <a16:creationId xmlns:a16="http://schemas.microsoft.com/office/drawing/2014/main" id="{BDEE6A23-131C-304E-9D1C-D759EA651A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0" t="-10967" r="-1757" b="-9607"/>
          <a:stretch/>
        </p:blipFill>
        <p:spPr>
          <a:xfrm>
            <a:off x="10681124" y="6344024"/>
            <a:ext cx="1370404" cy="423487"/>
          </a:xfrm>
          <a:prstGeom prst="rect">
            <a:avLst/>
          </a:prstGeom>
          <a:solidFill>
            <a:schemeClr val="bg1"/>
          </a:solidFill>
          <a:ln>
            <a:solidFill>
              <a:schemeClr val="tx1"/>
            </a:solidFill>
          </a:ln>
        </p:spPr>
      </p:pic>
      <p:sp>
        <p:nvSpPr>
          <p:cNvPr id="4" name="TextBox 3">
            <a:extLst>
              <a:ext uri="{FF2B5EF4-FFF2-40B4-BE49-F238E27FC236}">
                <a16:creationId xmlns:a16="http://schemas.microsoft.com/office/drawing/2014/main" id="{F489C0FF-21BE-234A-8D43-EE01BBA6D783}"/>
              </a:ext>
            </a:extLst>
          </p:cNvPr>
          <p:cNvSpPr txBox="1"/>
          <p:nvPr/>
        </p:nvSpPr>
        <p:spPr>
          <a:xfrm>
            <a:off x="1" y="6380486"/>
            <a:ext cx="12191999" cy="307777"/>
          </a:xfrm>
          <a:prstGeom prst="rect">
            <a:avLst/>
          </a:prstGeom>
          <a:noFill/>
        </p:spPr>
        <p:txBody>
          <a:bodyPr wrap="square" rtlCol="0">
            <a:spAutoFit/>
          </a:bodyPr>
          <a:lstStyle/>
          <a:p>
            <a:pPr algn="ctr"/>
            <a:r>
              <a:rPr lang="en-US" sz="1400" u="sng" dirty="0">
                <a:solidFill>
                  <a:schemeClr val="accent5"/>
                </a:solidFill>
              </a:rPr>
              <a:t>https://</a:t>
            </a:r>
            <a:r>
              <a:rPr lang="en-US" sz="1400" u="sng" dirty="0" err="1">
                <a:solidFill>
                  <a:schemeClr val="accent5"/>
                </a:solidFill>
              </a:rPr>
              <a:t>www.OlderAdultNestEgg.com</a:t>
            </a:r>
            <a:endParaRPr lang="en-US" sz="1400" u="sng" dirty="0">
              <a:solidFill>
                <a:schemeClr val="accent5"/>
              </a:solidFill>
            </a:endParaRPr>
          </a:p>
        </p:txBody>
      </p:sp>
    </p:spTree>
    <p:extLst>
      <p:ext uri="{BB962C8B-B14F-4D97-AF65-F5344CB8AC3E}">
        <p14:creationId xmlns:p14="http://schemas.microsoft.com/office/powerpoint/2010/main" val="152796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24F184-E434-5048-A8C4-71D4AB940DF7}"/>
              </a:ext>
            </a:extLst>
          </p:cNvPr>
          <p:cNvSpPr/>
          <p:nvPr/>
        </p:nvSpPr>
        <p:spPr>
          <a:xfrm>
            <a:off x="0" y="0"/>
            <a:ext cx="12192000" cy="6858000"/>
          </a:xfrm>
          <a:prstGeom prst="rect">
            <a:avLst/>
          </a:prstGeom>
          <a:solidFill>
            <a:schemeClr val="accent1">
              <a:lumMod val="60000"/>
              <a:lumOff val="40000"/>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chemeClr val="accent6">
                  <a:lumMod val="40000"/>
                  <a:lumOff val="60000"/>
                </a:schemeClr>
              </a:solidFill>
            </a:endParaRPr>
          </a:p>
        </p:txBody>
      </p:sp>
      <p:pic>
        <p:nvPicPr>
          <p:cNvPr id="2" name="Picture 1"/>
          <p:cNvPicPr>
            <a:picLocks noChangeAspect="1"/>
          </p:cNvPicPr>
          <p:nvPr/>
        </p:nvPicPr>
        <p:blipFill>
          <a:blip r:embed="rId2"/>
          <a:stretch>
            <a:fillRect/>
          </a:stretch>
        </p:blipFill>
        <p:spPr>
          <a:xfrm>
            <a:off x="621299" y="810694"/>
            <a:ext cx="10949401" cy="4812067"/>
          </a:xfrm>
          <a:prstGeom prst="rect">
            <a:avLst/>
          </a:prstGeom>
        </p:spPr>
      </p:pic>
      <p:sp>
        <p:nvSpPr>
          <p:cNvPr id="5" name="object 8">
            <a:extLst>
              <a:ext uri="{FF2B5EF4-FFF2-40B4-BE49-F238E27FC236}">
                <a16:creationId xmlns:a16="http://schemas.microsoft.com/office/drawing/2014/main" id="{A54B4926-D7E1-4445-BCCE-72F07D87E1E1}"/>
              </a:ext>
            </a:extLst>
          </p:cNvPr>
          <p:cNvSpPr txBox="1"/>
          <p:nvPr/>
        </p:nvSpPr>
        <p:spPr>
          <a:xfrm>
            <a:off x="4729163" y="6410831"/>
            <a:ext cx="2733675" cy="219291"/>
          </a:xfrm>
          <a:prstGeom prst="rect">
            <a:avLst/>
          </a:prstGeom>
        </p:spPr>
        <p:txBody>
          <a:bodyPr vert="horz" wrap="square" lIns="0" tIns="3810" rIns="0" bIns="0" rtlCol="0">
            <a:spAutoFit/>
          </a:bodyPr>
          <a:lstStyle/>
          <a:p>
            <a:pPr marL="12700" algn="ctr">
              <a:lnSpc>
                <a:spcPct val="100000"/>
              </a:lnSpc>
              <a:spcBef>
                <a:spcPts val="30"/>
              </a:spcBef>
            </a:pPr>
            <a:r>
              <a:rPr sz="1400" u="sng" spc="-10" dirty="0">
                <a:uFill>
                  <a:solidFill>
                    <a:srgbClr val="00B0F0"/>
                  </a:solidFill>
                </a:uFill>
                <a:latin typeface="Calibri"/>
                <a:cs typeface="Calibri"/>
              </a:rPr>
              <a:t>https://</a:t>
            </a:r>
            <a:r>
              <a:rPr sz="1400" u="sng" spc="-10" dirty="0">
                <a:uFill>
                  <a:solidFill>
                    <a:srgbClr val="00B0F0"/>
                  </a:solidFill>
                </a:uFill>
                <a:latin typeface="Calibri"/>
                <a:cs typeface="Calibri"/>
                <a:hlinkClick r:id="rId3">
                  <a:extLst>
                    <a:ext uri="{A12FA001-AC4F-418D-AE19-62706E023703}">
                      <ahyp:hlinkClr xmlns:ahyp="http://schemas.microsoft.com/office/drawing/2018/hyperlinkcolor" val="tx"/>
                    </a:ext>
                  </a:extLst>
                </a:hlinkClick>
              </a:rPr>
              <a:t>www.OlderAdultNestEgg.com</a:t>
            </a:r>
            <a:endParaRPr sz="1400" dirty="0">
              <a:latin typeface="Calibri"/>
              <a:cs typeface="Calibri"/>
            </a:endParaRPr>
          </a:p>
        </p:txBody>
      </p:sp>
      <p:pic>
        <p:nvPicPr>
          <p:cNvPr id="6" name="Picture 5">
            <a:extLst>
              <a:ext uri="{FF2B5EF4-FFF2-40B4-BE49-F238E27FC236}">
                <a16:creationId xmlns:a16="http://schemas.microsoft.com/office/drawing/2014/main" id="{2524519D-A284-8F46-A0F6-479081E358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0" t="-10967" r="-1757" b="-9607"/>
          <a:stretch/>
        </p:blipFill>
        <p:spPr>
          <a:xfrm>
            <a:off x="10681124" y="6344024"/>
            <a:ext cx="1370404" cy="423487"/>
          </a:xfrm>
          <a:prstGeom prst="rect">
            <a:avLst/>
          </a:prstGeom>
          <a:solidFill>
            <a:schemeClr val="bg1"/>
          </a:solidFill>
          <a:ln>
            <a:solidFill>
              <a:schemeClr val="tx1"/>
            </a:solidFill>
          </a:ln>
        </p:spPr>
      </p:pic>
    </p:spTree>
    <p:extLst>
      <p:ext uri="{BB962C8B-B14F-4D97-AF65-F5344CB8AC3E}">
        <p14:creationId xmlns:p14="http://schemas.microsoft.com/office/powerpoint/2010/main" val="354236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79FE69-732C-A743-A945-09C5A7A36689}"/>
              </a:ext>
            </a:extLst>
          </p:cNvPr>
          <p:cNvSpPr/>
          <p:nvPr/>
        </p:nvSpPr>
        <p:spPr>
          <a:xfrm>
            <a:off x="0" y="1237768"/>
            <a:ext cx="12192000" cy="5620231"/>
          </a:xfrm>
          <a:prstGeom prst="rect">
            <a:avLst/>
          </a:prstGeom>
          <a:solidFill>
            <a:schemeClr val="accent1">
              <a:lumMod val="60000"/>
              <a:lumOff val="40000"/>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chemeClr val="accent6">
                  <a:lumMod val="40000"/>
                  <a:lumOff val="60000"/>
                </a:schemeClr>
              </a:solidFill>
            </a:endParaRPr>
          </a:p>
        </p:txBody>
      </p:sp>
      <p:sp>
        <p:nvSpPr>
          <p:cNvPr id="6" name="Rectangle 5">
            <a:extLst>
              <a:ext uri="{FF2B5EF4-FFF2-40B4-BE49-F238E27FC236}">
                <a16:creationId xmlns:a16="http://schemas.microsoft.com/office/drawing/2014/main" id="{5A911AE7-A228-674D-B4C6-61ACA66A8E08}"/>
              </a:ext>
            </a:extLst>
          </p:cNvPr>
          <p:cNvSpPr/>
          <p:nvPr/>
        </p:nvSpPr>
        <p:spPr>
          <a:xfrm>
            <a:off x="0" y="1"/>
            <a:ext cx="12195594" cy="1237768"/>
          </a:xfrm>
          <a:prstGeom prst="rect">
            <a:avLst/>
          </a:prstGeom>
          <a:solidFill>
            <a:schemeClr val="accent4">
              <a:lumMod val="60000"/>
              <a:lumOff val="40000"/>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5" name="TextBox 14"/>
          <p:cNvSpPr txBox="1"/>
          <p:nvPr/>
        </p:nvSpPr>
        <p:spPr>
          <a:xfrm>
            <a:off x="509666" y="1016367"/>
            <a:ext cx="5391462" cy="5355312"/>
          </a:xfrm>
          <a:prstGeom prst="rect">
            <a:avLst/>
          </a:prstGeom>
          <a:noFill/>
        </p:spPr>
        <p:txBody>
          <a:bodyPr wrap="square" rtlCol="0">
            <a:spAutoFit/>
          </a:bodyPr>
          <a:lstStyle/>
          <a:p>
            <a:pPr lvl="0"/>
            <a:endParaRPr lang="en-US" dirty="0"/>
          </a:p>
          <a:p>
            <a:pPr marL="228600" lvl="0" indent="-228600">
              <a:buAutoNum type="arabicPeriod"/>
            </a:pPr>
            <a:r>
              <a:rPr lang="en-US" dirty="0"/>
              <a:t>To your knowledge, what type of financial decision or transaction did your relative or friend recently make or is thinking of making?</a:t>
            </a:r>
          </a:p>
          <a:p>
            <a:pPr lvl="0"/>
            <a:r>
              <a:rPr lang="en-US" dirty="0"/>
              <a:t>2.   Was this decision their idea or did someone else suggest it?</a:t>
            </a:r>
          </a:p>
          <a:p>
            <a:pPr marL="228600" lvl="0" indent="-228600">
              <a:buAutoNum type="arabicPeriod" startAt="3"/>
            </a:pPr>
            <a:r>
              <a:rPr lang="en-US" dirty="0"/>
              <a:t>Now and over time, how do you think this decision or transaction will impact your relative or friend financially?</a:t>
            </a:r>
          </a:p>
          <a:p>
            <a:pPr marL="228600" lvl="0" indent="-228600">
              <a:buAutoNum type="arabicPeriod" startAt="4"/>
            </a:pPr>
            <a:r>
              <a:rPr lang="en-US" dirty="0"/>
              <a:t>How much risk is there that this decision could result in a negative impact, such as loss of funds?</a:t>
            </a:r>
          </a:p>
          <a:p>
            <a:pPr marL="228600" lvl="0" indent="-228600">
              <a:buAutoNum type="arabicPeriod" startAt="5"/>
            </a:pPr>
            <a:r>
              <a:rPr lang="en-US" dirty="0"/>
              <a:t>Overall, how satisfied is your relative or friend with finances?</a:t>
            </a:r>
          </a:p>
          <a:p>
            <a:pPr marL="228600" indent="-228600">
              <a:buAutoNum type="arabicPeriod" startAt="6"/>
            </a:pPr>
            <a:r>
              <a:rPr lang="en-US" dirty="0"/>
              <a:t>Who manages your relative’s or friend’s money day to day?</a:t>
            </a:r>
          </a:p>
          <a:p>
            <a:pPr marL="228600" indent="-228600">
              <a:buAutoNum type="arabicPeriod" startAt="7"/>
            </a:pPr>
            <a:r>
              <a:rPr lang="en-US" dirty="0"/>
              <a:t>Is your relative or friend helping anyone financially on a regular basis?</a:t>
            </a:r>
          </a:p>
          <a:p>
            <a:pPr marL="228600" indent="-228600">
              <a:buAutoNum type="arabicPeriod" startAt="8"/>
            </a:pPr>
            <a:r>
              <a:rPr lang="en-US" dirty="0"/>
              <a:t>How often does your relative or friend seem anxious or distressed about financial decisions?</a:t>
            </a:r>
            <a:endParaRPr lang="en-US" sz="1200" dirty="0"/>
          </a:p>
        </p:txBody>
      </p:sp>
      <p:sp>
        <p:nvSpPr>
          <p:cNvPr id="4" name="TextBox 3">
            <a:extLst>
              <a:ext uri="{FF2B5EF4-FFF2-40B4-BE49-F238E27FC236}">
                <a16:creationId xmlns:a16="http://schemas.microsoft.com/office/drawing/2014/main" id="{E3E8A59F-B668-A24F-8122-822C48441F07}"/>
              </a:ext>
            </a:extLst>
          </p:cNvPr>
          <p:cNvSpPr txBox="1"/>
          <p:nvPr/>
        </p:nvSpPr>
        <p:spPr>
          <a:xfrm>
            <a:off x="6290874" y="1293523"/>
            <a:ext cx="5391462" cy="5539978"/>
          </a:xfrm>
          <a:prstGeom prst="rect">
            <a:avLst/>
          </a:prstGeom>
          <a:noFill/>
        </p:spPr>
        <p:txBody>
          <a:bodyPr wrap="square" rtlCol="0">
            <a:spAutoFit/>
          </a:bodyPr>
          <a:lstStyle/>
          <a:p>
            <a:r>
              <a:rPr lang="en-US" dirty="0"/>
              <a:t>9A.  Is your relative’s or friend’s memory, thinking skills, or ability to reason with regard to finances worse than a year ago?</a:t>
            </a:r>
          </a:p>
          <a:p>
            <a:r>
              <a:rPr lang="en-US" dirty="0"/>
              <a:t>9B.  Has this interfered with their everyday financial activities?</a:t>
            </a:r>
          </a:p>
          <a:p>
            <a:pPr marL="228600" indent="-228600">
              <a:buAutoNum type="arabicPeriod" startAt="10"/>
            </a:pPr>
            <a:r>
              <a:rPr lang="en-US" dirty="0"/>
              <a:t> Does your relative or friend regret or worry about a financial decision or transaction they made or intend to make?</a:t>
            </a:r>
          </a:p>
          <a:p>
            <a:pPr marL="228600" indent="-228600">
              <a:buAutoNum type="arabicPeriod" startAt="11"/>
            </a:pPr>
            <a:r>
              <a:rPr lang="en-US" dirty="0"/>
              <a:t>Would others, who know your relative or friend well, say the current major financial decision is unusual for them?</a:t>
            </a:r>
          </a:p>
          <a:p>
            <a:pPr marL="228600" indent="-228600">
              <a:buAutoNum type="arabicPeriod" startAt="12"/>
            </a:pPr>
            <a:r>
              <a:rPr lang="en-US" dirty="0"/>
              <a:t>To your knowledge, how much has your relative or friend come to rely on just one person for all financial decisions?</a:t>
            </a:r>
          </a:p>
          <a:p>
            <a:pPr marL="228600" indent="-228600">
              <a:buAutoNum type="arabicPeriod" startAt="13"/>
            </a:pPr>
            <a:r>
              <a:rPr lang="en-US" dirty="0"/>
              <a:t>Has anyone used or taken your relative’s or friend’s money without their permission?</a:t>
            </a:r>
          </a:p>
          <a:p>
            <a:pPr marL="228600" indent="-228600">
              <a:buAutoNum type="arabicPeriod" startAt="14"/>
            </a:pPr>
            <a:r>
              <a:rPr lang="en-US" dirty="0"/>
              <a:t>How likely is it that anyone now wants to take or use your relative’s or friend’s money without their permission?</a:t>
            </a:r>
          </a:p>
          <a:p>
            <a:pPr marL="228600" lvl="0" indent="-228600">
              <a:buAutoNum type="arabicPeriod" startAt="5"/>
            </a:pPr>
            <a:endParaRPr lang="en-US" sz="1200" dirty="0"/>
          </a:p>
        </p:txBody>
      </p:sp>
      <p:sp>
        <p:nvSpPr>
          <p:cNvPr id="3" name="TextBox 2">
            <a:extLst>
              <a:ext uri="{FF2B5EF4-FFF2-40B4-BE49-F238E27FC236}">
                <a16:creationId xmlns:a16="http://schemas.microsoft.com/office/drawing/2014/main" id="{88E6034A-BB6E-B94D-947E-8185C8AEB650}"/>
              </a:ext>
            </a:extLst>
          </p:cNvPr>
          <p:cNvSpPr txBox="1"/>
          <p:nvPr/>
        </p:nvSpPr>
        <p:spPr>
          <a:xfrm>
            <a:off x="0" y="362196"/>
            <a:ext cx="12192000" cy="861774"/>
          </a:xfrm>
          <a:prstGeom prst="rect">
            <a:avLst/>
          </a:prstGeom>
          <a:noFill/>
        </p:spPr>
        <p:txBody>
          <a:bodyPr wrap="square" rtlCol="0">
            <a:spAutoFit/>
          </a:bodyPr>
          <a:lstStyle/>
          <a:p>
            <a:pPr algn="ctr"/>
            <a:r>
              <a:rPr lang="en-US" sz="3200" dirty="0"/>
              <a:t>Question Stems for the Friends and Family Interview</a:t>
            </a:r>
          </a:p>
          <a:p>
            <a:pPr algn="ctr"/>
            <a:r>
              <a:rPr lang="en-US" dirty="0"/>
              <a:t>Copyright Peter Lichtenberg, PhD 2017</a:t>
            </a:r>
          </a:p>
        </p:txBody>
      </p:sp>
      <p:pic>
        <p:nvPicPr>
          <p:cNvPr id="9" name="Picture 8">
            <a:extLst>
              <a:ext uri="{FF2B5EF4-FFF2-40B4-BE49-F238E27FC236}">
                <a16:creationId xmlns:a16="http://schemas.microsoft.com/office/drawing/2014/main" id="{B58CA396-6154-5341-A5CE-AACA851ECA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0" t="-10967" r="-1757" b="-9607"/>
          <a:stretch/>
        </p:blipFill>
        <p:spPr>
          <a:xfrm>
            <a:off x="10681124" y="6344024"/>
            <a:ext cx="1370404" cy="423487"/>
          </a:xfrm>
          <a:prstGeom prst="rect">
            <a:avLst/>
          </a:prstGeom>
          <a:solidFill>
            <a:schemeClr val="bg1"/>
          </a:solidFill>
          <a:ln>
            <a:solidFill>
              <a:schemeClr val="tx1"/>
            </a:solidFill>
          </a:ln>
        </p:spPr>
      </p:pic>
      <p:sp>
        <p:nvSpPr>
          <p:cNvPr id="11" name="object 8">
            <a:extLst>
              <a:ext uri="{FF2B5EF4-FFF2-40B4-BE49-F238E27FC236}">
                <a16:creationId xmlns:a16="http://schemas.microsoft.com/office/drawing/2014/main" id="{A867AE61-BEB3-BF46-BF39-990292162BF5}"/>
              </a:ext>
            </a:extLst>
          </p:cNvPr>
          <p:cNvSpPr txBox="1"/>
          <p:nvPr/>
        </p:nvSpPr>
        <p:spPr>
          <a:xfrm>
            <a:off x="4729163" y="6410831"/>
            <a:ext cx="2733675" cy="219291"/>
          </a:xfrm>
          <a:prstGeom prst="rect">
            <a:avLst/>
          </a:prstGeom>
        </p:spPr>
        <p:txBody>
          <a:bodyPr vert="horz" wrap="square" lIns="0" tIns="3810" rIns="0" bIns="0" rtlCol="0">
            <a:spAutoFit/>
          </a:bodyPr>
          <a:lstStyle/>
          <a:p>
            <a:pPr marL="12700" algn="ctr">
              <a:lnSpc>
                <a:spcPct val="100000"/>
              </a:lnSpc>
              <a:spcBef>
                <a:spcPts val="30"/>
              </a:spcBef>
            </a:pPr>
            <a:r>
              <a:rPr sz="1400" u="sng" spc="-10" dirty="0">
                <a:uFill>
                  <a:solidFill>
                    <a:srgbClr val="00B0F0"/>
                  </a:solidFill>
                </a:uFill>
                <a:latin typeface="Calibri"/>
                <a:cs typeface="Calibri"/>
              </a:rPr>
              <a:t>https://</a:t>
            </a:r>
            <a:r>
              <a:rPr sz="1400" u="sng" spc="-10" dirty="0">
                <a:uFill>
                  <a:solidFill>
                    <a:srgbClr val="00B0F0"/>
                  </a:solidFill>
                </a:uFill>
                <a:latin typeface="Calibri"/>
                <a:cs typeface="Calibri"/>
                <a:hlinkClick r:id="rId3">
                  <a:extLst>
                    <a:ext uri="{A12FA001-AC4F-418D-AE19-62706E023703}">
                      <ahyp:hlinkClr xmlns:ahyp="http://schemas.microsoft.com/office/drawing/2018/hyperlinkcolor" val="tx"/>
                    </a:ext>
                  </a:extLst>
                </a:hlinkClick>
              </a:rPr>
              <a:t>www.OlderAdultNestEgg.com</a:t>
            </a:r>
            <a:endParaRPr sz="1400" dirty="0">
              <a:latin typeface="Calibri"/>
              <a:cs typeface="Calibri"/>
            </a:endParaRPr>
          </a:p>
        </p:txBody>
      </p:sp>
    </p:spTree>
    <p:extLst>
      <p:ext uri="{BB962C8B-B14F-4D97-AF65-F5344CB8AC3E}">
        <p14:creationId xmlns:p14="http://schemas.microsoft.com/office/powerpoint/2010/main" val="3803160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0519BD-A21C-6A45-8F7E-FC5D09305E3E}"/>
              </a:ext>
            </a:extLst>
          </p:cNvPr>
          <p:cNvSpPr/>
          <p:nvPr/>
        </p:nvSpPr>
        <p:spPr>
          <a:xfrm>
            <a:off x="-170688" y="0"/>
            <a:ext cx="12362688" cy="479305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207B67A-EE9B-1A40-908E-21C6232CDCBE}"/>
              </a:ext>
            </a:extLst>
          </p:cNvPr>
          <p:cNvSpPr>
            <a:spLocks noGrp="1"/>
          </p:cNvSpPr>
          <p:nvPr>
            <p:ph type="title"/>
          </p:nvPr>
        </p:nvSpPr>
        <p:spPr>
          <a:xfrm>
            <a:off x="0" y="504643"/>
            <a:ext cx="12192000" cy="1059366"/>
          </a:xfrm>
        </p:spPr>
        <p:txBody>
          <a:bodyPr>
            <a:normAutofit/>
          </a:bodyPr>
          <a:lstStyle/>
          <a:p>
            <a:pPr algn="ctr"/>
            <a:r>
              <a:rPr lang="en-US" sz="4000" dirty="0">
                <a:solidFill>
                  <a:schemeClr val="accent6">
                    <a:lumMod val="60000"/>
                    <a:lumOff val="40000"/>
                  </a:schemeClr>
                </a:solidFill>
                <a:latin typeface="+mn-lt"/>
              </a:rPr>
              <a:t>Defining Financial Exploitation</a:t>
            </a:r>
          </a:p>
        </p:txBody>
      </p:sp>
      <p:sp>
        <p:nvSpPr>
          <p:cNvPr id="3" name="Content Placeholder 2"/>
          <p:cNvSpPr>
            <a:spLocks noGrp="1"/>
          </p:cNvSpPr>
          <p:nvPr>
            <p:ph idx="1"/>
          </p:nvPr>
        </p:nvSpPr>
        <p:spPr>
          <a:xfrm>
            <a:off x="0" y="1746159"/>
            <a:ext cx="12192000" cy="4144446"/>
          </a:xfrm>
        </p:spPr>
        <p:txBody>
          <a:bodyPr>
            <a:noAutofit/>
          </a:bodyPr>
          <a:lstStyle/>
          <a:p>
            <a:pPr marL="0" indent="0" algn="ctr">
              <a:buClr>
                <a:schemeClr val="accent4">
                  <a:lumMod val="75000"/>
                </a:schemeClr>
              </a:buClr>
              <a:buNone/>
            </a:pPr>
            <a:r>
              <a:rPr lang="en-US" sz="4800" dirty="0">
                <a:solidFill>
                  <a:schemeClr val="bg1"/>
                </a:solidFill>
                <a:cs typeface="Times" pitchFamily="18" charset="0"/>
              </a:rPr>
              <a:t>Misappropriation or misuse</a:t>
            </a:r>
          </a:p>
          <a:p>
            <a:pPr marL="0" indent="0" algn="ctr">
              <a:buClr>
                <a:schemeClr val="accent4">
                  <a:lumMod val="75000"/>
                </a:schemeClr>
              </a:buClr>
              <a:buNone/>
            </a:pPr>
            <a:r>
              <a:rPr lang="en-US" sz="4800" dirty="0">
                <a:solidFill>
                  <a:schemeClr val="bg1"/>
                </a:solidFill>
                <a:cs typeface="Times" pitchFamily="18" charset="0"/>
              </a:rPr>
              <a:t>of the funds of an older and/or</a:t>
            </a:r>
          </a:p>
          <a:p>
            <a:pPr marL="0" indent="0" algn="ctr">
              <a:buClr>
                <a:schemeClr val="accent4">
                  <a:lumMod val="75000"/>
                </a:schemeClr>
              </a:buClr>
              <a:buNone/>
            </a:pPr>
            <a:r>
              <a:rPr lang="en-US" sz="4800" dirty="0">
                <a:solidFill>
                  <a:schemeClr val="bg1"/>
                </a:solidFill>
                <a:cs typeface="Times" pitchFamily="18" charset="0"/>
              </a:rPr>
              <a:t>vulnerable adult</a:t>
            </a:r>
          </a:p>
          <a:p>
            <a:pPr marL="0" indent="0" algn="ctr">
              <a:buClr>
                <a:schemeClr val="accent4">
                  <a:lumMod val="75000"/>
                </a:schemeClr>
              </a:buClr>
              <a:buNone/>
            </a:pPr>
            <a:endParaRPr lang="en-US" sz="2400" dirty="0">
              <a:solidFill>
                <a:schemeClr val="bg1"/>
              </a:solidFill>
              <a:cs typeface="Times" pitchFamily="18" charset="0"/>
            </a:endParaRPr>
          </a:p>
          <a:p>
            <a:pPr marL="0" indent="0" algn="ctr">
              <a:buClr>
                <a:schemeClr val="accent4">
                  <a:lumMod val="75000"/>
                </a:schemeClr>
              </a:buClr>
              <a:buNone/>
            </a:pPr>
            <a:endParaRPr lang="en-US" sz="2400" dirty="0">
              <a:cs typeface="Times" pitchFamily="18" charset="0"/>
            </a:endParaRPr>
          </a:p>
          <a:p>
            <a:pPr marL="0" indent="0" algn="ctr">
              <a:buClr>
                <a:schemeClr val="accent4">
                  <a:lumMod val="75000"/>
                </a:schemeClr>
              </a:buClr>
              <a:buNone/>
            </a:pPr>
            <a:r>
              <a:rPr lang="en-US" sz="3200" dirty="0">
                <a:cs typeface="Times" pitchFamily="18" charset="0"/>
              </a:rPr>
              <a:t>Includes fraud, family or friend exploitation,</a:t>
            </a:r>
          </a:p>
          <a:p>
            <a:pPr marL="0" indent="0" algn="ctr">
              <a:buClr>
                <a:schemeClr val="accent4">
                  <a:lumMod val="75000"/>
                </a:schemeClr>
              </a:buClr>
              <a:buNone/>
            </a:pPr>
            <a:r>
              <a:rPr lang="en-US" sz="3200" dirty="0">
                <a:cs typeface="Times" pitchFamily="18" charset="0"/>
              </a:rPr>
              <a:t>exploitation by staff or professionals </a:t>
            </a:r>
          </a:p>
        </p:txBody>
      </p:sp>
      <p:sp>
        <p:nvSpPr>
          <p:cNvPr id="10" name="TextBox 9">
            <a:extLst>
              <a:ext uri="{FF2B5EF4-FFF2-40B4-BE49-F238E27FC236}">
                <a16:creationId xmlns:a16="http://schemas.microsoft.com/office/drawing/2014/main" id="{B951E34B-B0ED-B943-82A7-4E9024DBFD43}"/>
              </a:ext>
            </a:extLst>
          </p:cNvPr>
          <p:cNvSpPr txBox="1"/>
          <p:nvPr/>
        </p:nvSpPr>
        <p:spPr>
          <a:xfrm>
            <a:off x="1" y="6473196"/>
            <a:ext cx="12191999" cy="307777"/>
          </a:xfrm>
          <a:prstGeom prst="rect">
            <a:avLst/>
          </a:prstGeom>
          <a:noFill/>
        </p:spPr>
        <p:txBody>
          <a:bodyPr wrap="square" rtlCol="0">
            <a:spAutoFit/>
          </a:bodyPr>
          <a:lstStyle/>
          <a:p>
            <a:pPr algn="ctr"/>
            <a:r>
              <a:rPr lang="en-US" sz="1400" u="sng" dirty="0">
                <a:solidFill>
                  <a:schemeClr val="accent3">
                    <a:lumMod val="50000"/>
                  </a:schemeClr>
                </a:solidFill>
              </a:rPr>
              <a:t>https://</a:t>
            </a:r>
            <a:r>
              <a:rPr lang="en-US" sz="1400" u="sng" dirty="0" err="1">
                <a:solidFill>
                  <a:schemeClr val="accent3">
                    <a:lumMod val="50000"/>
                  </a:schemeClr>
                </a:solidFill>
              </a:rPr>
              <a:t>www.olderadultnestegg.com</a:t>
            </a:r>
            <a:endParaRPr lang="en-US" sz="1400" u="sng" dirty="0">
              <a:solidFill>
                <a:schemeClr val="accent3">
                  <a:lumMod val="50000"/>
                </a:schemeClr>
              </a:solidFill>
            </a:endParaRPr>
          </a:p>
        </p:txBody>
      </p:sp>
      <p:pic>
        <p:nvPicPr>
          <p:cNvPr id="9" name="Picture 8">
            <a:extLst>
              <a:ext uri="{FF2B5EF4-FFF2-40B4-BE49-F238E27FC236}">
                <a16:creationId xmlns:a16="http://schemas.microsoft.com/office/drawing/2014/main" id="{D43B6CD9-48E8-684F-B08D-C47F5FCA5D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0" t="-10967" r="-1757" b="-9607"/>
          <a:stretch/>
        </p:blipFill>
        <p:spPr>
          <a:xfrm>
            <a:off x="10681124" y="6344024"/>
            <a:ext cx="1370404" cy="423487"/>
          </a:xfrm>
          <a:prstGeom prst="rect">
            <a:avLst/>
          </a:prstGeom>
          <a:solidFill>
            <a:schemeClr val="bg1"/>
          </a:solidFill>
          <a:ln>
            <a:solidFill>
              <a:schemeClr val="tx1"/>
            </a:solidFill>
          </a:ln>
        </p:spPr>
      </p:pic>
    </p:spTree>
    <p:extLst>
      <p:ext uri="{BB962C8B-B14F-4D97-AF65-F5344CB8AC3E}">
        <p14:creationId xmlns:p14="http://schemas.microsoft.com/office/powerpoint/2010/main" val="2507896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728"/>
            <a:ext cx="12192000" cy="6062345"/>
          </a:xfrm>
          <a:custGeom>
            <a:avLst/>
            <a:gdLst/>
            <a:ahLst/>
            <a:cxnLst/>
            <a:rect l="l" t="t" r="r" b="b"/>
            <a:pathLst>
              <a:path w="12192000" h="6062345">
                <a:moveTo>
                  <a:pt x="0" y="6062239"/>
                </a:moveTo>
                <a:lnTo>
                  <a:pt x="12192000" y="6062239"/>
                </a:lnTo>
                <a:lnTo>
                  <a:pt x="12192000" y="0"/>
                </a:lnTo>
                <a:lnTo>
                  <a:pt x="0" y="0"/>
                </a:lnTo>
                <a:lnTo>
                  <a:pt x="0" y="6062239"/>
                </a:lnTo>
                <a:close/>
              </a:path>
            </a:pathLst>
          </a:custGeom>
          <a:solidFill>
            <a:srgbClr val="DAE3F3"/>
          </a:solidFill>
        </p:spPr>
        <p:txBody>
          <a:bodyPr wrap="square" lIns="0" tIns="0" rIns="0" bIns="0" rtlCol="0"/>
          <a:lstStyle/>
          <a:p>
            <a:endParaRPr/>
          </a:p>
        </p:txBody>
      </p:sp>
      <p:sp>
        <p:nvSpPr>
          <p:cNvPr id="3" name="object 3"/>
          <p:cNvSpPr/>
          <p:nvPr/>
        </p:nvSpPr>
        <p:spPr>
          <a:xfrm>
            <a:off x="1868581" y="742657"/>
            <a:ext cx="8454837" cy="446866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6071967"/>
            <a:ext cx="12192000" cy="786130"/>
          </a:xfrm>
          <a:custGeom>
            <a:avLst/>
            <a:gdLst/>
            <a:ahLst/>
            <a:cxnLst/>
            <a:rect l="l" t="t" r="r" b="b"/>
            <a:pathLst>
              <a:path w="12192000" h="786129">
                <a:moveTo>
                  <a:pt x="0" y="0"/>
                </a:moveTo>
                <a:lnTo>
                  <a:pt x="12192000" y="0"/>
                </a:lnTo>
                <a:lnTo>
                  <a:pt x="12192000" y="786028"/>
                </a:lnTo>
                <a:lnTo>
                  <a:pt x="0" y="786028"/>
                </a:lnTo>
                <a:lnTo>
                  <a:pt x="0" y="0"/>
                </a:lnTo>
                <a:close/>
              </a:path>
            </a:pathLst>
          </a:custGeom>
          <a:solidFill>
            <a:srgbClr val="385723"/>
          </a:solidFill>
        </p:spPr>
        <p:txBody>
          <a:bodyPr wrap="square" lIns="0" tIns="0" rIns="0" bIns="0" rtlCol="0"/>
          <a:lstStyle/>
          <a:p>
            <a:endParaRPr/>
          </a:p>
        </p:txBody>
      </p:sp>
      <p:sp>
        <p:nvSpPr>
          <p:cNvPr id="5" name="object 5"/>
          <p:cNvSpPr/>
          <p:nvPr/>
        </p:nvSpPr>
        <p:spPr>
          <a:xfrm>
            <a:off x="10680192" y="6342888"/>
            <a:ext cx="1371600" cy="42672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674776" y="6337677"/>
            <a:ext cx="1382395" cy="436245"/>
          </a:xfrm>
          <a:custGeom>
            <a:avLst/>
            <a:gdLst/>
            <a:ahLst/>
            <a:cxnLst/>
            <a:rect l="l" t="t" r="r" b="b"/>
            <a:pathLst>
              <a:path w="1382395" h="436245">
                <a:moveTo>
                  <a:pt x="0" y="0"/>
                </a:moveTo>
                <a:lnTo>
                  <a:pt x="1382398" y="0"/>
                </a:lnTo>
                <a:lnTo>
                  <a:pt x="1382398" y="435964"/>
                </a:lnTo>
                <a:lnTo>
                  <a:pt x="0" y="435964"/>
                </a:lnTo>
                <a:lnTo>
                  <a:pt x="0" y="0"/>
                </a:lnTo>
                <a:close/>
              </a:path>
            </a:pathLst>
          </a:custGeom>
          <a:ln w="12693">
            <a:solidFill>
              <a:srgbClr val="000000"/>
            </a:solidFill>
          </a:ln>
        </p:spPr>
        <p:txBody>
          <a:bodyPr wrap="square" lIns="0" tIns="0" rIns="0" bIns="0" rtlCol="0"/>
          <a:lstStyle/>
          <a:p>
            <a:endParaRPr/>
          </a:p>
        </p:txBody>
      </p:sp>
      <p:sp>
        <p:nvSpPr>
          <p:cNvPr id="7" name="object 7"/>
          <p:cNvSpPr txBox="1"/>
          <p:nvPr/>
        </p:nvSpPr>
        <p:spPr>
          <a:xfrm>
            <a:off x="4729797" y="6410831"/>
            <a:ext cx="2733675" cy="242570"/>
          </a:xfrm>
          <a:prstGeom prst="rect">
            <a:avLst/>
          </a:prstGeom>
        </p:spPr>
        <p:txBody>
          <a:bodyPr vert="horz" wrap="square" lIns="0" tIns="3810" rIns="0" bIns="0" rtlCol="0">
            <a:spAutoFit/>
          </a:bodyPr>
          <a:lstStyle/>
          <a:p>
            <a:pPr marL="12700">
              <a:lnSpc>
                <a:spcPct val="100000"/>
              </a:lnSpc>
              <a:spcBef>
                <a:spcPts val="30"/>
              </a:spcBef>
            </a:pPr>
            <a:r>
              <a:rPr sz="1400" u="sng" spc="-10" dirty="0">
                <a:solidFill>
                  <a:srgbClr val="00B0F0"/>
                </a:solidFill>
                <a:uFill>
                  <a:solidFill>
                    <a:srgbClr val="00B0F0"/>
                  </a:solidFill>
                </a:uFill>
                <a:latin typeface="Calibri"/>
                <a:cs typeface="Calibri"/>
              </a:rPr>
              <a:t>https://</a:t>
            </a:r>
            <a:r>
              <a:rPr sz="1400" u="sng" spc="-10" dirty="0">
                <a:solidFill>
                  <a:srgbClr val="00B0F0"/>
                </a:solidFill>
                <a:uFill>
                  <a:solidFill>
                    <a:srgbClr val="00B0F0"/>
                  </a:solidFill>
                </a:uFill>
                <a:latin typeface="Calibri"/>
                <a:cs typeface="Calibri"/>
                <a:hlinkClick r:id="rId4"/>
              </a:rPr>
              <a:t>www.OlderAdultNestEgg.com</a:t>
            </a:r>
            <a:endParaRPr sz="1400">
              <a:latin typeface="Calibri"/>
              <a:cs typeface="Calibri"/>
            </a:endParaRPr>
          </a:p>
        </p:txBody>
      </p:sp>
    </p:spTree>
    <p:extLst>
      <p:ext uri="{BB962C8B-B14F-4D97-AF65-F5344CB8AC3E}">
        <p14:creationId xmlns:p14="http://schemas.microsoft.com/office/powerpoint/2010/main" val="248940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7EBF57-15A9-8940-B459-CAE14529C3E8}"/>
              </a:ext>
            </a:extLst>
          </p:cNvPr>
          <p:cNvSpPr/>
          <p:nvPr/>
        </p:nvSpPr>
        <p:spPr>
          <a:xfrm>
            <a:off x="0" y="1762897"/>
            <a:ext cx="12192000" cy="5095103"/>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chemeClr val="accent1"/>
                </a:solidFill>
              </a:rPr>
              <a:t>\</a:t>
            </a:r>
          </a:p>
        </p:txBody>
      </p:sp>
      <p:sp>
        <p:nvSpPr>
          <p:cNvPr id="8" name="Rectangle 7">
            <a:extLst>
              <a:ext uri="{FF2B5EF4-FFF2-40B4-BE49-F238E27FC236}">
                <a16:creationId xmlns:a16="http://schemas.microsoft.com/office/drawing/2014/main" id="{8E9E4EA8-19D5-1F4B-8836-338924B93ABE}"/>
              </a:ext>
            </a:extLst>
          </p:cNvPr>
          <p:cNvSpPr/>
          <p:nvPr/>
        </p:nvSpPr>
        <p:spPr>
          <a:xfrm>
            <a:off x="-9941" y="0"/>
            <a:ext cx="12211878" cy="1766188"/>
          </a:xfrm>
          <a:prstGeom prst="rect">
            <a:avLst/>
          </a:prstGeom>
          <a:solidFill>
            <a:srgbClr val="55584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p:txBody>
          <a:bodyPr>
            <a:normAutofit/>
          </a:bodyPr>
          <a:lstStyle/>
          <a:p>
            <a:pPr algn="ctr"/>
            <a:r>
              <a:rPr lang="en-US" sz="3600" spc="40" dirty="0">
                <a:solidFill>
                  <a:schemeClr val="bg1"/>
                </a:solidFill>
                <a:latin typeface="Arial" panose="020B0604020202020204" pitchFamily="34" charset="0"/>
                <a:ea typeface="Helvetica Neue Medium" panose="02000503000000020004" pitchFamily="2" charset="0"/>
                <a:cs typeface="Arial" panose="020B0604020202020204" pitchFamily="34" charset="0"/>
              </a:rPr>
              <a:t>Context Matters</a:t>
            </a:r>
          </a:p>
        </p:txBody>
      </p:sp>
      <p:sp>
        <p:nvSpPr>
          <p:cNvPr id="3" name="Content Placeholder 2"/>
          <p:cNvSpPr>
            <a:spLocks noGrp="1"/>
          </p:cNvSpPr>
          <p:nvPr>
            <p:ph idx="1"/>
          </p:nvPr>
        </p:nvSpPr>
        <p:spPr>
          <a:xfrm>
            <a:off x="1397019" y="1841687"/>
            <a:ext cx="10034392" cy="4351338"/>
          </a:xfrm>
        </p:spPr>
        <p:txBody>
          <a:bodyPr>
            <a:normAutofit fontScale="92500" lnSpcReduction="10000"/>
          </a:bodyPr>
          <a:lstStyle/>
          <a:p>
            <a:r>
              <a:rPr lang="en-US" sz="3200" dirty="0">
                <a:ea typeface="Helvetica Neue Light" panose="02000403000000020004" pitchFamily="2" charset="0"/>
              </a:rPr>
              <a:t>Moving towards prevention and assessing impact of FE—The Financial Vulnerability Survey</a:t>
            </a:r>
          </a:p>
          <a:p>
            <a:r>
              <a:rPr lang="en-US" sz="3200" dirty="0">
                <a:ea typeface="Helvetica Neue Light" panose="02000403000000020004" pitchFamily="2" charset="0"/>
              </a:rPr>
              <a:t>Financial, psychological and relationship strain and insecurity</a:t>
            </a:r>
            <a:br>
              <a:rPr lang="en-US" sz="3200" dirty="0">
                <a:ea typeface="Helvetica Neue Light" panose="02000403000000020004" pitchFamily="2" charset="0"/>
              </a:rPr>
            </a:br>
            <a:r>
              <a:rPr lang="en-US" sz="3200" dirty="0">
                <a:ea typeface="Helvetica Neue Light" panose="02000403000000020004" pitchFamily="2" charset="0"/>
              </a:rPr>
              <a:t>differentiated FE (n=78) from non FE (n=168) group</a:t>
            </a:r>
          </a:p>
          <a:p>
            <a:r>
              <a:rPr lang="en-US" sz="3200" dirty="0">
                <a:ea typeface="Helvetica Neue Light" panose="02000403000000020004" pitchFamily="2" charset="0"/>
              </a:rPr>
              <a:t>17 items with </a:t>
            </a:r>
            <a:r>
              <a:rPr lang="en-US" sz="3200" dirty="0" err="1">
                <a:ea typeface="Helvetica Neue Light" panose="02000403000000020004" pitchFamily="2" charset="0"/>
              </a:rPr>
              <a:t>Chronbach</a:t>
            </a:r>
            <a:r>
              <a:rPr lang="en-US" sz="3200" dirty="0">
                <a:ea typeface="Helvetica Neue Light" panose="02000403000000020004" pitchFamily="2" charset="0"/>
              </a:rPr>
              <a:t> alpha .82, AUC .80 provided initial</a:t>
            </a:r>
            <a:br>
              <a:rPr lang="en-US" sz="3200" dirty="0">
                <a:ea typeface="Helvetica Neue Light" panose="02000403000000020004" pitchFamily="2" charset="0"/>
              </a:rPr>
            </a:br>
            <a:r>
              <a:rPr lang="en-US" sz="3200" dirty="0">
                <a:ea typeface="Helvetica Neue Light" panose="02000403000000020004" pitchFamily="2" charset="0"/>
              </a:rPr>
              <a:t>construct validity for a new self-report survey:</a:t>
            </a:r>
            <a:br>
              <a:rPr lang="en-US" sz="3200" dirty="0">
                <a:ea typeface="Helvetica Neue Light" panose="02000403000000020004" pitchFamily="2" charset="0"/>
              </a:rPr>
            </a:br>
            <a:r>
              <a:rPr lang="en-US" sz="3200" dirty="0">
                <a:ea typeface="Helvetica Neue Light" panose="02000403000000020004" pitchFamily="2" charset="0"/>
              </a:rPr>
              <a:t>Financial Exploitation Vulnerability Scale (FEVS)</a:t>
            </a:r>
          </a:p>
          <a:p>
            <a:pPr marL="0" indent="0" algn="ctr">
              <a:buNone/>
            </a:pPr>
            <a:endParaRPr lang="en-US" sz="900" b="1" dirty="0">
              <a:solidFill>
                <a:schemeClr val="accent1"/>
              </a:solidFill>
              <a:ea typeface="Helvetica Neue Light" panose="02000403000000020004" pitchFamily="2" charset="0"/>
            </a:endParaRPr>
          </a:p>
          <a:p>
            <a:pPr marL="0" indent="0" algn="ctr">
              <a:buNone/>
            </a:pPr>
            <a:r>
              <a:rPr lang="en-US" sz="3200" b="1" dirty="0">
                <a:solidFill>
                  <a:schemeClr val="accent1"/>
                </a:solidFill>
                <a:ea typeface="Helvetica Neue Light" panose="02000403000000020004" pitchFamily="2" charset="0"/>
              </a:rPr>
              <a:t>On </a:t>
            </a:r>
            <a:r>
              <a:rPr lang="en-US" sz="3200" b="1" u="sng" dirty="0">
                <a:solidFill>
                  <a:schemeClr val="accent1"/>
                </a:solidFill>
                <a:ea typeface="Helvetica Neue Light" panose="02000403000000020004" pitchFamily="2" charset="0"/>
              </a:rPr>
              <a:t>OlderAdultNestEgg.com </a:t>
            </a:r>
            <a:br>
              <a:rPr lang="en-US" sz="3200" b="1" u="sng" dirty="0">
                <a:solidFill>
                  <a:schemeClr val="accent1"/>
                </a:solidFill>
                <a:ea typeface="Helvetica Neue Light" panose="02000403000000020004" pitchFamily="2" charset="0"/>
              </a:rPr>
            </a:br>
            <a:r>
              <a:rPr lang="en-US" sz="3200" b="1" dirty="0">
                <a:solidFill>
                  <a:schemeClr val="accent1"/>
                </a:solidFill>
                <a:ea typeface="Helvetica Neue Light" panose="02000403000000020004" pitchFamily="2" charset="0"/>
              </a:rPr>
              <a:t>FEVS is referred to as the Financial Vulnerability Survey</a:t>
            </a:r>
          </a:p>
          <a:p>
            <a:pPr marL="0" indent="0">
              <a:buNone/>
            </a:pPr>
            <a:endParaRPr lang="en-US" sz="2400" dirty="0">
              <a:ea typeface="Helvetica Neue Light" panose="02000403000000020004" pitchFamily="2" charset="0"/>
            </a:endParaRPr>
          </a:p>
        </p:txBody>
      </p:sp>
      <p:pic>
        <p:nvPicPr>
          <p:cNvPr id="4" name="Picture 3">
            <a:extLst>
              <a:ext uri="{FF2B5EF4-FFF2-40B4-BE49-F238E27FC236}">
                <a16:creationId xmlns:a16="http://schemas.microsoft.com/office/drawing/2014/main" id="{B7A9D968-523A-3E4C-8F7F-323BE79A59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0" t="-10967" r="-1757" b="-9607"/>
          <a:stretch/>
        </p:blipFill>
        <p:spPr>
          <a:xfrm>
            <a:off x="10681124" y="6344024"/>
            <a:ext cx="1370404" cy="423487"/>
          </a:xfrm>
          <a:prstGeom prst="rect">
            <a:avLst/>
          </a:prstGeom>
          <a:solidFill>
            <a:schemeClr val="bg1"/>
          </a:solidFill>
          <a:ln>
            <a:solidFill>
              <a:schemeClr val="tx1"/>
            </a:solidFill>
          </a:ln>
        </p:spPr>
      </p:pic>
      <p:sp>
        <p:nvSpPr>
          <p:cNvPr id="5" name="TextBox 4">
            <a:extLst>
              <a:ext uri="{FF2B5EF4-FFF2-40B4-BE49-F238E27FC236}">
                <a16:creationId xmlns:a16="http://schemas.microsoft.com/office/drawing/2014/main" id="{1410269E-31F4-F847-A9F9-8DF0431A8799}"/>
              </a:ext>
            </a:extLst>
          </p:cNvPr>
          <p:cNvSpPr txBox="1"/>
          <p:nvPr/>
        </p:nvSpPr>
        <p:spPr>
          <a:xfrm>
            <a:off x="-1" y="6401878"/>
            <a:ext cx="12191999" cy="307777"/>
          </a:xfrm>
          <a:prstGeom prst="rect">
            <a:avLst/>
          </a:prstGeom>
          <a:noFill/>
        </p:spPr>
        <p:txBody>
          <a:bodyPr wrap="square" rtlCol="0">
            <a:spAutoFit/>
          </a:bodyPr>
          <a:lstStyle/>
          <a:p>
            <a:pPr algn="ctr"/>
            <a:r>
              <a:rPr lang="en-US" sz="1400" u="sng" dirty="0">
                <a:solidFill>
                  <a:schemeClr val="accent5"/>
                </a:solidFill>
              </a:rPr>
              <a:t>https://</a:t>
            </a:r>
            <a:r>
              <a:rPr lang="en-US" sz="1400" u="sng" dirty="0" err="1">
                <a:solidFill>
                  <a:schemeClr val="accent5"/>
                </a:solidFill>
              </a:rPr>
              <a:t>www.OlderAdultNestEgg.com</a:t>
            </a:r>
            <a:endParaRPr lang="en-US" sz="1400" u="sng" dirty="0">
              <a:solidFill>
                <a:schemeClr val="accent5"/>
              </a:solidFill>
            </a:endParaRPr>
          </a:p>
        </p:txBody>
      </p:sp>
    </p:spTree>
    <p:extLst>
      <p:ext uri="{BB962C8B-B14F-4D97-AF65-F5344CB8AC3E}">
        <p14:creationId xmlns:p14="http://schemas.microsoft.com/office/powerpoint/2010/main" val="1628799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05FA5A-4A3F-524C-9DA8-7DA9DF7E5888}"/>
              </a:ext>
            </a:extLst>
          </p:cNvPr>
          <p:cNvPicPr>
            <a:picLocks noChangeAspect="1"/>
          </p:cNvPicPr>
          <p:nvPr/>
        </p:nvPicPr>
        <p:blipFill rotWithShape="1">
          <a:blip r:embed="rId2"/>
          <a:srcRect l="4365"/>
          <a:stretch/>
        </p:blipFill>
        <p:spPr>
          <a:xfrm>
            <a:off x="851678" y="579776"/>
            <a:ext cx="10777401" cy="5698448"/>
          </a:xfrm>
          <a:prstGeom prst="rect">
            <a:avLst/>
          </a:prstGeom>
          <a:ln w="12700">
            <a:solidFill>
              <a:schemeClr val="tx1"/>
            </a:solidFill>
          </a:ln>
        </p:spPr>
      </p:pic>
    </p:spTree>
    <p:extLst>
      <p:ext uri="{BB962C8B-B14F-4D97-AF65-F5344CB8AC3E}">
        <p14:creationId xmlns:p14="http://schemas.microsoft.com/office/powerpoint/2010/main" val="468422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45451" y="1508483"/>
            <a:ext cx="2337522" cy="546770"/>
          </a:xfrm>
          <a:prstGeom prst="rect">
            <a:avLst/>
          </a:prstGeom>
        </p:spPr>
        <p:txBody>
          <a:bodyPr vert="horz" wrap="square" lIns="0" tIns="20782" rIns="0" bIns="0" rtlCol="0">
            <a:spAutoFit/>
          </a:bodyPr>
          <a:lstStyle/>
          <a:p>
            <a:pPr marL="114297" marR="3464" indent="-106071">
              <a:lnSpc>
                <a:spcPts val="818"/>
              </a:lnSpc>
              <a:spcBef>
                <a:spcPts val="164"/>
              </a:spcBef>
              <a:buFont typeface="Arial"/>
              <a:buAutoNum type="arabicParenR"/>
              <a:tabLst>
                <a:tab pos="119925" algn="l"/>
              </a:tabLst>
            </a:pPr>
            <a:r>
              <a:rPr sz="750" spc="-3" dirty="0">
                <a:solidFill>
                  <a:srgbClr val="231F20"/>
                </a:solidFill>
                <a:latin typeface="Arial"/>
                <a:cs typeface="Arial"/>
              </a:rPr>
              <a:t>How worried are </a:t>
            </a:r>
            <a:r>
              <a:rPr sz="750" dirty="0">
                <a:solidFill>
                  <a:srgbClr val="231F20"/>
                </a:solidFill>
                <a:latin typeface="Arial"/>
                <a:cs typeface="Arial"/>
              </a:rPr>
              <a:t>you </a:t>
            </a:r>
            <a:r>
              <a:rPr sz="750" spc="-3" dirty="0">
                <a:solidFill>
                  <a:srgbClr val="231F20"/>
                </a:solidFill>
                <a:latin typeface="Arial"/>
                <a:cs typeface="Arial"/>
              </a:rPr>
              <a:t>about having enough </a:t>
            </a:r>
            <a:r>
              <a:rPr sz="750" dirty="0">
                <a:solidFill>
                  <a:srgbClr val="231F20"/>
                </a:solidFill>
                <a:latin typeface="Arial"/>
                <a:cs typeface="Arial"/>
              </a:rPr>
              <a:t>money to  </a:t>
            </a:r>
            <a:r>
              <a:rPr sz="750" spc="-3" dirty="0">
                <a:solidFill>
                  <a:srgbClr val="231F20"/>
                </a:solidFill>
                <a:latin typeface="Arial"/>
                <a:cs typeface="Arial"/>
              </a:rPr>
              <a:t>pay </a:t>
            </a:r>
            <a:r>
              <a:rPr sz="750" dirty="0">
                <a:solidFill>
                  <a:srgbClr val="231F20"/>
                </a:solidFill>
                <a:latin typeface="Arial"/>
                <a:cs typeface="Arial"/>
              </a:rPr>
              <a:t>for</a:t>
            </a:r>
            <a:r>
              <a:rPr sz="750" spc="-3" dirty="0">
                <a:solidFill>
                  <a:srgbClr val="231F20"/>
                </a:solidFill>
                <a:latin typeface="Arial"/>
                <a:cs typeface="Arial"/>
              </a:rPr>
              <a:t> </a:t>
            </a:r>
            <a:r>
              <a:rPr sz="750" dirty="0">
                <a:solidFill>
                  <a:srgbClr val="231F20"/>
                </a:solidFill>
                <a:latin typeface="Arial"/>
                <a:cs typeface="Arial"/>
              </a:rPr>
              <a:t>things?</a:t>
            </a:r>
            <a:endParaRPr sz="750">
              <a:latin typeface="Arial"/>
              <a:cs typeface="Arial"/>
            </a:endParaRPr>
          </a:p>
          <a:p>
            <a:pPr marL="322110" lvl="1" indent="-106071">
              <a:lnSpc>
                <a:spcPts val="764"/>
              </a:lnSpc>
              <a:buAutoNum type="alphaLcPeriod"/>
              <a:tabLst>
                <a:tab pos="322543" algn="l"/>
              </a:tabLst>
            </a:pPr>
            <a:r>
              <a:rPr sz="750" spc="-3" dirty="0">
                <a:solidFill>
                  <a:srgbClr val="231F20"/>
                </a:solidFill>
                <a:latin typeface="Arial"/>
                <a:cs typeface="Arial"/>
              </a:rPr>
              <a:t>Not at all worried </a:t>
            </a:r>
            <a:r>
              <a:rPr sz="750" dirty="0">
                <a:solidFill>
                  <a:srgbClr val="231F20"/>
                </a:solidFill>
                <a:latin typeface="Arial"/>
                <a:cs typeface="Arial"/>
              </a:rPr>
              <a:t>(0)</a:t>
            </a:r>
            <a:endParaRPr sz="750">
              <a:latin typeface="Arial"/>
              <a:cs typeface="Arial"/>
            </a:endParaRPr>
          </a:p>
          <a:p>
            <a:pPr marL="322110" lvl="1" indent="-106071">
              <a:lnSpc>
                <a:spcPts val="818"/>
              </a:lnSpc>
              <a:buAutoNum type="alphaLcPeriod"/>
              <a:tabLst>
                <a:tab pos="322543" algn="l"/>
              </a:tabLst>
            </a:pPr>
            <a:r>
              <a:rPr sz="750" dirty="0">
                <a:solidFill>
                  <a:srgbClr val="231F20"/>
                </a:solidFill>
                <a:latin typeface="Arial"/>
                <a:cs typeface="Arial"/>
              </a:rPr>
              <a:t>Somewhat </a:t>
            </a:r>
            <a:r>
              <a:rPr sz="750" spc="-3" dirty="0">
                <a:solidFill>
                  <a:srgbClr val="231F20"/>
                </a:solidFill>
                <a:latin typeface="Arial"/>
                <a:cs typeface="Arial"/>
              </a:rPr>
              <a:t>worried </a:t>
            </a:r>
            <a:r>
              <a:rPr sz="750" dirty="0">
                <a:solidFill>
                  <a:srgbClr val="231F20"/>
                </a:solidFill>
                <a:latin typeface="Arial"/>
                <a:cs typeface="Arial"/>
              </a:rPr>
              <a:t>(1)</a:t>
            </a:r>
            <a:endParaRPr sz="750">
              <a:latin typeface="Arial"/>
              <a:cs typeface="Arial"/>
            </a:endParaRPr>
          </a:p>
          <a:p>
            <a:pPr marL="322110" lvl="1" indent="-100876">
              <a:lnSpc>
                <a:spcPts val="859"/>
              </a:lnSpc>
              <a:buAutoNum type="alphaLcPeriod"/>
              <a:tabLst>
                <a:tab pos="322543" algn="l"/>
              </a:tabLst>
            </a:pPr>
            <a:r>
              <a:rPr sz="750" dirty="0">
                <a:solidFill>
                  <a:srgbClr val="231F20"/>
                </a:solidFill>
                <a:latin typeface="Arial"/>
                <a:cs typeface="Arial"/>
              </a:rPr>
              <a:t>Very </a:t>
            </a:r>
            <a:r>
              <a:rPr sz="750" spc="-3" dirty="0">
                <a:solidFill>
                  <a:srgbClr val="231F20"/>
                </a:solidFill>
                <a:latin typeface="Arial"/>
                <a:cs typeface="Arial"/>
              </a:rPr>
              <a:t>worried </a:t>
            </a:r>
            <a:r>
              <a:rPr sz="750" dirty="0">
                <a:solidFill>
                  <a:srgbClr val="231F20"/>
                </a:solidFill>
                <a:latin typeface="Arial"/>
                <a:cs typeface="Arial"/>
              </a:rPr>
              <a:t>(2)</a:t>
            </a:r>
            <a:endParaRPr sz="750">
              <a:latin typeface="Arial"/>
              <a:cs typeface="Arial"/>
            </a:endParaRPr>
          </a:p>
        </p:txBody>
      </p:sp>
      <p:sp>
        <p:nvSpPr>
          <p:cNvPr id="3" name="object 3"/>
          <p:cNvSpPr txBox="1"/>
          <p:nvPr/>
        </p:nvSpPr>
        <p:spPr>
          <a:xfrm>
            <a:off x="3645451" y="2131981"/>
            <a:ext cx="2220190" cy="444760"/>
          </a:xfrm>
          <a:prstGeom prst="rect">
            <a:avLst/>
          </a:prstGeom>
        </p:spPr>
        <p:txBody>
          <a:bodyPr vert="horz" wrap="square" lIns="0" tIns="8659" rIns="0" bIns="0" rtlCol="0">
            <a:spAutoFit/>
          </a:bodyPr>
          <a:lstStyle/>
          <a:p>
            <a:pPr marL="119492" indent="-111266">
              <a:lnSpc>
                <a:spcPts val="859"/>
              </a:lnSpc>
              <a:spcBef>
                <a:spcPts val="68"/>
              </a:spcBef>
              <a:buFont typeface="Arial"/>
              <a:buAutoNum type="arabicParenR" startAt="2"/>
              <a:tabLst>
                <a:tab pos="119925" algn="l"/>
              </a:tabLst>
            </a:pPr>
            <a:r>
              <a:rPr sz="750" dirty="0">
                <a:solidFill>
                  <a:srgbClr val="231F20"/>
                </a:solidFill>
                <a:latin typeface="Arial"/>
                <a:cs typeface="Arial"/>
              </a:rPr>
              <a:t>Overall, </a:t>
            </a:r>
            <a:r>
              <a:rPr sz="750" spc="-3" dirty="0">
                <a:solidFill>
                  <a:srgbClr val="231F20"/>
                </a:solidFill>
                <a:latin typeface="Arial"/>
                <a:cs typeface="Arial"/>
              </a:rPr>
              <a:t>how </a:t>
            </a:r>
            <a:r>
              <a:rPr sz="750" dirty="0">
                <a:solidFill>
                  <a:srgbClr val="231F20"/>
                </a:solidFill>
                <a:latin typeface="Arial"/>
                <a:cs typeface="Arial"/>
              </a:rPr>
              <a:t>satisfied </a:t>
            </a:r>
            <a:r>
              <a:rPr sz="750" spc="-3" dirty="0">
                <a:solidFill>
                  <a:srgbClr val="231F20"/>
                </a:solidFill>
                <a:latin typeface="Arial"/>
                <a:cs typeface="Arial"/>
              </a:rPr>
              <a:t>are </a:t>
            </a:r>
            <a:r>
              <a:rPr sz="750" dirty="0">
                <a:solidFill>
                  <a:srgbClr val="231F20"/>
                </a:solidFill>
                <a:latin typeface="Arial"/>
                <a:cs typeface="Arial"/>
              </a:rPr>
              <a:t>you </a:t>
            </a:r>
            <a:r>
              <a:rPr sz="750" spc="-3" dirty="0">
                <a:solidFill>
                  <a:srgbClr val="231F20"/>
                </a:solidFill>
                <a:latin typeface="Arial"/>
                <a:cs typeface="Arial"/>
              </a:rPr>
              <a:t>with </a:t>
            </a:r>
            <a:r>
              <a:rPr sz="750" dirty="0">
                <a:solidFill>
                  <a:srgbClr val="231F20"/>
                </a:solidFill>
                <a:latin typeface="Arial"/>
                <a:cs typeface="Arial"/>
              </a:rPr>
              <a:t>your</a:t>
            </a:r>
            <a:r>
              <a:rPr sz="750" spc="-55" dirty="0">
                <a:solidFill>
                  <a:srgbClr val="231F20"/>
                </a:solidFill>
                <a:latin typeface="Arial"/>
                <a:cs typeface="Arial"/>
              </a:rPr>
              <a:t> </a:t>
            </a:r>
            <a:r>
              <a:rPr sz="750" dirty="0">
                <a:solidFill>
                  <a:srgbClr val="231F20"/>
                </a:solidFill>
                <a:latin typeface="Arial"/>
                <a:cs typeface="Arial"/>
              </a:rPr>
              <a:t>finances?</a:t>
            </a:r>
            <a:endParaRPr sz="750">
              <a:latin typeface="Arial"/>
              <a:cs typeface="Arial"/>
            </a:endParaRPr>
          </a:p>
          <a:p>
            <a:pPr marL="322110" lvl="1" indent="-106071">
              <a:lnSpc>
                <a:spcPts val="818"/>
              </a:lnSpc>
              <a:buAutoNum type="alphaLcPeriod"/>
              <a:tabLst>
                <a:tab pos="322543" algn="l"/>
              </a:tabLst>
            </a:pPr>
            <a:r>
              <a:rPr sz="750" dirty="0">
                <a:solidFill>
                  <a:srgbClr val="231F20"/>
                </a:solidFill>
                <a:latin typeface="Arial"/>
                <a:cs typeface="Arial"/>
              </a:rPr>
              <a:t>Satisfied</a:t>
            </a:r>
            <a:r>
              <a:rPr sz="750" spc="-7" dirty="0">
                <a:solidFill>
                  <a:srgbClr val="231F20"/>
                </a:solidFill>
                <a:latin typeface="Arial"/>
                <a:cs typeface="Arial"/>
              </a:rPr>
              <a:t> </a:t>
            </a:r>
            <a:r>
              <a:rPr sz="750" dirty="0">
                <a:solidFill>
                  <a:srgbClr val="231F20"/>
                </a:solidFill>
                <a:latin typeface="Arial"/>
                <a:cs typeface="Arial"/>
              </a:rPr>
              <a:t>(0)</a:t>
            </a:r>
            <a:endParaRPr sz="750">
              <a:latin typeface="Arial"/>
              <a:cs typeface="Arial"/>
            </a:endParaRPr>
          </a:p>
          <a:p>
            <a:pPr marL="322110" lvl="1" indent="-106071">
              <a:lnSpc>
                <a:spcPts val="818"/>
              </a:lnSpc>
              <a:buAutoNum type="alphaLcPeriod"/>
              <a:tabLst>
                <a:tab pos="322543" algn="l"/>
              </a:tabLst>
            </a:pPr>
            <a:r>
              <a:rPr sz="750" spc="-3" dirty="0">
                <a:solidFill>
                  <a:srgbClr val="231F20"/>
                </a:solidFill>
                <a:latin typeface="Arial"/>
                <a:cs typeface="Arial"/>
              </a:rPr>
              <a:t>Neither </a:t>
            </a:r>
            <a:r>
              <a:rPr sz="750" dirty="0">
                <a:solidFill>
                  <a:srgbClr val="231F20"/>
                </a:solidFill>
                <a:latin typeface="Arial"/>
                <a:cs typeface="Arial"/>
              </a:rPr>
              <a:t>satisfied </a:t>
            </a:r>
            <a:r>
              <a:rPr sz="750" spc="-3" dirty="0">
                <a:solidFill>
                  <a:srgbClr val="231F20"/>
                </a:solidFill>
                <a:latin typeface="Arial"/>
                <a:cs typeface="Arial"/>
              </a:rPr>
              <a:t>nor dissatisfied</a:t>
            </a:r>
            <a:r>
              <a:rPr sz="750" spc="-10" dirty="0">
                <a:solidFill>
                  <a:srgbClr val="231F20"/>
                </a:solidFill>
                <a:latin typeface="Arial"/>
                <a:cs typeface="Arial"/>
              </a:rPr>
              <a:t> </a:t>
            </a:r>
            <a:r>
              <a:rPr sz="750" dirty="0">
                <a:solidFill>
                  <a:srgbClr val="231F20"/>
                </a:solidFill>
                <a:latin typeface="Arial"/>
                <a:cs typeface="Arial"/>
              </a:rPr>
              <a:t>(1)</a:t>
            </a:r>
            <a:endParaRPr sz="750">
              <a:latin typeface="Arial"/>
              <a:cs typeface="Arial"/>
            </a:endParaRPr>
          </a:p>
          <a:p>
            <a:pPr marL="322110" lvl="1" indent="-100876">
              <a:lnSpc>
                <a:spcPts val="859"/>
              </a:lnSpc>
              <a:buAutoNum type="alphaLcPeriod"/>
              <a:tabLst>
                <a:tab pos="322543" algn="l"/>
              </a:tabLst>
            </a:pPr>
            <a:r>
              <a:rPr sz="750" spc="-3" dirty="0">
                <a:solidFill>
                  <a:srgbClr val="231F20"/>
                </a:solidFill>
                <a:latin typeface="Arial"/>
                <a:cs typeface="Arial"/>
              </a:rPr>
              <a:t>Dissatisfied </a:t>
            </a:r>
            <a:r>
              <a:rPr sz="750" dirty="0">
                <a:solidFill>
                  <a:srgbClr val="231F20"/>
                </a:solidFill>
                <a:latin typeface="Arial"/>
                <a:cs typeface="Arial"/>
              </a:rPr>
              <a:t>(2)</a:t>
            </a:r>
            <a:endParaRPr sz="750">
              <a:latin typeface="Arial"/>
              <a:cs typeface="Arial"/>
            </a:endParaRPr>
          </a:p>
        </p:txBody>
      </p:sp>
      <p:sp>
        <p:nvSpPr>
          <p:cNvPr id="4" name="object 4"/>
          <p:cNvSpPr txBox="1"/>
          <p:nvPr/>
        </p:nvSpPr>
        <p:spPr>
          <a:xfrm>
            <a:off x="3645451" y="2651569"/>
            <a:ext cx="2089006" cy="444760"/>
          </a:xfrm>
          <a:prstGeom prst="rect">
            <a:avLst/>
          </a:prstGeom>
        </p:spPr>
        <p:txBody>
          <a:bodyPr vert="horz" wrap="square" lIns="0" tIns="8659" rIns="0" bIns="0" rtlCol="0">
            <a:spAutoFit/>
          </a:bodyPr>
          <a:lstStyle/>
          <a:p>
            <a:pPr marL="119492" indent="-111266">
              <a:lnSpc>
                <a:spcPts val="859"/>
              </a:lnSpc>
              <a:spcBef>
                <a:spcPts val="68"/>
              </a:spcBef>
              <a:buFont typeface="Arial"/>
              <a:buAutoNum type="arabicParenR" startAt="3"/>
              <a:tabLst>
                <a:tab pos="119925" algn="l"/>
              </a:tabLst>
            </a:pPr>
            <a:r>
              <a:rPr sz="750" dirty="0">
                <a:solidFill>
                  <a:srgbClr val="231F20"/>
                </a:solidFill>
                <a:latin typeface="Arial"/>
                <a:cs typeface="Arial"/>
              </a:rPr>
              <a:t>Who manages your money</a:t>
            </a:r>
            <a:r>
              <a:rPr sz="750" spc="-20" dirty="0">
                <a:solidFill>
                  <a:srgbClr val="231F20"/>
                </a:solidFill>
                <a:latin typeface="Arial"/>
                <a:cs typeface="Arial"/>
              </a:rPr>
              <a:t> </a:t>
            </a:r>
            <a:r>
              <a:rPr sz="750" spc="-3" dirty="0">
                <a:solidFill>
                  <a:srgbClr val="231F20"/>
                </a:solidFill>
                <a:latin typeface="Arial"/>
                <a:cs typeface="Arial"/>
              </a:rPr>
              <a:t>day-to-day?</a:t>
            </a:r>
            <a:endParaRPr sz="750">
              <a:latin typeface="Arial"/>
              <a:cs typeface="Arial"/>
            </a:endParaRPr>
          </a:p>
          <a:p>
            <a:pPr marL="322110" lvl="1" indent="-106071">
              <a:lnSpc>
                <a:spcPts val="818"/>
              </a:lnSpc>
              <a:buAutoNum type="alphaLcPeriod"/>
              <a:tabLst>
                <a:tab pos="322543" algn="l"/>
              </a:tabLst>
            </a:pPr>
            <a:r>
              <a:rPr sz="750" dirty="0">
                <a:solidFill>
                  <a:srgbClr val="231F20"/>
                </a:solidFill>
                <a:latin typeface="Arial"/>
                <a:cs typeface="Arial"/>
              </a:rPr>
              <a:t>I </a:t>
            </a:r>
            <a:r>
              <a:rPr sz="750" spc="-3" dirty="0">
                <a:solidFill>
                  <a:srgbClr val="231F20"/>
                </a:solidFill>
                <a:latin typeface="Arial"/>
                <a:cs typeface="Arial"/>
              </a:rPr>
              <a:t>do, without any help.</a:t>
            </a:r>
            <a:r>
              <a:rPr sz="750" spc="-10" dirty="0">
                <a:solidFill>
                  <a:srgbClr val="231F20"/>
                </a:solidFill>
                <a:latin typeface="Arial"/>
                <a:cs typeface="Arial"/>
              </a:rPr>
              <a:t> </a:t>
            </a:r>
            <a:r>
              <a:rPr sz="750" dirty="0">
                <a:solidFill>
                  <a:srgbClr val="231F20"/>
                </a:solidFill>
                <a:latin typeface="Arial"/>
                <a:cs typeface="Arial"/>
              </a:rPr>
              <a:t>(0)</a:t>
            </a:r>
            <a:endParaRPr sz="750">
              <a:latin typeface="Arial"/>
              <a:cs typeface="Arial"/>
            </a:endParaRPr>
          </a:p>
          <a:p>
            <a:pPr marL="322110" lvl="1" indent="-106071">
              <a:lnSpc>
                <a:spcPts val="818"/>
              </a:lnSpc>
              <a:buAutoNum type="alphaLcPeriod"/>
              <a:tabLst>
                <a:tab pos="322543" algn="l"/>
              </a:tabLst>
            </a:pPr>
            <a:r>
              <a:rPr sz="750" dirty="0">
                <a:solidFill>
                  <a:srgbClr val="231F20"/>
                </a:solidFill>
                <a:latin typeface="Arial"/>
                <a:cs typeface="Arial"/>
              </a:rPr>
              <a:t>I </a:t>
            </a:r>
            <a:r>
              <a:rPr sz="750" spc="-3" dirty="0">
                <a:solidFill>
                  <a:srgbClr val="231F20"/>
                </a:solidFill>
                <a:latin typeface="Arial"/>
                <a:cs typeface="Arial"/>
              </a:rPr>
              <a:t>get help </a:t>
            </a:r>
            <a:r>
              <a:rPr sz="750" dirty="0">
                <a:solidFill>
                  <a:srgbClr val="231F20"/>
                </a:solidFill>
                <a:latin typeface="Arial"/>
                <a:cs typeface="Arial"/>
              </a:rPr>
              <a:t>from someone</a:t>
            </a:r>
            <a:r>
              <a:rPr sz="750" spc="-14" dirty="0">
                <a:solidFill>
                  <a:srgbClr val="231F20"/>
                </a:solidFill>
                <a:latin typeface="Arial"/>
                <a:cs typeface="Arial"/>
              </a:rPr>
              <a:t> </a:t>
            </a:r>
            <a:r>
              <a:rPr sz="750" dirty="0">
                <a:solidFill>
                  <a:srgbClr val="231F20"/>
                </a:solidFill>
                <a:latin typeface="Arial"/>
                <a:cs typeface="Arial"/>
              </a:rPr>
              <a:t>(1)</a:t>
            </a:r>
            <a:endParaRPr sz="750">
              <a:latin typeface="Arial"/>
              <a:cs typeface="Arial"/>
            </a:endParaRPr>
          </a:p>
          <a:p>
            <a:pPr marL="322110" lvl="1" indent="-100876">
              <a:lnSpc>
                <a:spcPts val="859"/>
              </a:lnSpc>
              <a:buAutoNum type="alphaLcPeriod"/>
              <a:tabLst>
                <a:tab pos="322543" algn="l"/>
              </a:tabLst>
            </a:pPr>
            <a:r>
              <a:rPr sz="750" dirty="0">
                <a:solidFill>
                  <a:srgbClr val="231F20"/>
                </a:solidFill>
                <a:latin typeface="Arial"/>
                <a:cs typeface="Arial"/>
              </a:rPr>
              <a:t>Someone </a:t>
            </a:r>
            <a:r>
              <a:rPr sz="750" spc="-3" dirty="0">
                <a:solidFill>
                  <a:srgbClr val="231F20"/>
                </a:solidFill>
                <a:latin typeface="Arial"/>
                <a:cs typeface="Arial"/>
              </a:rPr>
              <a:t>else </a:t>
            </a:r>
            <a:r>
              <a:rPr sz="750" dirty="0">
                <a:solidFill>
                  <a:srgbClr val="231F20"/>
                </a:solidFill>
                <a:latin typeface="Arial"/>
                <a:cs typeface="Arial"/>
              </a:rPr>
              <a:t>manages </a:t>
            </a:r>
            <a:r>
              <a:rPr sz="750" spc="-3" dirty="0">
                <a:solidFill>
                  <a:srgbClr val="231F20"/>
                </a:solidFill>
                <a:latin typeface="Arial"/>
                <a:cs typeface="Arial"/>
              </a:rPr>
              <a:t>all </a:t>
            </a:r>
            <a:r>
              <a:rPr sz="750" dirty="0">
                <a:solidFill>
                  <a:srgbClr val="231F20"/>
                </a:solidFill>
                <a:latin typeface="Arial"/>
                <a:cs typeface="Arial"/>
              </a:rPr>
              <a:t>my money</a:t>
            </a:r>
            <a:r>
              <a:rPr sz="750" spc="-58" dirty="0">
                <a:solidFill>
                  <a:srgbClr val="231F20"/>
                </a:solidFill>
                <a:latin typeface="Arial"/>
                <a:cs typeface="Arial"/>
              </a:rPr>
              <a:t> </a:t>
            </a:r>
            <a:r>
              <a:rPr sz="750" dirty="0">
                <a:solidFill>
                  <a:srgbClr val="231F20"/>
                </a:solidFill>
                <a:latin typeface="Arial"/>
                <a:cs typeface="Arial"/>
              </a:rPr>
              <a:t>(2)</a:t>
            </a:r>
            <a:endParaRPr sz="750">
              <a:latin typeface="Arial"/>
              <a:cs typeface="Arial"/>
            </a:endParaRPr>
          </a:p>
        </p:txBody>
      </p:sp>
      <p:sp>
        <p:nvSpPr>
          <p:cNvPr id="5" name="object 5"/>
          <p:cNvSpPr txBox="1"/>
          <p:nvPr/>
        </p:nvSpPr>
        <p:spPr>
          <a:xfrm>
            <a:off x="3645451" y="3171158"/>
            <a:ext cx="2304616" cy="546770"/>
          </a:xfrm>
          <a:prstGeom prst="rect">
            <a:avLst/>
          </a:prstGeom>
        </p:spPr>
        <p:txBody>
          <a:bodyPr vert="horz" wrap="square" lIns="0" tIns="20782" rIns="0" bIns="0" rtlCol="0">
            <a:spAutoFit/>
          </a:bodyPr>
          <a:lstStyle/>
          <a:p>
            <a:pPr marL="114297" marR="3464" indent="-106071">
              <a:lnSpc>
                <a:spcPts val="818"/>
              </a:lnSpc>
              <a:spcBef>
                <a:spcPts val="164"/>
              </a:spcBef>
              <a:buFont typeface="Arial"/>
              <a:buAutoNum type="arabicParenR" startAt="4"/>
              <a:tabLst>
                <a:tab pos="119925" algn="l"/>
              </a:tabLst>
            </a:pPr>
            <a:r>
              <a:rPr sz="750" spc="-3" dirty="0">
                <a:solidFill>
                  <a:srgbClr val="231F20"/>
                </a:solidFill>
                <a:latin typeface="Arial"/>
                <a:cs typeface="Arial"/>
              </a:rPr>
              <a:t>How </a:t>
            </a:r>
            <a:r>
              <a:rPr sz="750" dirty="0">
                <a:solidFill>
                  <a:srgbClr val="231F20"/>
                </a:solidFill>
                <a:latin typeface="Arial"/>
                <a:cs typeface="Arial"/>
              </a:rPr>
              <a:t>satisfied </a:t>
            </a:r>
            <a:r>
              <a:rPr sz="750" spc="-3" dirty="0">
                <a:solidFill>
                  <a:srgbClr val="231F20"/>
                </a:solidFill>
                <a:latin typeface="Arial"/>
                <a:cs typeface="Arial"/>
              </a:rPr>
              <a:t>are </a:t>
            </a:r>
            <a:r>
              <a:rPr sz="750" dirty="0">
                <a:solidFill>
                  <a:srgbClr val="231F20"/>
                </a:solidFill>
                <a:latin typeface="Arial"/>
                <a:cs typeface="Arial"/>
              </a:rPr>
              <a:t>you </a:t>
            </a:r>
            <a:r>
              <a:rPr sz="750" spc="-3" dirty="0">
                <a:solidFill>
                  <a:srgbClr val="231F20"/>
                </a:solidFill>
                <a:latin typeface="Arial"/>
                <a:cs typeface="Arial"/>
              </a:rPr>
              <a:t>with </a:t>
            </a:r>
            <a:r>
              <a:rPr sz="750" dirty="0">
                <a:solidFill>
                  <a:srgbClr val="231F20"/>
                </a:solidFill>
                <a:latin typeface="Arial"/>
                <a:cs typeface="Arial"/>
              </a:rPr>
              <a:t>this money</a:t>
            </a:r>
            <a:r>
              <a:rPr sz="750" spc="-58" dirty="0">
                <a:solidFill>
                  <a:srgbClr val="231F20"/>
                </a:solidFill>
                <a:latin typeface="Arial"/>
                <a:cs typeface="Arial"/>
              </a:rPr>
              <a:t> </a:t>
            </a:r>
            <a:r>
              <a:rPr sz="750" dirty="0">
                <a:solidFill>
                  <a:srgbClr val="231F20"/>
                </a:solidFill>
                <a:latin typeface="Arial"/>
                <a:cs typeface="Arial"/>
              </a:rPr>
              <a:t>management  </a:t>
            </a:r>
            <a:r>
              <a:rPr sz="750" spc="-3" dirty="0">
                <a:solidFill>
                  <a:srgbClr val="231F20"/>
                </a:solidFill>
                <a:latin typeface="Arial"/>
                <a:cs typeface="Arial"/>
              </a:rPr>
              <a:t>arrangement?</a:t>
            </a:r>
            <a:endParaRPr sz="750">
              <a:latin typeface="Arial"/>
              <a:cs typeface="Arial"/>
            </a:endParaRPr>
          </a:p>
          <a:p>
            <a:pPr marL="322110" lvl="1" indent="-106071">
              <a:lnSpc>
                <a:spcPts val="764"/>
              </a:lnSpc>
              <a:buAutoNum type="alphaLcPeriod"/>
              <a:tabLst>
                <a:tab pos="322543" algn="l"/>
              </a:tabLst>
            </a:pPr>
            <a:r>
              <a:rPr sz="750" dirty="0">
                <a:solidFill>
                  <a:srgbClr val="231F20"/>
                </a:solidFill>
                <a:latin typeface="Arial"/>
                <a:cs typeface="Arial"/>
              </a:rPr>
              <a:t>Satisfied</a:t>
            </a:r>
            <a:r>
              <a:rPr sz="750" spc="-7" dirty="0">
                <a:solidFill>
                  <a:srgbClr val="231F20"/>
                </a:solidFill>
                <a:latin typeface="Arial"/>
                <a:cs typeface="Arial"/>
              </a:rPr>
              <a:t> </a:t>
            </a:r>
            <a:r>
              <a:rPr sz="750" dirty="0">
                <a:solidFill>
                  <a:srgbClr val="231F20"/>
                </a:solidFill>
                <a:latin typeface="Arial"/>
                <a:cs typeface="Arial"/>
              </a:rPr>
              <a:t>(0)</a:t>
            </a:r>
            <a:endParaRPr sz="750">
              <a:latin typeface="Arial"/>
              <a:cs typeface="Arial"/>
            </a:endParaRPr>
          </a:p>
          <a:p>
            <a:pPr marL="322110" lvl="1" indent="-106071">
              <a:lnSpc>
                <a:spcPts val="818"/>
              </a:lnSpc>
              <a:buAutoNum type="alphaLcPeriod"/>
              <a:tabLst>
                <a:tab pos="322543" algn="l"/>
              </a:tabLst>
            </a:pPr>
            <a:r>
              <a:rPr sz="750" spc="-3" dirty="0">
                <a:solidFill>
                  <a:srgbClr val="231F20"/>
                </a:solidFill>
                <a:latin typeface="Arial"/>
                <a:cs typeface="Arial"/>
              </a:rPr>
              <a:t>Neither </a:t>
            </a:r>
            <a:r>
              <a:rPr sz="750" dirty="0">
                <a:solidFill>
                  <a:srgbClr val="231F20"/>
                </a:solidFill>
                <a:latin typeface="Arial"/>
                <a:cs typeface="Arial"/>
              </a:rPr>
              <a:t>satisfied </a:t>
            </a:r>
            <a:r>
              <a:rPr sz="750" spc="-3" dirty="0">
                <a:solidFill>
                  <a:srgbClr val="231F20"/>
                </a:solidFill>
                <a:latin typeface="Arial"/>
                <a:cs typeface="Arial"/>
              </a:rPr>
              <a:t>nor dissatisfied</a:t>
            </a:r>
            <a:r>
              <a:rPr sz="750" spc="-7" dirty="0">
                <a:solidFill>
                  <a:srgbClr val="231F20"/>
                </a:solidFill>
                <a:latin typeface="Arial"/>
                <a:cs typeface="Arial"/>
              </a:rPr>
              <a:t> </a:t>
            </a:r>
            <a:r>
              <a:rPr sz="750" dirty="0">
                <a:solidFill>
                  <a:srgbClr val="231F20"/>
                </a:solidFill>
                <a:latin typeface="Arial"/>
                <a:cs typeface="Arial"/>
              </a:rPr>
              <a:t>(1)</a:t>
            </a:r>
            <a:endParaRPr sz="750">
              <a:latin typeface="Arial"/>
              <a:cs typeface="Arial"/>
            </a:endParaRPr>
          </a:p>
          <a:p>
            <a:pPr marL="322110" lvl="1" indent="-100876">
              <a:lnSpc>
                <a:spcPts val="859"/>
              </a:lnSpc>
              <a:buAutoNum type="alphaLcPeriod"/>
              <a:tabLst>
                <a:tab pos="322543" algn="l"/>
              </a:tabLst>
            </a:pPr>
            <a:r>
              <a:rPr sz="750" spc="-3" dirty="0">
                <a:solidFill>
                  <a:srgbClr val="231F20"/>
                </a:solidFill>
                <a:latin typeface="Arial"/>
                <a:cs typeface="Arial"/>
              </a:rPr>
              <a:t>Dissatisfied </a:t>
            </a:r>
            <a:r>
              <a:rPr sz="750" dirty="0">
                <a:solidFill>
                  <a:srgbClr val="231F20"/>
                </a:solidFill>
                <a:latin typeface="Arial"/>
                <a:cs typeface="Arial"/>
              </a:rPr>
              <a:t>(2)</a:t>
            </a:r>
            <a:endParaRPr sz="750">
              <a:latin typeface="Arial"/>
              <a:cs typeface="Arial"/>
            </a:endParaRPr>
          </a:p>
        </p:txBody>
      </p:sp>
      <p:sp>
        <p:nvSpPr>
          <p:cNvPr id="6" name="object 6"/>
          <p:cNvSpPr txBox="1"/>
          <p:nvPr/>
        </p:nvSpPr>
        <p:spPr>
          <a:xfrm>
            <a:off x="3645451" y="3794526"/>
            <a:ext cx="2040082" cy="546770"/>
          </a:xfrm>
          <a:prstGeom prst="rect">
            <a:avLst/>
          </a:prstGeom>
        </p:spPr>
        <p:txBody>
          <a:bodyPr vert="horz" wrap="square" lIns="0" tIns="20782" rIns="0" bIns="0" rtlCol="0">
            <a:spAutoFit/>
          </a:bodyPr>
          <a:lstStyle/>
          <a:p>
            <a:pPr marL="114297" marR="3464" indent="-106071">
              <a:lnSpc>
                <a:spcPts val="818"/>
              </a:lnSpc>
              <a:spcBef>
                <a:spcPts val="164"/>
              </a:spcBef>
              <a:buFont typeface="Arial"/>
              <a:buAutoNum type="arabicParenR" startAt="5"/>
              <a:tabLst>
                <a:tab pos="119925" algn="l"/>
              </a:tabLst>
            </a:pPr>
            <a:r>
              <a:rPr sz="750" spc="-3" dirty="0">
                <a:solidFill>
                  <a:srgbClr val="231F20"/>
                </a:solidFill>
                <a:latin typeface="Arial"/>
                <a:cs typeface="Arial"/>
              </a:rPr>
              <a:t>How </a:t>
            </a:r>
            <a:r>
              <a:rPr sz="750" dirty="0">
                <a:solidFill>
                  <a:srgbClr val="231F20"/>
                </a:solidFill>
                <a:latin typeface="Arial"/>
                <a:cs typeface="Arial"/>
              </a:rPr>
              <a:t>confident </a:t>
            </a:r>
            <a:r>
              <a:rPr sz="750" spc="-3" dirty="0">
                <a:solidFill>
                  <a:srgbClr val="231F20"/>
                </a:solidFill>
                <a:latin typeface="Arial"/>
                <a:cs typeface="Arial"/>
              </a:rPr>
              <a:t>are </a:t>
            </a:r>
            <a:r>
              <a:rPr sz="750" dirty="0">
                <a:solidFill>
                  <a:srgbClr val="231F20"/>
                </a:solidFill>
                <a:latin typeface="Arial"/>
                <a:cs typeface="Arial"/>
              </a:rPr>
              <a:t>you </a:t>
            </a:r>
            <a:r>
              <a:rPr sz="750" spc="-3" dirty="0">
                <a:solidFill>
                  <a:srgbClr val="231F20"/>
                </a:solidFill>
                <a:latin typeface="Arial"/>
                <a:cs typeface="Arial"/>
              </a:rPr>
              <a:t>in </a:t>
            </a:r>
            <a:r>
              <a:rPr sz="750" dirty="0">
                <a:solidFill>
                  <a:srgbClr val="231F20"/>
                </a:solidFill>
                <a:latin typeface="Arial"/>
                <a:cs typeface="Arial"/>
              </a:rPr>
              <a:t>making </a:t>
            </a:r>
            <a:r>
              <a:rPr sz="750" spc="-3" dirty="0">
                <a:solidFill>
                  <a:srgbClr val="231F20"/>
                </a:solidFill>
                <a:latin typeface="Arial"/>
                <a:cs typeface="Arial"/>
              </a:rPr>
              <a:t>big</a:t>
            </a:r>
            <a:r>
              <a:rPr sz="750" spc="-58" dirty="0">
                <a:solidFill>
                  <a:srgbClr val="231F20"/>
                </a:solidFill>
                <a:latin typeface="Arial"/>
                <a:cs typeface="Arial"/>
              </a:rPr>
              <a:t> </a:t>
            </a:r>
            <a:r>
              <a:rPr sz="750" dirty="0">
                <a:solidFill>
                  <a:srgbClr val="231F20"/>
                </a:solidFill>
                <a:latin typeface="Arial"/>
                <a:cs typeface="Arial"/>
              </a:rPr>
              <a:t>financial  </a:t>
            </a:r>
            <a:r>
              <a:rPr sz="750" spc="-3" dirty="0">
                <a:solidFill>
                  <a:srgbClr val="231F20"/>
                </a:solidFill>
                <a:latin typeface="Arial"/>
                <a:cs typeface="Arial"/>
              </a:rPr>
              <a:t>decisions?</a:t>
            </a:r>
            <a:endParaRPr sz="750">
              <a:latin typeface="Arial"/>
              <a:cs typeface="Arial"/>
            </a:endParaRPr>
          </a:p>
          <a:p>
            <a:pPr marL="322110" lvl="1" indent="-106071">
              <a:lnSpc>
                <a:spcPts val="764"/>
              </a:lnSpc>
              <a:buAutoNum type="alphaLcPeriod"/>
              <a:tabLst>
                <a:tab pos="322543" algn="l"/>
              </a:tabLst>
            </a:pPr>
            <a:r>
              <a:rPr sz="750" spc="-3" dirty="0">
                <a:solidFill>
                  <a:srgbClr val="231F20"/>
                </a:solidFill>
                <a:latin typeface="Arial"/>
                <a:cs typeface="Arial"/>
              </a:rPr>
              <a:t>Confident </a:t>
            </a:r>
            <a:r>
              <a:rPr sz="750" dirty="0">
                <a:solidFill>
                  <a:srgbClr val="231F20"/>
                </a:solidFill>
                <a:latin typeface="Arial"/>
                <a:cs typeface="Arial"/>
              </a:rPr>
              <a:t>(0)</a:t>
            </a:r>
            <a:endParaRPr sz="750">
              <a:latin typeface="Arial"/>
              <a:cs typeface="Arial"/>
            </a:endParaRPr>
          </a:p>
          <a:p>
            <a:pPr marL="322110" lvl="1" indent="-106071">
              <a:lnSpc>
                <a:spcPts val="818"/>
              </a:lnSpc>
              <a:buAutoNum type="alphaLcPeriod"/>
              <a:tabLst>
                <a:tab pos="322543" algn="l"/>
              </a:tabLst>
            </a:pPr>
            <a:r>
              <a:rPr sz="750" spc="-3" dirty="0">
                <a:solidFill>
                  <a:srgbClr val="231F20"/>
                </a:solidFill>
                <a:latin typeface="Arial"/>
                <a:cs typeface="Arial"/>
              </a:rPr>
              <a:t>Unsure </a:t>
            </a:r>
            <a:r>
              <a:rPr sz="750" dirty="0">
                <a:solidFill>
                  <a:srgbClr val="231F20"/>
                </a:solidFill>
                <a:latin typeface="Arial"/>
                <a:cs typeface="Arial"/>
              </a:rPr>
              <a:t>(1)</a:t>
            </a:r>
            <a:endParaRPr sz="750">
              <a:latin typeface="Arial"/>
              <a:cs typeface="Arial"/>
            </a:endParaRPr>
          </a:p>
          <a:p>
            <a:pPr marL="322110" lvl="1" indent="-100876">
              <a:lnSpc>
                <a:spcPts val="859"/>
              </a:lnSpc>
              <a:buAutoNum type="alphaLcPeriod"/>
              <a:tabLst>
                <a:tab pos="322543" algn="l"/>
              </a:tabLst>
            </a:pPr>
            <a:r>
              <a:rPr sz="750" spc="-3" dirty="0">
                <a:solidFill>
                  <a:srgbClr val="231F20"/>
                </a:solidFill>
                <a:latin typeface="Arial"/>
                <a:cs typeface="Arial"/>
              </a:rPr>
              <a:t>Not </a:t>
            </a:r>
            <a:r>
              <a:rPr sz="750" dirty="0">
                <a:solidFill>
                  <a:srgbClr val="231F20"/>
                </a:solidFill>
                <a:latin typeface="Arial"/>
                <a:cs typeface="Arial"/>
              </a:rPr>
              <a:t>confident</a:t>
            </a:r>
            <a:r>
              <a:rPr sz="750" spc="-3" dirty="0">
                <a:solidFill>
                  <a:srgbClr val="231F20"/>
                </a:solidFill>
                <a:latin typeface="Arial"/>
                <a:cs typeface="Arial"/>
              </a:rPr>
              <a:t> </a:t>
            </a:r>
            <a:r>
              <a:rPr sz="750" dirty="0">
                <a:solidFill>
                  <a:srgbClr val="231F20"/>
                </a:solidFill>
                <a:latin typeface="Arial"/>
                <a:cs typeface="Arial"/>
              </a:rPr>
              <a:t>(2)</a:t>
            </a:r>
            <a:endParaRPr sz="750">
              <a:latin typeface="Arial"/>
              <a:cs typeface="Arial"/>
            </a:endParaRPr>
          </a:p>
        </p:txBody>
      </p:sp>
      <p:sp>
        <p:nvSpPr>
          <p:cNvPr id="7" name="object 7"/>
          <p:cNvSpPr txBox="1"/>
          <p:nvPr/>
        </p:nvSpPr>
        <p:spPr>
          <a:xfrm>
            <a:off x="3645451" y="4417981"/>
            <a:ext cx="2193348" cy="546770"/>
          </a:xfrm>
          <a:prstGeom prst="rect">
            <a:avLst/>
          </a:prstGeom>
        </p:spPr>
        <p:txBody>
          <a:bodyPr vert="horz" wrap="square" lIns="0" tIns="20782" rIns="0" bIns="0" rtlCol="0">
            <a:spAutoFit/>
          </a:bodyPr>
          <a:lstStyle/>
          <a:p>
            <a:pPr marL="114297" marR="3464" indent="-106071">
              <a:lnSpc>
                <a:spcPts val="818"/>
              </a:lnSpc>
              <a:spcBef>
                <a:spcPts val="164"/>
              </a:spcBef>
              <a:buFont typeface="Arial"/>
              <a:buAutoNum type="arabicParenR" startAt="6"/>
              <a:tabLst>
                <a:tab pos="119925" algn="l"/>
              </a:tabLst>
            </a:pPr>
            <a:r>
              <a:rPr sz="750" spc="-3" dirty="0">
                <a:solidFill>
                  <a:srgbClr val="231F20"/>
                </a:solidFill>
                <a:latin typeface="Arial"/>
                <a:cs typeface="Arial"/>
              </a:rPr>
              <a:t>How often do </a:t>
            </a:r>
            <a:r>
              <a:rPr sz="750" dirty="0">
                <a:solidFill>
                  <a:srgbClr val="231F20"/>
                </a:solidFill>
                <a:latin typeface="Arial"/>
                <a:cs typeface="Arial"/>
              </a:rPr>
              <a:t>you </a:t>
            </a:r>
            <a:r>
              <a:rPr sz="750" spc="-3" dirty="0">
                <a:solidFill>
                  <a:srgbClr val="231F20"/>
                </a:solidFill>
                <a:latin typeface="Arial"/>
                <a:cs typeface="Arial"/>
              </a:rPr>
              <a:t>worry about </a:t>
            </a:r>
            <a:r>
              <a:rPr sz="750" dirty="0">
                <a:solidFill>
                  <a:srgbClr val="231F20"/>
                </a:solidFill>
                <a:latin typeface="Arial"/>
                <a:cs typeface="Arial"/>
              </a:rPr>
              <a:t>financial </a:t>
            </a:r>
            <a:r>
              <a:rPr sz="750" spc="-3" dirty="0">
                <a:solidFill>
                  <a:srgbClr val="231F20"/>
                </a:solidFill>
                <a:latin typeface="Arial"/>
                <a:cs typeface="Arial"/>
              </a:rPr>
              <a:t>decisions  </a:t>
            </a:r>
            <a:r>
              <a:rPr sz="750" dirty="0">
                <a:solidFill>
                  <a:srgbClr val="231F20"/>
                </a:solidFill>
                <a:latin typeface="Arial"/>
                <a:cs typeface="Arial"/>
              </a:rPr>
              <a:t>you’ve recently</a:t>
            </a:r>
            <a:r>
              <a:rPr sz="750" spc="-3" dirty="0">
                <a:solidFill>
                  <a:srgbClr val="231F20"/>
                </a:solidFill>
                <a:latin typeface="Arial"/>
                <a:cs typeface="Arial"/>
              </a:rPr>
              <a:t> </a:t>
            </a:r>
            <a:r>
              <a:rPr sz="750" dirty="0">
                <a:solidFill>
                  <a:srgbClr val="231F20"/>
                </a:solidFill>
                <a:latin typeface="Arial"/>
                <a:cs typeface="Arial"/>
              </a:rPr>
              <a:t>made?</a:t>
            </a:r>
            <a:endParaRPr sz="750">
              <a:latin typeface="Arial"/>
              <a:cs typeface="Arial"/>
            </a:endParaRPr>
          </a:p>
          <a:p>
            <a:pPr marL="322110" lvl="1" indent="-106071">
              <a:lnSpc>
                <a:spcPts val="764"/>
              </a:lnSpc>
              <a:buAutoNum type="alphaLcPeriod"/>
              <a:tabLst>
                <a:tab pos="322543" algn="l"/>
              </a:tabLst>
            </a:pPr>
            <a:r>
              <a:rPr sz="750" spc="-3" dirty="0">
                <a:solidFill>
                  <a:srgbClr val="231F20"/>
                </a:solidFill>
                <a:latin typeface="Arial"/>
                <a:cs typeface="Arial"/>
              </a:rPr>
              <a:t>Never or </a:t>
            </a:r>
            <a:r>
              <a:rPr sz="750" dirty="0">
                <a:solidFill>
                  <a:srgbClr val="231F20"/>
                </a:solidFill>
                <a:latin typeface="Arial"/>
                <a:cs typeface="Arial"/>
              </a:rPr>
              <a:t>rarely</a:t>
            </a:r>
            <a:r>
              <a:rPr sz="750" spc="-7" dirty="0">
                <a:solidFill>
                  <a:srgbClr val="231F20"/>
                </a:solidFill>
                <a:latin typeface="Arial"/>
                <a:cs typeface="Arial"/>
              </a:rPr>
              <a:t> </a:t>
            </a:r>
            <a:r>
              <a:rPr sz="750" dirty="0">
                <a:solidFill>
                  <a:srgbClr val="231F20"/>
                </a:solidFill>
                <a:latin typeface="Arial"/>
                <a:cs typeface="Arial"/>
              </a:rPr>
              <a:t>(0)</a:t>
            </a:r>
            <a:endParaRPr sz="750">
              <a:latin typeface="Arial"/>
              <a:cs typeface="Arial"/>
            </a:endParaRPr>
          </a:p>
          <a:p>
            <a:pPr marL="322110" lvl="1" indent="-106071">
              <a:lnSpc>
                <a:spcPts val="818"/>
              </a:lnSpc>
              <a:buAutoNum type="alphaLcPeriod"/>
              <a:tabLst>
                <a:tab pos="322543" algn="l"/>
              </a:tabLst>
            </a:pPr>
            <a:r>
              <a:rPr sz="750" dirty="0">
                <a:solidFill>
                  <a:srgbClr val="231F20"/>
                </a:solidFill>
                <a:latin typeface="Arial"/>
                <a:cs typeface="Arial"/>
              </a:rPr>
              <a:t>Sometimes</a:t>
            </a:r>
            <a:r>
              <a:rPr sz="750" spc="-7" dirty="0">
                <a:solidFill>
                  <a:srgbClr val="231F20"/>
                </a:solidFill>
                <a:latin typeface="Arial"/>
                <a:cs typeface="Arial"/>
              </a:rPr>
              <a:t> </a:t>
            </a:r>
            <a:r>
              <a:rPr sz="750" dirty="0">
                <a:solidFill>
                  <a:srgbClr val="231F20"/>
                </a:solidFill>
                <a:latin typeface="Arial"/>
                <a:cs typeface="Arial"/>
              </a:rPr>
              <a:t>(1)</a:t>
            </a:r>
            <a:endParaRPr sz="750">
              <a:latin typeface="Arial"/>
              <a:cs typeface="Arial"/>
            </a:endParaRPr>
          </a:p>
          <a:p>
            <a:pPr marL="322110" lvl="1" indent="-100876">
              <a:lnSpc>
                <a:spcPts val="859"/>
              </a:lnSpc>
              <a:buAutoNum type="alphaLcPeriod"/>
              <a:tabLst>
                <a:tab pos="322543" algn="l"/>
              </a:tabLst>
            </a:pPr>
            <a:r>
              <a:rPr sz="750" dirty="0">
                <a:solidFill>
                  <a:srgbClr val="231F20"/>
                </a:solidFill>
                <a:latin typeface="Arial"/>
                <a:cs typeface="Arial"/>
              </a:rPr>
              <a:t>Often</a:t>
            </a:r>
            <a:r>
              <a:rPr sz="750" spc="-3" dirty="0">
                <a:solidFill>
                  <a:srgbClr val="231F20"/>
                </a:solidFill>
                <a:latin typeface="Arial"/>
                <a:cs typeface="Arial"/>
              </a:rPr>
              <a:t> </a:t>
            </a:r>
            <a:r>
              <a:rPr sz="750" dirty="0">
                <a:solidFill>
                  <a:srgbClr val="231F20"/>
                </a:solidFill>
                <a:latin typeface="Arial"/>
                <a:cs typeface="Arial"/>
              </a:rPr>
              <a:t>(2)</a:t>
            </a:r>
            <a:endParaRPr sz="750">
              <a:latin typeface="Arial"/>
              <a:cs typeface="Arial"/>
            </a:endParaRPr>
          </a:p>
        </p:txBody>
      </p:sp>
      <p:sp>
        <p:nvSpPr>
          <p:cNvPr id="8" name="object 8"/>
          <p:cNvSpPr txBox="1"/>
          <p:nvPr/>
        </p:nvSpPr>
        <p:spPr>
          <a:xfrm>
            <a:off x="3645451" y="5041435"/>
            <a:ext cx="2278207" cy="444178"/>
          </a:xfrm>
          <a:prstGeom prst="rect">
            <a:avLst/>
          </a:prstGeom>
        </p:spPr>
        <p:txBody>
          <a:bodyPr vert="horz" wrap="square" lIns="0" tIns="20782" rIns="0" bIns="0" rtlCol="0">
            <a:spAutoFit/>
          </a:bodyPr>
          <a:lstStyle/>
          <a:p>
            <a:pPr marL="114297" marR="3464" indent="-106071">
              <a:lnSpc>
                <a:spcPts val="818"/>
              </a:lnSpc>
              <a:spcBef>
                <a:spcPts val="164"/>
              </a:spcBef>
              <a:buFont typeface="Arial"/>
              <a:buAutoNum type="arabicParenR" startAt="7"/>
              <a:tabLst>
                <a:tab pos="119925" algn="l"/>
              </a:tabLst>
            </a:pPr>
            <a:r>
              <a:rPr sz="750" spc="-3" dirty="0">
                <a:solidFill>
                  <a:srgbClr val="231F20"/>
                </a:solidFill>
                <a:latin typeface="Arial"/>
                <a:cs typeface="Arial"/>
              </a:rPr>
              <a:t>Have </a:t>
            </a:r>
            <a:r>
              <a:rPr sz="750" dirty="0">
                <a:solidFill>
                  <a:srgbClr val="231F20"/>
                </a:solidFill>
                <a:latin typeface="Arial"/>
                <a:cs typeface="Arial"/>
              </a:rPr>
              <a:t>you </a:t>
            </a:r>
            <a:r>
              <a:rPr sz="750" spc="-3" dirty="0">
                <a:solidFill>
                  <a:srgbClr val="231F20"/>
                </a:solidFill>
                <a:latin typeface="Arial"/>
                <a:cs typeface="Arial"/>
              </a:rPr>
              <a:t>noticed any </a:t>
            </a:r>
            <a:r>
              <a:rPr sz="750" dirty="0">
                <a:solidFill>
                  <a:srgbClr val="231F20"/>
                </a:solidFill>
                <a:latin typeface="Arial"/>
                <a:cs typeface="Arial"/>
              </a:rPr>
              <a:t>money taken from your </a:t>
            </a:r>
            <a:r>
              <a:rPr sz="750" spc="-3" dirty="0">
                <a:solidFill>
                  <a:srgbClr val="231F20"/>
                </a:solidFill>
                <a:latin typeface="Arial"/>
                <a:cs typeface="Arial"/>
              </a:rPr>
              <a:t>bank  account without </a:t>
            </a:r>
            <a:r>
              <a:rPr sz="750" dirty="0">
                <a:solidFill>
                  <a:srgbClr val="231F20"/>
                </a:solidFill>
                <a:latin typeface="Arial"/>
                <a:cs typeface="Arial"/>
              </a:rPr>
              <a:t>your</a:t>
            </a:r>
            <a:r>
              <a:rPr sz="750" spc="-7" dirty="0">
                <a:solidFill>
                  <a:srgbClr val="231F20"/>
                </a:solidFill>
                <a:latin typeface="Arial"/>
                <a:cs typeface="Arial"/>
              </a:rPr>
              <a:t> </a:t>
            </a:r>
            <a:r>
              <a:rPr sz="750" spc="-3" dirty="0">
                <a:solidFill>
                  <a:srgbClr val="231F20"/>
                </a:solidFill>
                <a:latin typeface="Arial"/>
                <a:cs typeface="Arial"/>
              </a:rPr>
              <a:t>permission?</a:t>
            </a:r>
            <a:endParaRPr sz="750">
              <a:latin typeface="Arial"/>
              <a:cs typeface="Arial"/>
            </a:endParaRPr>
          </a:p>
          <a:p>
            <a:pPr marL="322110" lvl="1" indent="-106071">
              <a:lnSpc>
                <a:spcPts val="764"/>
              </a:lnSpc>
              <a:buAutoNum type="alphaLcPeriod"/>
              <a:tabLst>
                <a:tab pos="322543" algn="l"/>
              </a:tabLst>
            </a:pPr>
            <a:r>
              <a:rPr sz="750" spc="-3" dirty="0">
                <a:solidFill>
                  <a:srgbClr val="231F20"/>
                </a:solidFill>
                <a:latin typeface="Arial"/>
                <a:cs typeface="Arial"/>
              </a:rPr>
              <a:t>No </a:t>
            </a:r>
            <a:r>
              <a:rPr sz="750" dirty="0">
                <a:solidFill>
                  <a:srgbClr val="231F20"/>
                </a:solidFill>
                <a:latin typeface="Arial"/>
                <a:cs typeface="Arial"/>
              </a:rPr>
              <a:t>(0)</a:t>
            </a:r>
            <a:endParaRPr sz="750">
              <a:latin typeface="Arial"/>
              <a:cs typeface="Arial"/>
            </a:endParaRPr>
          </a:p>
          <a:p>
            <a:pPr marL="322110" lvl="1" indent="-106071">
              <a:lnSpc>
                <a:spcPts val="859"/>
              </a:lnSpc>
              <a:buAutoNum type="alphaLcPeriod"/>
              <a:tabLst>
                <a:tab pos="322543" algn="l"/>
              </a:tabLst>
            </a:pPr>
            <a:r>
              <a:rPr sz="750" spc="-27" dirty="0">
                <a:solidFill>
                  <a:srgbClr val="231F20"/>
                </a:solidFill>
                <a:latin typeface="Arial"/>
                <a:cs typeface="Arial"/>
              </a:rPr>
              <a:t>Yes</a:t>
            </a:r>
            <a:r>
              <a:rPr sz="750" spc="-17" dirty="0">
                <a:solidFill>
                  <a:srgbClr val="231F20"/>
                </a:solidFill>
                <a:latin typeface="Arial"/>
                <a:cs typeface="Arial"/>
              </a:rPr>
              <a:t> </a:t>
            </a:r>
            <a:r>
              <a:rPr sz="750" dirty="0">
                <a:solidFill>
                  <a:srgbClr val="231F20"/>
                </a:solidFill>
                <a:latin typeface="Arial"/>
                <a:cs typeface="Arial"/>
              </a:rPr>
              <a:t>(1)</a:t>
            </a:r>
            <a:endParaRPr sz="750">
              <a:latin typeface="Arial"/>
              <a:cs typeface="Arial"/>
            </a:endParaRPr>
          </a:p>
        </p:txBody>
      </p:sp>
      <p:sp>
        <p:nvSpPr>
          <p:cNvPr id="9" name="object 9"/>
          <p:cNvSpPr txBox="1"/>
          <p:nvPr/>
        </p:nvSpPr>
        <p:spPr>
          <a:xfrm>
            <a:off x="3645451" y="5560972"/>
            <a:ext cx="2240540" cy="546770"/>
          </a:xfrm>
          <a:prstGeom prst="rect">
            <a:avLst/>
          </a:prstGeom>
        </p:spPr>
        <p:txBody>
          <a:bodyPr vert="horz" wrap="square" lIns="0" tIns="20782" rIns="0" bIns="0" rtlCol="0">
            <a:spAutoFit/>
          </a:bodyPr>
          <a:lstStyle/>
          <a:p>
            <a:pPr marL="114297" marR="3464" indent="-106071">
              <a:lnSpc>
                <a:spcPts val="818"/>
              </a:lnSpc>
              <a:spcBef>
                <a:spcPts val="164"/>
              </a:spcBef>
              <a:buFont typeface="Arial"/>
              <a:buAutoNum type="arabicParenR" startAt="8"/>
              <a:tabLst>
                <a:tab pos="119925" algn="l"/>
              </a:tabLst>
            </a:pPr>
            <a:r>
              <a:rPr sz="750" spc="-3" dirty="0">
                <a:solidFill>
                  <a:srgbClr val="231F20"/>
                </a:solidFill>
                <a:latin typeface="Arial"/>
                <a:cs typeface="Arial"/>
              </a:rPr>
              <a:t>How often do </a:t>
            </a:r>
            <a:r>
              <a:rPr sz="750" dirty="0">
                <a:solidFill>
                  <a:srgbClr val="231F20"/>
                </a:solidFill>
                <a:latin typeface="Arial"/>
                <a:cs typeface="Arial"/>
              </a:rPr>
              <a:t>your monthly </a:t>
            </a:r>
            <a:r>
              <a:rPr sz="750" spc="-3" dirty="0">
                <a:solidFill>
                  <a:srgbClr val="231F20"/>
                </a:solidFill>
                <a:latin typeface="Arial"/>
                <a:cs typeface="Arial"/>
              </a:rPr>
              <a:t>expenses exceed </a:t>
            </a:r>
            <a:r>
              <a:rPr sz="750" dirty="0">
                <a:solidFill>
                  <a:srgbClr val="231F20"/>
                </a:solidFill>
                <a:latin typeface="Arial"/>
                <a:cs typeface="Arial"/>
              </a:rPr>
              <a:t>your  regular monthly</a:t>
            </a:r>
            <a:r>
              <a:rPr sz="750" spc="-3" dirty="0">
                <a:solidFill>
                  <a:srgbClr val="231F20"/>
                </a:solidFill>
                <a:latin typeface="Arial"/>
                <a:cs typeface="Arial"/>
              </a:rPr>
              <a:t> income?</a:t>
            </a:r>
            <a:endParaRPr sz="750">
              <a:latin typeface="Arial"/>
              <a:cs typeface="Arial"/>
            </a:endParaRPr>
          </a:p>
          <a:p>
            <a:pPr marL="322110" lvl="1" indent="-106071">
              <a:lnSpc>
                <a:spcPts val="764"/>
              </a:lnSpc>
              <a:buAutoNum type="alphaLcPeriod"/>
              <a:tabLst>
                <a:tab pos="322543" algn="l"/>
              </a:tabLst>
            </a:pPr>
            <a:r>
              <a:rPr sz="750" spc="-3" dirty="0">
                <a:solidFill>
                  <a:srgbClr val="231F20"/>
                </a:solidFill>
                <a:latin typeface="Arial"/>
                <a:cs typeface="Arial"/>
              </a:rPr>
              <a:t>Never or </a:t>
            </a:r>
            <a:r>
              <a:rPr sz="750" dirty="0">
                <a:solidFill>
                  <a:srgbClr val="231F20"/>
                </a:solidFill>
                <a:latin typeface="Arial"/>
                <a:cs typeface="Arial"/>
              </a:rPr>
              <a:t>rarely</a:t>
            </a:r>
            <a:r>
              <a:rPr sz="750" spc="-7" dirty="0">
                <a:solidFill>
                  <a:srgbClr val="231F20"/>
                </a:solidFill>
                <a:latin typeface="Arial"/>
                <a:cs typeface="Arial"/>
              </a:rPr>
              <a:t> </a:t>
            </a:r>
            <a:r>
              <a:rPr sz="750" dirty="0">
                <a:solidFill>
                  <a:srgbClr val="231F20"/>
                </a:solidFill>
                <a:latin typeface="Arial"/>
                <a:cs typeface="Arial"/>
              </a:rPr>
              <a:t>(0)</a:t>
            </a:r>
            <a:endParaRPr sz="750">
              <a:latin typeface="Arial"/>
              <a:cs typeface="Arial"/>
            </a:endParaRPr>
          </a:p>
          <a:p>
            <a:pPr marL="322110" lvl="1" indent="-106071">
              <a:lnSpc>
                <a:spcPts val="818"/>
              </a:lnSpc>
              <a:buAutoNum type="alphaLcPeriod"/>
              <a:tabLst>
                <a:tab pos="322543" algn="l"/>
              </a:tabLst>
            </a:pPr>
            <a:r>
              <a:rPr sz="750" dirty="0">
                <a:solidFill>
                  <a:srgbClr val="231F20"/>
                </a:solidFill>
                <a:latin typeface="Arial"/>
                <a:cs typeface="Arial"/>
              </a:rPr>
              <a:t>Sometimes</a:t>
            </a:r>
            <a:r>
              <a:rPr sz="750" spc="-7" dirty="0">
                <a:solidFill>
                  <a:srgbClr val="231F20"/>
                </a:solidFill>
                <a:latin typeface="Arial"/>
                <a:cs typeface="Arial"/>
              </a:rPr>
              <a:t> </a:t>
            </a:r>
            <a:r>
              <a:rPr sz="750" dirty="0">
                <a:solidFill>
                  <a:srgbClr val="231F20"/>
                </a:solidFill>
                <a:latin typeface="Arial"/>
                <a:cs typeface="Arial"/>
              </a:rPr>
              <a:t>(1)</a:t>
            </a:r>
            <a:endParaRPr sz="750">
              <a:latin typeface="Arial"/>
              <a:cs typeface="Arial"/>
            </a:endParaRPr>
          </a:p>
          <a:p>
            <a:pPr marL="322110" lvl="1" indent="-100876">
              <a:lnSpc>
                <a:spcPts val="859"/>
              </a:lnSpc>
              <a:buAutoNum type="alphaLcPeriod"/>
              <a:tabLst>
                <a:tab pos="322543" algn="l"/>
              </a:tabLst>
            </a:pPr>
            <a:r>
              <a:rPr sz="750" dirty="0">
                <a:solidFill>
                  <a:srgbClr val="231F20"/>
                </a:solidFill>
                <a:latin typeface="Arial"/>
                <a:cs typeface="Arial"/>
              </a:rPr>
              <a:t>Often</a:t>
            </a:r>
            <a:r>
              <a:rPr sz="750" spc="-3" dirty="0">
                <a:solidFill>
                  <a:srgbClr val="231F20"/>
                </a:solidFill>
                <a:latin typeface="Arial"/>
                <a:cs typeface="Arial"/>
              </a:rPr>
              <a:t> </a:t>
            </a:r>
            <a:r>
              <a:rPr sz="750" dirty="0">
                <a:solidFill>
                  <a:srgbClr val="231F20"/>
                </a:solidFill>
                <a:latin typeface="Arial"/>
                <a:cs typeface="Arial"/>
              </a:rPr>
              <a:t>(2)</a:t>
            </a:r>
            <a:endParaRPr sz="750">
              <a:latin typeface="Arial"/>
              <a:cs typeface="Arial"/>
            </a:endParaRPr>
          </a:p>
        </p:txBody>
      </p:sp>
      <p:sp>
        <p:nvSpPr>
          <p:cNvPr id="10" name="object 10"/>
          <p:cNvSpPr txBox="1"/>
          <p:nvPr/>
        </p:nvSpPr>
        <p:spPr>
          <a:xfrm>
            <a:off x="3645451" y="6184435"/>
            <a:ext cx="2367828" cy="546770"/>
          </a:xfrm>
          <a:prstGeom prst="rect">
            <a:avLst/>
          </a:prstGeom>
        </p:spPr>
        <p:txBody>
          <a:bodyPr vert="horz" wrap="square" lIns="0" tIns="20782" rIns="0" bIns="0" rtlCol="0">
            <a:spAutoFit/>
          </a:bodyPr>
          <a:lstStyle/>
          <a:p>
            <a:pPr marL="114297" marR="3464" indent="-106071">
              <a:lnSpc>
                <a:spcPts val="818"/>
              </a:lnSpc>
              <a:spcBef>
                <a:spcPts val="164"/>
              </a:spcBef>
              <a:buFont typeface="Arial"/>
              <a:buAutoNum type="arabicParenR" startAt="9"/>
              <a:tabLst>
                <a:tab pos="119925" algn="l"/>
              </a:tabLst>
            </a:pPr>
            <a:r>
              <a:rPr sz="750" spc="-3" dirty="0">
                <a:solidFill>
                  <a:srgbClr val="231F20"/>
                </a:solidFill>
                <a:latin typeface="Arial"/>
                <a:cs typeface="Arial"/>
              </a:rPr>
              <a:t>How often do </a:t>
            </a:r>
            <a:r>
              <a:rPr sz="750" dirty="0">
                <a:solidFill>
                  <a:srgbClr val="231F20"/>
                </a:solidFill>
                <a:latin typeface="Arial"/>
                <a:cs typeface="Arial"/>
              </a:rPr>
              <a:t>you talk </a:t>
            </a:r>
            <a:r>
              <a:rPr sz="750" spc="-3" dirty="0">
                <a:solidFill>
                  <a:srgbClr val="231F20"/>
                </a:solidFill>
                <a:latin typeface="Arial"/>
                <a:cs typeface="Arial"/>
              </a:rPr>
              <a:t>with or </a:t>
            </a:r>
            <a:r>
              <a:rPr sz="750" dirty="0">
                <a:solidFill>
                  <a:srgbClr val="231F20"/>
                </a:solidFill>
                <a:latin typeface="Arial"/>
                <a:cs typeface="Arial"/>
              </a:rPr>
              <a:t>visit </a:t>
            </a:r>
            <a:r>
              <a:rPr sz="750" spc="-3" dirty="0">
                <a:solidFill>
                  <a:srgbClr val="231F20"/>
                </a:solidFill>
                <a:latin typeface="Arial"/>
                <a:cs typeface="Arial"/>
              </a:rPr>
              <a:t>others on </a:t>
            </a:r>
            <a:r>
              <a:rPr sz="750" dirty="0">
                <a:solidFill>
                  <a:srgbClr val="231F20"/>
                </a:solidFill>
                <a:latin typeface="Arial"/>
                <a:cs typeface="Arial"/>
              </a:rPr>
              <a:t>a regular  </a:t>
            </a:r>
            <a:r>
              <a:rPr sz="750" spc="-3" dirty="0">
                <a:solidFill>
                  <a:srgbClr val="231F20"/>
                </a:solidFill>
                <a:latin typeface="Arial"/>
                <a:cs typeface="Arial"/>
              </a:rPr>
              <a:t>basis?</a:t>
            </a:r>
            <a:endParaRPr sz="750">
              <a:latin typeface="Arial"/>
              <a:cs typeface="Arial"/>
            </a:endParaRPr>
          </a:p>
          <a:p>
            <a:pPr marL="322110" lvl="1" indent="-106071">
              <a:lnSpc>
                <a:spcPts val="764"/>
              </a:lnSpc>
              <a:buAutoNum type="alphaLcPeriod"/>
              <a:tabLst>
                <a:tab pos="322543" algn="l"/>
              </a:tabLst>
            </a:pPr>
            <a:r>
              <a:rPr sz="750" spc="-3" dirty="0">
                <a:solidFill>
                  <a:srgbClr val="231F20"/>
                </a:solidFill>
                <a:latin typeface="Arial"/>
                <a:cs typeface="Arial"/>
              </a:rPr>
              <a:t>Daily or weekly </a:t>
            </a:r>
            <a:r>
              <a:rPr sz="750" dirty="0">
                <a:solidFill>
                  <a:srgbClr val="231F20"/>
                </a:solidFill>
                <a:latin typeface="Arial"/>
                <a:cs typeface="Arial"/>
              </a:rPr>
              <a:t>(0)</a:t>
            </a:r>
            <a:endParaRPr sz="750">
              <a:latin typeface="Arial"/>
              <a:cs typeface="Arial"/>
            </a:endParaRPr>
          </a:p>
          <a:p>
            <a:pPr marL="322110" lvl="1" indent="-106071">
              <a:lnSpc>
                <a:spcPts val="818"/>
              </a:lnSpc>
              <a:buAutoNum type="alphaLcPeriod"/>
              <a:tabLst>
                <a:tab pos="322543" algn="l"/>
              </a:tabLst>
            </a:pPr>
            <a:r>
              <a:rPr sz="750" dirty="0">
                <a:solidFill>
                  <a:srgbClr val="231F20"/>
                </a:solidFill>
                <a:latin typeface="Arial"/>
                <a:cs typeface="Arial"/>
              </a:rPr>
              <a:t>Monthly</a:t>
            </a:r>
            <a:r>
              <a:rPr sz="750" spc="-7" dirty="0">
                <a:solidFill>
                  <a:srgbClr val="231F20"/>
                </a:solidFill>
                <a:latin typeface="Arial"/>
                <a:cs typeface="Arial"/>
              </a:rPr>
              <a:t> </a:t>
            </a:r>
            <a:r>
              <a:rPr sz="750" dirty="0">
                <a:solidFill>
                  <a:srgbClr val="231F20"/>
                </a:solidFill>
                <a:latin typeface="Arial"/>
                <a:cs typeface="Arial"/>
              </a:rPr>
              <a:t>(1)</a:t>
            </a:r>
            <a:endParaRPr sz="750">
              <a:latin typeface="Arial"/>
              <a:cs typeface="Arial"/>
            </a:endParaRPr>
          </a:p>
          <a:p>
            <a:pPr marL="322110" lvl="1" indent="-100876">
              <a:lnSpc>
                <a:spcPts val="859"/>
              </a:lnSpc>
              <a:buAutoNum type="alphaLcPeriod"/>
              <a:tabLst>
                <a:tab pos="322543" algn="l"/>
              </a:tabLst>
            </a:pPr>
            <a:r>
              <a:rPr sz="750" spc="-3" dirty="0">
                <a:solidFill>
                  <a:srgbClr val="231F20"/>
                </a:solidFill>
                <a:latin typeface="Arial"/>
                <a:cs typeface="Arial"/>
              </a:rPr>
              <a:t>Less </a:t>
            </a:r>
            <a:r>
              <a:rPr sz="750" dirty="0">
                <a:solidFill>
                  <a:srgbClr val="231F20"/>
                </a:solidFill>
                <a:latin typeface="Arial"/>
                <a:cs typeface="Arial"/>
              </a:rPr>
              <a:t>than monthly</a:t>
            </a:r>
            <a:r>
              <a:rPr sz="750" spc="-10" dirty="0">
                <a:solidFill>
                  <a:srgbClr val="231F20"/>
                </a:solidFill>
                <a:latin typeface="Arial"/>
                <a:cs typeface="Arial"/>
              </a:rPr>
              <a:t> </a:t>
            </a:r>
            <a:r>
              <a:rPr sz="750" dirty="0">
                <a:solidFill>
                  <a:srgbClr val="231F20"/>
                </a:solidFill>
                <a:latin typeface="Arial"/>
                <a:cs typeface="Arial"/>
              </a:rPr>
              <a:t>(2)</a:t>
            </a:r>
            <a:endParaRPr sz="750">
              <a:latin typeface="Arial"/>
              <a:cs typeface="Arial"/>
            </a:endParaRPr>
          </a:p>
        </p:txBody>
      </p:sp>
      <p:sp>
        <p:nvSpPr>
          <p:cNvPr id="11" name="object 11"/>
          <p:cNvSpPr txBox="1"/>
          <p:nvPr/>
        </p:nvSpPr>
        <p:spPr>
          <a:xfrm>
            <a:off x="6139191" y="1508466"/>
            <a:ext cx="2310245" cy="546770"/>
          </a:xfrm>
          <a:prstGeom prst="rect">
            <a:avLst/>
          </a:prstGeom>
        </p:spPr>
        <p:txBody>
          <a:bodyPr vert="horz" wrap="square" lIns="0" tIns="20782" rIns="0" bIns="0" rtlCol="0">
            <a:spAutoFit/>
          </a:bodyPr>
          <a:lstStyle/>
          <a:p>
            <a:pPr marL="167549" marR="3464" indent="-159322">
              <a:lnSpc>
                <a:spcPts val="818"/>
              </a:lnSpc>
              <a:spcBef>
                <a:spcPts val="164"/>
              </a:spcBef>
              <a:buFont typeface="Arial"/>
              <a:buAutoNum type="arabicParenR" startAt="10"/>
              <a:tabLst>
                <a:tab pos="173177" algn="l"/>
              </a:tabLst>
            </a:pPr>
            <a:r>
              <a:rPr sz="750" spc="-3" dirty="0">
                <a:solidFill>
                  <a:srgbClr val="231F20"/>
                </a:solidFill>
                <a:latin typeface="Arial"/>
                <a:cs typeface="Arial"/>
              </a:rPr>
              <a:t>How often do </a:t>
            </a:r>
            <a:r>
              <a:rPr sz="750" dirty="0">
                <a:solidFill>
                  <a:srgbClr val="231F20"/>
                </a:solidFill>
                <a:latin typeface="Arial"/>
                <a:cs typeface="Arial"/>
              </a:rPr>
              <a:t>you </a:t>
            </a:r>
            <a:r>
              <a:rPr sz="750" spc="-3" dirty="0">
                <a:solidFill>
                  <a:srgbClr val="231F20"/>
                </a:solidFill>
                <a:latin typeface="Arial"/>
                <a:cs typeface="Arial"/>
              </a:rPr>
              <a:t>wish </a:t>
            </a:r>
            <a:r>
              <a:rPr sz="750" dirty="0">
                <a:solidFill>
                  <a:srgbClr val="231F20"/>
                </a:solidFill>
                <a:latin typeface="Arial"/>
                <a:cs typeface="Arial"/>
              </a:rPr>
              <a:t>you </a:t>
            </a:r>
            <a:r>
              <a:rPr sz="750" spc="-3" dirty="0">
                <a:solidFill>
                  <a:srgbClr val="231F20"/>
                </a:solidFill>
                <a:latin typeface="Arial"/>
                <a:cs typeface="Arial"/>
              </a:rPr>
              <a:t>had </a:t>
            </a:r>
            <a:r>
              <a:rPr sz="750" dirty="0">
                <a:solidFill>
                  <a:srgbClr val="231F20"/>
                </a:solidFill>
                <a:latin typeface="Arial"/>
                <a:cs typeface="Arial"/>
              </a:rPr>
              <a:t>someone to talk to  </a:t>
            </a:r>
            <a:r>
              <a:rPr sz="750" spc="-3" dirty="0">
                <a:solidFill>
                  <a:srgbClr val="231F20"/>
                </a:solidFill>
                <a:latin typeface="Arial"/>
                <a:cs typeface="Arial"/>
              </a:rPr>
              <a:t>about </a:t>
            </a:r>
            <a:r>
              <a:rPr sz="750" dirty="0">
                <a:solidFill>
                  <a:srgbClr val="231F20"/>
                </a:solidFill>
                <a:latin typeface="Arial"/>
                <a:cs typeface="Arial"/>
              </a:rPr>
              <a:t>financial </a:t>
            </a:r>
            <a:r>
              <a:rPr sz="750" spc="-3" dirty="0">
                <a:solidFill>
                  <a:srgbClr val="231F20"/>
                </a:solidFill>
                <a:latin typeface="Arial"/>
                <a:cs typeface="Arial"/>
              </a:rPr>
              <a:t>decisions, </a:t>
            </a:r>
            <a:r>
              <a:rPr sz="750" dirty="0">
                <a:solidFill>
                  <a:srgbClr val="231F20"/>
                </a:solidFill>
                <a:latin typeface="Arial"/>
                <a:cs typeface="Arial"/>
              </a:rPr>
              <a:t>transactions, </a:t>
            </a:r>
            <a:r>
              <a:rPr sz="750" spc="-3" dirty="0">
                <a:solidFill>
                  <a:srgbClr val="231F20"/>
                </a:solidFill>
                <a:latin typeface="Arial"/>
                <a:cs typeface="Arial"/>
              </a:rPr>
              <a:t>or</a:t>
            </a:r>
            <a:r>
              <a:rPr sz="750" spc="-37" dirty="0">
                <a:solidFill>
                  <a:srgbClr val="231F20"/>
                </a:solidFill>
                <a:latin typeface="Arial"/>
                <a:cs typeface="Arial"/>
              </a:rPr>
              <a:t> </a:t>
            </a:r>
            <a:r>
              <a:rPr sz="750" spc="-3" dirty="0">
                <a:solidFill>
                  <a:srgbClr val="231F20"/>
                </a:solidFill>
                <a:latin typeface="Arial"/>
                <a:cs typeface="Arial"/>
              </a:rPr>
              <a:t>plans?</a:t>
            </a:r>
            <a:endParaRPr sz="750">
              <a:latin typeface="Arial"/>
              <a:cs typeface="Arial"/>
            </a:endParaRPr>
          </a:p>
          <a:p>
            <a:pPr marL="322110" lvl="1" indent="-106071">
              <a:lnSpc>
                <a:spcPts val="764"/>
              </a:lnSpc>
              <a:buAutoNum type="alphaLcPeriod"/>
              <a:tabLst>
                <a:tab pos="322543" algn="l"/>
              </a:tabLst>
            </a:pPr>
            <a:r>
              <a:rPr sz="750" spc="-3" dirty="0">
                <a:solidFill>
                  <a:srgbClr val="231F20"/>
                </a:solidFill>
                <a:latin typeface="Arial"/>
                <a:cs typeface="Arial"/>
              </a:rPr>
              <a:t>Never or </a:t>
            </a:r>
            <a:r>
              <a:rPr sz="750" dirty="0">
                <a:solidFill>
                  <a:srgbClr val="231F20"/>
                </a:solidFill>
                <a:latin typeface="Arial"/>
                <a:cs typeface="Arial"/>
              </a:rPr>
              <a:t>rarely</a:t>
            </a:r>
            <a:r>
              <a:rPr sz="750" spc="-3" dirty="0">
                <a:solidFill>
                  <a:srgbClr val="231F20"/>
                </a:solidFill>
                <a:latin typeface="Arial"/>
                <a:cs typeface="Arial"/>
              </a:rPr>
              <a:t> </a:t>
            </a:r>
            <a:r>
              <a:rPr sz="750" dirty="0">
                <a:solidFill>
                  <a:srgbClr val="231F20"/>
                </a:solidFill>
                <a:latin typeface="Arial"/>
                <a:cs typeface="Arial"/>
              </a:rPr>
              <a:t>(0)</a:t>
            </a:r>
            <a:endParaRPr sz="750">
              <a:latin typeface="Arial"/>
              <a:cs typeface="Arial"/>
            </a:endParaRPr>
          </a:p>
          <a:p>
            <a:pPr marL="322110" lvl="1" indent="-106071">
              <a:lnSpc>
                <a:spcPts val="818"/>
              </a:lnSpc>
              <a:buAutoNum type="alphaLcPeriod"/>
              <a:tabLst>
                <a:tab pos="322543" algn="l"/>
              </a:tabLst>
            </a:pPr>
            <a:r>
              <a:rPr sz="750" dirty="0">
                <a:solidFill>
                  <a:srgbClr val="231F20"/>
                </a:solidFill>
                <a:latin typeface="Arial"/>
                <a:cs typeface="Arial"/>
              </a:rPr>
              <a:t>Sometimes</a:t>
            </a:r>
            <a:r>
              <a:rPr sz="750" spc="-3" dirty="0">
                <a:solidFill>
                  <a:srgbClr val="231F20"/>
                </a:solidFill>
                <a:latin typeface="Arial"/>
                <a:cs typeface="Arial"/>
              </a:rPr>
              <a:t> </a:t>
            </a:r>
            <a:r>
              <a:rPr sz="750" dirty="0">
                <a:solidFill>
                  <a:srgbClr val="231F20"/>
                </a:solidFill>
                <a:latin typeface="Arial"/>
                <a:cs typeface="Arial"/>
              </a:rPr>
              <a:t>(1)</a:t>
            </a:r>
            <a:endParaRPr sz="750">
              <a:latin typeface="Arial"/>
              <a:cs typeface="Arial"/>
            </a:endParaRPr>
          </a:p>
          <a:p>
            <a:pPr marL="322110" lvl="1" indent="-100876">
              <a:lnSpc>
                <a:spcPts val="859"/>
              </a:lnSpc>
              <a:buAutoNum type="alphaLcPeriod"/>
              <a:tabLst>
                <a:tab pos="322543" algn="l"/>
              </a:tabLst>
            </a:pPr>
            <a:r>
              <a:rPr sz="750" dirty="0">
                <a:solidFill>
                  <a:srgbClr val="231F20"/>
                </a:solidFill>
                <a:latin typeface="Arial"/>
                <a:cs typeface="Arial"/>
              </a:rPr>
              <a:t>Often</a:t>
            </a:r>
            <a:r>
              <a:rPr sz="750" spc="-3" dirty="0">
                <a:solidFill>
                  <a:srgbClr val="231F20"/>
                </a:solidFill>
                <a:latin typeface="Arial"/>
                <a:cs typeface="Arial"/>
              </a:rPr>
              <a:t> </a:t>
            </a:r>
            <a:r>
              <a:rPr sz="750" dirty="0">
                <a:solidFill>
                  <a:srgbClr val="231F20"/>
                </a:solidFill>
                <a:latin typeface="Arial"/>
                <a:cs typeface="Arial"/>
              </a:rPr>
              <a:t>(2)</a:t>
            </a:r>
            <a:endParaRPr sz="750">
              <a:latin typeface="Arial"/>
              <a:cs typeface="Arial"/>
            </a:endParaRPr>
          </a:p>
        </p:txBody>
      </p:sp>
      <p:sp>
        <p:nvSpPr>
          <p:cNvPr id="12" name="object 12"/>
          <p:cNvSpPr txBox="1"/>
          <p:nvPr/>
        </p:nvSpPr>
        <p:spPr>
          <a:xfrm>
            <a:off x="6139191" y="2131989"/>
            <a:ext cx="2310245" cy="546770"/>
          </a:xfrm>
          <a:prstGeom prst="rect">
            <a:avLst/>
          </a:prstGeom>
        </p:spPr>
        <p:txBody>
          <a:bodyPr vert="horz" wrap="square" lIns="0" tIns="20782" rIns="0" bIns="0" rtlCol="0">
            <a:spAutoFit/>
          </a:bodyPr>
          <a:lstStyle/>
          <a:p>
            <a:pPr marL="167549" marR="3464" indent="-159322">
              <a:lnSpc>
                <a:spcPts val="818"/>
              </a:lnSpc>
              <a:spcBef>
                <a:spcPts val="164"/>
              </a:spcBef>
              <a:buFont typeface="Arial"/>
              <a:buAutoNum type="arabicParenR" startAt="11"/>
              <a:tabLst>
                <a:tab pos="173177" algn="l"/>
              </a:tabLst>
            </a:pPr>
            <a:r>
              <a:rPr sz="750" spc="-3" dirty="0">
                <a:solidFill>
                  <a:srgbClr val="231F20"/>
                </a:solidFill>
                <a:latin typeface="Arial"/>
                <a:cs typeface="Arial"/>
              </a:rPr>
              <a:t>How often do </a:t>
            </a:r>
            <a:r>
              <a:rPr sz="750" dirty="0">
                <a:solidFill>
                  <a:srgbClr val="231F20"/>
                </a:solidFill>
                <a:latin typeface="Arial"/>
                <a:cs typeface="Arial"/>
              </a:rPr>
              <a:t>you feel </a:t>
            </a:r>
            <a:r>
              <a:rPr sz="750" spc="-3" dirty="0">
                <a:solidFill>
                  <a:srgbClr val="231F20"/>
                </a:solidFill>
                <a:latin typeface="Arial"/>
                <a:cs typeface="Arial"/>
              </a:rPr>
              <a:t>anxious about </a:t>
            </a:r>
            <a:r>
              <a:rPr sz="750" dirty="0">
                <a:solidFill>
                  <a:srgbClr val="231F20"/>
                </a:solidFill>
                <a:latin typeface="Arial"/>
                <a:cs typeface="Arial"/>
              </a:rPr>
              <a:t>your financial  </a:t>
            </a:r>
            <a:r>
              <a:rPr sz="750" spc="-3" dirty="0">
                <a:solidFill>
                  <a:srgbClr val="231F20"/>
                </a:solidFill>
                <a:latin typeface="Arial"/>
                <a:cs typeface="Arial"/>
              </a:rPr>
              <a:t>decisions and/or</a:t>
            </a:r>
            <a:r>
              <a:rPr sz="750" spc="-10" dirty="0">
                <a:solidFill>
                  <a:srgbClr val="231F20"/>
                </a:solidFill>
                <a:latin typeface="Arial"/>
                <a:cs typeface="Arial"/>
              </a:rPr>
              <a:t> </a:t>
            </a:r>
            <a:r>
              <a:rPr sz="750" dirty="0">
                <a:solidFill>
                  <a:srgbClr val="231F20"/>
                </a:solidFill>
                <a:latin typeface="Arial"/>
                <a:cs typeface="Arial"/>
              </a:rPr>
              <a:t>transactions?</a:t>
            </a:r>
            <a:endParaRPr sz="750">
              <a:latin typeface="Arial"/>
              <a:cs typeface="Arial"/>
            </a:endParaRPr>
          </a:p>
          <a:p>
            <a:pPr marL="322110" lvl="1" indent="-106071">
              <a:lnSpc>
                <a:spcPts val="764"/>
              </a:lnSpc>
              <a:buAutoNum type="alphaLcPeriod"/>
              <a:tabLst>
                <a:tab pos="322543" algn="l"/>
              </a:tabLst>
            </a:pPr>
            <a:r>
              <a:rPr sz="750" spc="-3" dirty="0">
                <a:solidFill>
                  <a:srgbClr val="231F20"/>
                </a:solidFill>
                <a:latin typeface="Arial"/>
                <a:cs typeface="Arial"/>
              </a:rPr>
              <a:t>Never or </a:t>
            </a:r>
            <a:r>
              <a:rPr sz="750" dirty="0">
                <a:solidFill>
                  <a:srgbClr val="231F20"/>
                </a:solidFill>
                <a:latin typeface="Arial"/>
                <a:cs typeface="Arial"/>
              </a:rPr>
              <a:t>rarely</a:t>
            </a:r>
            <a:r>
              <a:rPr sz="750" spc="-7" dirty="0">
                <a:solidFill>
                  <a:srgbClr val="231F20"/>
                </a:solidFill>
                <a:latin typeface="Arial"/>
                <a:cs typeface="Arial"/>
              </a:rPr>
              <a:t> </a:t>
            </a:r>
            <a:r>
              <a:rPr sz="750" dirty="0">
                <a:solidFill>
                  <a:srgbClr val="231F20"/>
                </a:solidFill>
                <a:latin typeface="Arial"/>
                <a:cs typeface="Arial"/>
              </a:rPr>
              <a:t>(0)</a:t>
            </a:r>
            <a:endParaRPr sz="750">
              <a:latin typeface="Arial"/>
              <a:cs typeface="Arial"/>
            </a:endParaRPr>
          </a:p>
          <a:p>
            <a:pPr marL="322110" lvl="1" indent="-106071">
              <a:lnSpc>
                <a:spcPts val="818"/>
              </a:lnSpc>
              <a:buAutoNum type="alphaLcPeriod"/>
              <a:tabLst>
                <a:tab pos="322543" algn="l"/>
              </a:tabLst>
            </a:pPr>
            <a:r>
              <a:rPr sz="750" dirty="0">
                <a:solidFill>
                  <a:srgbClr val="231F20"/>
                </a:solidFill>
                <a:latin typeface="Arial"/>
                <a:cs typeface="Arial"/>
              </a:rPr>
              <a:t>Sometimes</a:t>
            </a:r>
            <a:r>
              <a:rPr sz="750" spc="-3" dirty="0">
                <a:solidFill>
                  <a:srgbClr val="231F20"/>
                </a:solidFill>
                <a:latin typeface="Arial"/>
                <a:cs typeface="Arial"/>
              </a:rPr>
              <a:t> </a:t>
            </a:r>
            <a:r>
              <a:rPr sz="750" dirty="0">
                <a:solidFill>
                  <a:srgbClr val="231F20"/>
                </a:solidFill>
                <a:latin typeface="Arial"/>
                <a:cs typeface="Arial"/>
              </a:rPr>
              <a:t>(1)</a:t>
            </a:r>
            <a:endParaRPr sz="750">
              <a:latin typeface="Arial"/>
              <a:cs typeface="Arial"/>
            </a:endParaRPr>
          </a:p>
          <a:p>
            <a:pPr marL="322110" lvl="1" indent="-100876">
              <a:lnSpc>
                <a:spcPts val="859"/>
              </a:lnSpc>
              <a:buAutoNum type="alphaLcPeriod"/>
              <a:tabLst>
                <a:tab pos="322543" algn="l"/>
              </a:tabLst>
            </a:pPr>
            <a:r>
              <a:rPr sz="750" dirty="0">
                <a:solidFill>
                  <a:srgbClr val="231F20"/>
                </a:solidFill>
                <a:latin typeface="Arial"/>
                <a:cs typeface="Arial"/>
              </a:rPr>
              <a:t>Often</a:t>
            </a:r>
            <a:r>
              <a:rPr sz="750" spc="-3" dirty="0">
                <a:solidFill>
                  <a:srgbClr val="231F20"/>
                </a:solidFill>
                <a:latin typeface="Arial"/>
                <a:cs typeface="Arial"/>
              </a:rPr>
              <a:t> </a:t>
            </a:r>
            <a:r>
              <a:rPr sz="750" dirty="0">
                <a:solidFill>
                  <a:srgbClr val="231F20"/>
                </a:solidFill>
                <a:latin typeface="Arial"/>
                <a:cs typeface="Arial"/>
              </a:rPr>
              <a:t>(2)</a:t>
            </a:r>
            <a:endParaRPr sz="750">
              <a:latin typeface="Arial"/>
              <a:cs typeface="Arial"/>
            </a:endParaRPr>
          </a:p>
        </p:txBody>
      </p:sp>
      <p:sp>
        <p:nvSpPr>
          <p:cNvPr id="13" name="object 13"/>
          <p:cNvSpPr txBox="1"/>
          <p:nvPr/>
        </p:nvSpPr>
        <p:spPr>
          <a:xfrm>
            <a:off x="6139191" y="2755443"/>
            <a:ext cx="2325832" cy="546770"/>
          </a:xfrm>
          <a:prstGeom prst="rect">
            <a:avLst/>
          </a:prstGeom>
        </p:spPr>
        <p:txBody>
          <a:bodyPr vert="horz" wrap="square" lIns="0" tIns="20782" rIns="0" bIns="0" rtlCol="0">
            <a:spAutoFit/>
          </a:bodyPr>
          <a:lstStyle/>
          <a:p>
            <a:pPr marL="167549" marR="3464" indent="-159322">
              <a:lnSpc>
                <a:spcPts val="818"/>
              </a:lnSpc>
              <a:spcBef>
                <a:spcPts val="164"/>
              </a:spcBef>
              <a:buFont typeface="Arial"/>
              <a:buAutoNum type="arabicParenR" startAt="12"/>
              <a:tabLst>
                <a:tab pos="173177" algn="l"/>
              </a:tabLst>
            </a:pPr>
            <a:r>
              <a:rPr sz="750" spc="-3" dirty="0">
                <a:solidFill>
                  <a:srgbClr val="231F20"/>
                </a:solidFill>
                <a:latin typeface="Arial"/>
                <a:cs typeface="Arial"/>
              </a:rPr>
              <a:t>Do </a:t>
            </a:r>
            <a:r>
              <a:rPr sz="750" dirty="0">
                <a:solidFill>
                  <a:srgbClr val="231F20"/>
                </a:solidFill>
                <a:latin typeface="Arial"/>
                <a:cs typeface="Arial"/>
              </a:rPr>
              <a:t>you </a:t>
            </a:r>
            <a:r>
              <a:rPr sz="750" spc="-3" dirty="0">
                <a:solidFill>
                  <a:srgbClr val="231F20"/>
                </a:solidFill>
                <a:latin typeface="Arial"/>
                <a:cs typeface="Arial"/>
              </a:rPr>
              <a:t>have </a:t>
            </a:r>
            <a:r>
              <a:rPr sz="750" dirty="0">
                <a:solidFill>
                  <a:srgbClr val="231F20"/>
                </a:solidFill>
                <a:latin typeface="Arial"/>
                <a:cs typeface="Arial"/>
              </a:rPr>
              <a:t>a confidante </a:t>
            </a:r>
            <a:r>
              <a:rPr sz="750" spc="-3" dirty="0">
                <a:solidFill>
                  <a:srgbClr val="231F20"/>
                </a:solidFill>
                <a:latin typeface="Arial"/>
                <a:cs typeface="Arial"/>
              </a:rPr>
              <a:t>with whom </a:t>
            </a:r>
            <a:r>
              <a:rPr sz="750" dirty="0">
                <a:solidFill>
                  <a:srgbClr val="231F20"/>
                </a:solidFill>
                <a:latin typeface="Arial"/>
                <a:cs typeface="Arial"/>
              </a:rPr>
              <a:t>you can  </a:t>
            </a:r>
            <a:r>
              <a:rPr sz="750" spc="-3" dirty="0">
                <a:solidFill>
                  <a:srgbClr val="231F20"/>
                </a:solidFill>
                <a:latin typeface="Arial"/>
                <a:cs typeface="Arial"/>
              </a:rPr>
              <a:t>discuss anything, including </a:t>
            </a:r>
            <a:r>
              <a:rPr sz="750" dirty="0">
                <a:solidFill>
                  <a:srgbClr val="231F20"/>
                </a:solidFill>
                <a:latin typeface="Arial"/>
                <a:cs typeface="Arial"/>
              </a:rPr>
              <a:t>your financial situations  </a:t>
            </a:r>
            <a:r>
              <a:rPr sz="750" spc="-3" dirty="0">
                <a:solidFill>
                  <a:srgbClr val="231F20"/>
                </a:solidFill>
                <a:latin typeface="Arial"/>
                <a:cs typeface="Arial"/>
              </a:rPr>
              <a:t>and</a:t>
            </a:r>
            <a:r>
              <a:rPr sz="750" spc="-7" dirty="0">
                <a:solidFill>
                  <a:srgbClr val="231F20"/>
                </a:solidFill>
                <a:latin typeface="Arial"/>
                <a:cs typeface="Arial"/>
              </a:rPr>
              <a:t> </a:t>
            </a:r>
            <a:r>
              <a:rPr sz="750" spc="-3" dirty="0">
                <a:solidFill>
                  <a:srgbClr val="231F20"/>
                </a:solidFill>
                <a:latin typeface="Arial"/>
                <a:cs typeface="Arial"/>
              </a:rPr>
              <a:t>decisions?</a:t>
            </a:r>
            <a:endParaRPr sz="750">
              <a:latin typeface="Arial"/>
              <a:cs typeface="Arial"/>
            </a:endParaRPr>
          </a:p>
          <a:p>
            <a:pPr marL="320378" lvl="1" indent="-104339">
              <a:lnSpc>
                <a:spcPts val="764"/>
              </a:lnSpc>
              <a:buAutoNum type="alphaLcPeriod"/>
              <a:tabLst>
                <a:tab pos="320810" algn="l"/>
              </a:tabLst>
            </a:pPr>
            <a:r>
              <a:rPr sz="750" spc="-27" dirty="0">
                <a:solidFill>
                  <a:srgbClr val="231F20"/>
                </a:solidFill>
                <a:latin typeface="Arial"/>
                <a:cs typeface="Arial"/>
              </a:rPr>
              <a:t>Yes</a:t>
            </a:r>
            <a:r>
              <a:rPr sz="750" spc="-17" dirty="0">
                <a:solidFill>
                  <a:srgbClr val="231F20"/>
                </a:solidFill>
                <a:latin typeface="Arial"/>
                <a:cs typeface="Arial"/>
              </a:rPr>
              <a:t> </a:t>
            </a:r>
            <a:r>
              <a:rPr sz="750" dirty="0">
                <a:solidFill>
                  <a:srgbClr val="231F20"/>
                </a:solidFill>
                <a:latin typeface="Arial"/>
                <a:cs typeface="Arial"/>
              </a:rPr>
              <a:t>(0)</a:t>
            </a:r>
            <a:endParaRPr sz="750">
              <a:latin typeface="Arial"/>
              <a:cs typeface="Arial"/>
            </a:endParaRPr>
          </a:p>
          <a:p>
            <a:pPr marL="320378" lvl="1" indent="-104339">
              <a:lnSpc>
                <a:spcPts val="859"/>
              </a:lnSpc>
              <a:buAutoNum type="alphaLcPeriod"/>
              <a:tabLst>
                <a:tab pos="320810" algn="l"/>
              </a:tabLst>
            </a:pPr>
            <a:r>
              <a:rPr sz="750" spc="-3" dirty="0">
                <a:solidFill>
                  <a:srgbClr val="231F20"/>
                </a:solidFill>
                <a:latin typeface="Arial"/>
                <a:cs typeface="Arial"/>
              </a:rPr>
              <a:t>No </a:t>
            </a:r>
            <a:r>
              <a:rPr sz="750" dirty="0">
                <a:solidFill>
                  <a:srgbClr val="231F20"/>
                </a:solidFill>
                <a:latin typeface="Arial"/>
                <a:cs typeface="Arial"/>
              </a:rPr>
              <a:t>(1)</a:t>
            </a:r>
            <a:endParaRPr sz="750">
              <a:latin typeface="Arial"/>
              <a:cs typeface="Arial"/>
            </a:endParaRPr>
          </a:p>
        </p:txBody>
      </p:sp>
      <p:sp>
        <p:nvSpPr>
          <p:cNvPr id="14" name="object 14"/>
          <p:cNvSpPr txBox="1"/>
          <p:nvPr/>
        </p:nvSpPr>
        <p:spPr>
          <a:xfrm>
            <a:off x="6139191" y="3378898"/>
            <a:ext cx="2262188" cy="546770"/>
          </a:xfrm>
          <a:prstGeom prst="rect">
            <a:avLst/>
          </a:prstGeom>
        </p:spPr>
        <p:txBody>
          <a:bodyPr vert="horz" wrap="square" lIns="0" tIns="20782" rIns="0" bIns="0" rtlCol="0">
            <a:spAutoFit/>
          </a:bodyPr>
          <a:lstStyle/>
          <a:p>
            <a:pPr marL="167549" marR="3464" indent="-159322">
              <a:lnSpc>
                <a:spcPts val="818"/>
              </a:lnSpc>
              <a:spcBef>
                <a:spcPts val="164"/>
              </a:spcBef>
              <a:buFont typeface="Arial"/>
              <a:buAutoNum type="arabicParenR" startAt="13"/>
              <a:tabLst>
                <a:tab pos="173177" algn="l"/>
              </a:tabLst>
            </a:pPr>
            <a:r>
              <a:rPr sz="750" spc="-3" dirty="0">
                <a:solidFill>
                  <a:srgbClr val="231F20"/>
                </a:solidFill>
                <a:latin typeface="Arial"/>
                <a:cs typeface="Arial"/>
              </a:rPr>
              <a:t>How often do </a:t>
            </a:r>
            <a:r>
              <a:rPr sz="750" dirty="0">
                <a:solidFill>
                  <a:srgbClr val="231F20"/>
                </a:solidFill>
                <a:latin typeface="Arial"/>
                <a:cs typeface="Arial"/>
              </a:rPr>
              <a:t>you feel </a:t>
            </a:r>
            <a:r>
              <a:rPr sz="750" spc="-3" dirty="0">
                <a:solidFill>
                  <a:srgbClr val="231F20"/>
                </a:solidFill>
                <a:latin typeface="Arial"/>
                <a:cs typeface="Arial"/>
              </a:rPr>
              <a:t>downhearted or blue about  </a:t>
            </a:r>
            <a:r>
              <a:rPr sz="750" dirty="0">
                <a:solidFill>
                  <a:srgbClr val="231F20"/>
                </a:solidFill>
                <a:latin typeface="Arial"/>
                <a:cs typeface="Arial"/>
              </a:rPr>
              <a:t>your financial situation </a:t>
            </a:r>
            <a:r>
              <a:rPr sz="750" spc="-3" dirty="0">
                <a:solidFill>
                  <a:srgbClr val="231F20"/>
                </a:solidFill>
                <a:latin typeface="Arial"/>
                <a:cs typeface="Arial"/>
              </a:rPr>
              <a:t>or</a:t>
            </a:r>
            <a:r>
              <a:rPr sz="750" spc="-14" dirty="0">
                <a:solidFill>
                  <a:srgbClr val="231F20"/>
                </a:solidFill>
                <a:latin typeface="Arial"/>
                <a:cs typeface="Arial"/>
              </a:rPr>
              <a:t> </a:t>
            </a:r>
            <a:r>
              <a:rPr sz="750" spc="-3" dirty="0">
                <a:solidFill>
                  <a:srgbClr val="231F20"/>
                </a:solidFill>
                <a:latin typeface="Arial"/>
                <a:cs typeface="Arial"/>
              </a:rPr>
              <a:t>decisions?</a:t>
            </a:r>
            <a:endParaRPr sz="750">
              <a:latin typeface="Arial"/>
              <a:cs typeface="Arial"/>
            </a:endParaRPr>
          </a:p>
          <a:p>
            <a:pPr marL="322110" lvl="1" indent="-106071">
              <a:lnSpc>
                <a:spcPts val="764"/>
              </a:lnSpc>
              <a:buAutoNum type="alphaLcPeriod"/>
              <a:tabLst>
                <a:tab pos="322543" algn="l"/>
              </a:tabLst>
            </a:pPr>
            <a:r>
              <a:rPr sz="750" spc="-3" dirty="0">
                <a:solidFill>
                  <a:srgbClr val="231F20"/>
                </a:solidFill>
                <a:latin typeface="Arial"/>
                <a:cs typeface="Arial"/>
              </a:rPr>
              <a:t>Never or </a:t>
            </a:r>
            <a:r>
              <a:rPr sz="750" dirty="0">
                <a:solidFill>
                  <a:srgbClr val="231F20"/>
                </a:solidFill>
                <a:latin typeface="Arial"/>
                <a:cs typeface="Arial"/>
              </a:rPr>
              <a:t>rarely</a:t>
            </a:r>
            <a:r>
              <a:rPr sz="750" spc="-7" dirty="0">
                <a:solidFill>
                  <a:srgbClr val="231F20"/>
                </a:solidFill>
                <a:latin typeface="Arial"/>
                <a:cs typeface="Arial"/>
              </a:rPr>
              <a:t> </a:t>
            </a:r>
            <a:r>
              <a:rPr sz="750" dirty="0">
                <a:solidFill>
                  <a:srgbClr val="231F20"/>
                </a:solidFill>
                <a:latin typeface="Arial"/>
                <a:cs typeface="Arial"/>
              </a:rPr>
              <a:t>(0)</a:t>
            </a:r>
            <a:endParaRPr sz="750">
              <a:latin typeface="Arial"/>
              <a:cs typeface="Arial"/>
            </a:endParaRPr>
          </a:p>
          <a:p>
            <a:pPr marL="322110" lvl="1" indent="-106071">
              <a:lnSpc>
                <a:spcPts val="818"/>
              </a:lnSpc>
              <a:buAutoNum type="alphaLcPeriod"/>
              <a:tabLst>
                <a:tab pos="322543" algn="l"/>
              </a:tabLst>
            </a:pPr>
            <a:r>
              <a:rPr sz="750" dirty="0">
                <a:solidFill>
                  <a:srgbClr val="231F20"/>
                </a:solidFill>
                <a:latin typeface="Arial"/>
                <a:cs typeface="Arial"/>
              </a:rPr>
              <a:t>Sometimes</a:t>
            </a:r>
            <a:r>
              <a:rPr sz="750" spc="-3" dirty="0">
                <a:solidFill>
                  <a:srgbClr val="231F20"/>
                </a:solidFill>
                <a:latin typeface="Arial"/>
                <a:cs typeface="Arial"/>
              </a:rPr>
              <a:t> </a:t>
            </a:r>
            <a:r>
              <a:rPr sz="750" dirty="0">
                <a:solidFill>
                  <a:srgbClr val="231F20"/>
                </a:solidFill>
                <a:latin typeface="Arial"/>
                <a:cs typeface="Arial"/>
              </a:rPr>
              <a:t>(1)</a:t>
            </a:r>
            <a:endParaRPr sz="750">
              <a:latin typeface="Arial"/>
              <a:cs typeface="Arial"/>
            </a:endParaRPr>
          </a:p>
          <a:p>
            <a:pPr marL="322110" lvl="1" indent="-100876">
              <a:lnSpc>
                <a:spcPts val="859"/>
              </a:lnSpc>
              <a:buAutoNum type="alphaLcPeriod"/>
              <a:tabLst>
                <a:tab pos="322543" algn="l"/>
              </a:tabLst>
            </a:pPr>
            <a:r>
              <a:rPr sz="750" dirty="0">
                <a:solidFill>
                  <a:srgbClr val="231F20"/>
                </a:solidFill>
                <a:latin typeface="Arial"/>
                <a:cs typeface="Arial"/>
              </a:rPr>
              <a:t>Often</a:t>
            </a:r>
            <a:r>
              <a:rPr sz="750" spc="-3" dirty="0">
                <a:solidFill>
                  <a:srgbClr val="231F20"/>
                </a:solidFill>
                <a:latin typeface="Arial"/>
                <a:cs typeface="Arial"/>
              </a:rPr>
              <a:t> </a:t>
            </a:r>
            <a:r>
              <a:rPr sz="750" dirty="0">
                <a:solidFill>
                  <a:srgbClr val="231F20"/>
                </a:solidFill>
                <a:latin typeface="Arial"/>
                <a:cs typeface="Arial"/>
              </a:rPr>
              <a:t>(2)</a:t>
            </a:r>
            <a:endParaRPr sz="750">
              <a:latin typeface="Arial"/>
              <a:cs typeface="Arial"/>
            </a:endParaRPr>
          </a:p>
        </p:txBody>
      </p:sp>
      <p:sp>
        <p:nvSpPr>
          <p:cNvPr id="15" name="object 15"/>
          <p:cNvSpPr txBox="1"/>
          <p:nvPr/>
        </p:nvSpPr>
        <p:spPr>
          <a:xfrm>
            <a:off x="6139192" y="4002361"/>
            <a:ext cx="2387744" cy="546770"/>
          </a:xfrm>
          <a:prstGeom prst="rect">
            <a:avLst/>
          </a:prstGeom>
        </p:spPr>
        <p:txBody>
          <a:bodyPr vert="horz" wrap="square" lIns="0" tIns="20782" rIns="0" bIns="0" rtlCol="0">
            <a:spAutoFit/>
          </a:bodyPr>
          <a:lstStyle/>
          <a:p>
            <a:pPr marL="167549" marR="3464" indent="-159322">
              <a:lnSpc>
                <a:spcPts val="818"/>
              </a:lnSpc>
              <a:spcBef>
                <a:spcPts val="164"/>
              </a:spcBef>
              <a:buFont typeface="Arial"/>
              <a:buAutoNum type="arabicParenR" startAt="14"/>
              <a:tabLst>
                <a:tab pos="173177" algn="l"/>
              </a:tabLst>
            </a:pPr>
            <a:r>
              <a:rPr sz="750" spc="-3" dirty="0">
                <a:solidFill>
                  <a:srgbClr val="231F20"/>
                </a:solidFill>
                <a:latin typeface="Arial"/>
                <a:cs typeface="Arial"/>
              </a:rPr>
              <a:t>*Are </a:t>
            </a:r>
            <a:r>
              <a:rPr sz="750" dirty="0">
                <a:solidFill>
                  <a:srgbClr val="231F20"/>
                </a:solidFill>
                <a:latin typeface="Arial"/>
                <a:cs typeface="Arial"/>
              </a:rPr>
              <a:t>your </a:t>
            </a:r>
            <a:r>
              <a:rPr sz="750" spc="-10" dirty="0">
                <a:solidFill>
                  <a:srgbClr val="231F20"/>
                </a:solidFill>
                <a:latin typeface="Arial"/>
                <a:cs typeface="Arial"/>
              </a:rPr>
              <a:t>memory, </a:t>
            </a:r>
            <a:r>
              <a:rPr sz="750" dirty="0">
                <a:solidFill>
                  <a:srgbClr val="231F20"/>
                </a:solidFill>
                <a:latin typeface="Arial"/>
                <a:cs typeface="Arial"/>
              </a:rPr>
              <a:t>thinking skills, </a:t>
            </a:r>
            <a:r>
              <a:rPr sz="750" spc="-3" dirty="0">
                <a:solidFill>
                  <a:srgbClr val="231F20"/>
                </a:solidFill>
                <a:latin typeface="Arial"/>
                <a:cs typeface="Arial"/>
              </a:rPr>
              <a:t>or ability </a:t>
            </a:r>
            <a:r>
              <a:rPr sz="750" dirty="0">
                <a:solidFill>
                  <a:srgbClr val="231F20"/>
                </a:solidFill>
                <a:latin typeface="Arial"/>
                <a:cs typeface="Arial"/>
              </a:rPr>
              <a:t>to reason  </a:t>
            </a:r>
            <a:r>
              <a:rPr sz="750" spc="-3" dirty="0">
                <a:solidFill>
                  <a:srgbClr val="231F20"/>
                </a:solidFill>
                <a:latin typeface="Arial"/>
                <a:cs typeface="Arial"/>
              </a:rPr>
              <a:t>with </a:t>
            </a:r>
            <a:r>
              <a:rPr sz="750" dirty="0">
                <a:solidFill>
                  <a:srgbClr val="231F20"/>
                </a:solidFill>
                <a:latin typeface="Arial"/>
                <a:cs typeface="Arial"/>
              </a:rPr>
              <a:t>regard to financial </a:t>
            </a:r>
            <a:r>
              <a:rPr sz="750" spc="-3" dirty="0">
                <a:solidFill>
                  <a:srgbClr val="231F20"/>
                </a:solidFill>
                <a:latin typeface="Arial"/>
                <a:cs typeface="Arial"/>
              </a:rPr>
              <a:t>decisions or </a:t>
            </a:r>
            <a:r>
              <a:rPr sz="750" dirty="0">
                <a:solidFill>
                  <a:srgbClr val="231F20"/>
                </a:solidFill>
                <a:latin typeface="Arial"/>
                <a:cs typeface="Arial"/>
              </a:rPr>
              <a:t>financial  transactions </a:t>
            </a:r>
            <a:r>
              <a:rPr sz="750" spc="-3" dirty="0">
                <a:solidFill>
                  <a:srgbClr val="231F20"/>
                </a:solidFill>
                <a:latin typeface="Arial"/>
                <a:cs typeface="Arial"/>
              </a:rPr>
              <a:t>worse </a:t>
            </a:r>
            <a:r>
              <a:rPr sz="750" dirty="0">
                <a:solidFill>
                  <a:srgbClr val="231F20"/>
                </a:solidFill>
                <a:latin typeface="Arial"/>
                <a:cs typeface="Arial"/>
              </a:rPr>
              <a:t>than a year</a:t>
            </a:r>
            <a:r>
              <a:rPr sz="750" spc="-17" dirty="0">
                <a:solidFill>
                  <a:srgbClr val="231F20"/>
                </a:solidFill>
                <a:latin typeface="Arial"/>
                <a:cs typeface="Arial"/>
              </a:rPr>
              <a:t> </a:t>
            </a:r>
            <a:r>
              <a:rPr sz="750" spc="-3" dirty="0">
                <a:solidFill>
                  <a:srgbClr val="231F20"/>
                </a:solidFill>
                <a:latin typeface="Arial"/>
                <a:cs typeface="Arial"/>
              </a:rPr>
              <a:t>ago?</a:t>
            </a:r>
            <a:endParaRPr sz="750">
              <a:latin typeface="Arial"/>
              <a:cs typeface="Arial"/>
            </a:endParaRPr>
          </a:p>
          <a:p>
            <a:pPr marL="320378" lvl="1" indent="-104339">
              <a:lnSpc>
                <a:spcPts val="764"/>
              </a:lnSpc>
              <a:buAutoNum type="alphaLcPeriod"/>
              <a:tabLst>
                <a:tab pos="320810" algn="l"/>
              </a:tabLst>
            </a:pPr>
            <a:r>
              <a:rPr sz="750" spc="-3" dirty="0">
                <a:solidFill>
                  <a:srgbClr val="231F20"/>
                </a:solidFill>
                <a:latin typeface="Arial"/>
                <a:cs typeface="Arial"/>
              </a:rPr>
              <a:t>No</a:t>
            </a:r>
            <a:r>
              <a:rPr sz="750" spc="-17" dirty="0">
                <a:solidFill>
                  <a:srgbClr val="231F20"/>
                </a:solidFill>
                <a:latin typeface="Arial"/>
                <a:cs typeface="Arial"/>
              </a:rPr>
              <a:t> </a:t>
            </a:r>
            <a:r>
              <a:rPr sz="750" spc="-3" dirty="0">
                <a:solidFill>
                  <a:srgbClr val="231F20"/>
                </a:solidFill>
                <a:latin typeface="Arial"/>
                <a:cs typeface="Arial"/>
              </a:rPr>
              <a:t>(0)</a:t>
            </a:r>
            <a:endParaRPr sz="750">
              <a:latin typeface="Arial"/>
              <a:cs typeface="Arial"/>
            </a:endParaRPr>
          </a:p>
          <a:p>
            <a:pPr marL="320378" lvl="1" indent="-104339">
              <a:lnSpc>
                <a:spcPts val="859"/>
              </a:lnSpc>
              <a:buAutoNum type="alphaLcPeriod"/>
              <a:tabLst>
                <a:tab pos="320810" algn="l"/>
              </a:tabLst>
            </a:pPr>
            <a:r>
              <a:rPr sz="750" dirty="0">
                <a:solidFill>
                  <a:srgbClr val="231F20"/>
                </a:solidFill>
                <a:latin typeface="Arial"/>
                <a:cs typeface="Arial"/>
              </a:rPr>
              <a:t>Yes</a:t>
            </a:r>
            <a:r>
              <a:rPr sz="750" spc="-3" dirty="0">
                <a:solidFill>
                  <a:srgbClr val="231F20"/>
                </a:solidFill>
                <a:latin typeface="Arial"/>
                <a:cs typeface="Arial"/>
              </a:rPr>
              <a:t> </a:t>
            </a:r>
            <a:r>
              <a:rPr sz="750" dirty="0">
                <a:solidFill>
                  <a:srgbClr val="231F20"/>
                </a:solidFill>
                <a:latin typeface="Arial"/>
                <a:cs typeface="Arial"/>
              </a:rPr>
              <a:t>(1)</a:t>
            </a:r>
            <a:endParaRPr sz="750">
              <a:latin typeface="Arial"/>
              <a:cs typeface="Arial"/>
            </a:endParaRPr>
          </a:p>
        </p:txBody>
      </p:sp>
      <p:sp>
        <p:nvSpPr>
          <p:cNvPr id="16" name="object 16"/>
          <p:cNvSpPr txBox="1"/>
          <p:nvPr/>
        </p:nvSpPr>
        <p:spPr>
          <a:xfrm>
            <a:off x="6139191" y="4625816"/>
            <a:ext cx="2384713" cy="546770"/>
          </a:xfrm>
          <a:prstGeom prst="rect">
            <a:avLst/>
          </a:prstGeom>
        </p:spPr>
        <p:txBody>
          <a:bodyPr vert="horz" wrap="square" lIns="0" tIns="20782" rIns="0" bIns="0" rtlCol="0">
            <a:spAutoFit/>
          </a:bodyPr>
          <a:lstStyle/>
          <a:p>
            <a:pPr marL="167549" marR="3464" indent="-159322">
              <a:lnSpc>
                <a:spcPts val="818"/>
              </a:lnSpc>
              <a:spcBef>
                <a:spcPts val="164"/>
              </a:spcBef>
              <a:buFont typeface="Arial"/>
              <a:buAutoNum type="arabicParenR" startAt="15"/>
              <a:tabLst>
                <a:tab pos="173177" algn="l"/>
              </a:tabLst>
            </a:pPr>
            <a:r>
              <a:rPr sz="750" spc="-3" dirty="0">
                <a:solidFill>
                  <a:srgbClr val="231F20"/>
                </a:solidFill>
                <a:latin typeface="Arial"/>
                <a:cs typeface="Arial"/>
              </a:rPr>
              <a:t>Has </a:t>
            </a:r>
            <a:r>
              <a:rPr sz="750" dirty="0">
                <a:solidFill>
                  <a:srgbClr val="231F20"/>
                </a:solidFill>
                <a:latin typeface="Arial"/>
                <a:cs typeface="Arial"/>
              </a:rPr>
              <a:t>a relationship </a:t>
            </a:r>
            <a:r>
              <a:rPr sz="750" spc="-3" dirty="0">
                <a:solidFill>
                  <a:srgbClr val="231F20"/>
                </a:solidFill>
                <a:latin typeface="Arial"/>
                <a:cs typeface="Arial"/>
              </a:rPr>
              <a:t>with </a:t>
            </a:r>
            <a:r>
              <a:rPr sz="750" dirty="0">
                <a:solidFill>
                  <a:srgbClr val="231F20"/>
                </a:solidFill>
                <a:latin typeface="Arial"/>
                <a:cs typeface="Arial"/>
              </a:rPr>
              <a:t>a family member </a:t>
            </a:r>
            <a:r>
              <a:rPr sz="750" spc="-3" dirty="0">
                <a:solidFill>
                  <a:srgbClr val="231F20"/>
                </a:solidFill>
                <a:latin typeface="Arial"/>
                <a:cs typeface="Arial"/>
              </a:rPr>
              <a:t>or </a:t>
            </a:r>
            <a:r>
              <a:rPr sz="750" dirty="0">
                <a:solidFill>
                  <a:srgbClr val="231F20"/>
                </a:solidFill>
                <a:latin typeface="Arial"/>
                <a:cs typeface="Arial"/>
              </a:rPr>
              <a:t>friend  </a:t>
            </a:r>
            <a:r>
              <a:rPr sz="750" spc="-3" dirty="0">
                <a:solidFill>
                  <a:srgbClr val="231F20"/>
                </a:solidFill>
                <a:latin typeface="Arial"/>
                <a:cs typeface="Arial"/>
              </a:rPr>
              <a:t>become </a:t>
            </a:r>
            <a:r>
              <a:rPr sz="750" dirty="0">
                <a:solidFill>
                  <a:srgbClr val="231F20"/>
                </a:solidFill>
                <a:latin typeface="Arial"/>
                <a:cs typeface="Arial"/>
              </a:rPr>
              <a:t>strained </a:t>
            </a:r>
            <a:r>
              <a:rPr sz="750" spc="-3" dirty="0">
                <a:solidFill>
                  <a:srgbClr val="231F20"/>
                </a:solidFill>
                <a:latin typeface="Arial"/>
                <a:cs typeface="Arial"/>
              </a:rPr>
              <a:t>due </a:t>
            </a:r>
            <a:r>
              <a:rPr sz="750" dirty="0">
                <a:solidFill>
                  <a:srgbClr val="231F20"/>
                </a:solidFill>
                <a:latin typeface="Arial"/>
                <a:cs typeface="Arial"/>
              </a:rPr>
              <a:t>to finances </a:t>
            </a:r>
            <a:r>
              <a:rPr sz="750" spc="-3" dirty="0">
                <a:solidFill>
                  <a:srgbClr val="231F20"/>
                </a:solidFill>
                <a:latin typeface="Arial"/>
                <a:cs typeface="Arial"/>
              </a:rPr>
              <a:t>as </a:t>
            </a:r>
            <a:r>
              <a:rPr sz="750" dirty="0">
                <a:solidFill>
                  <a:srgbClr val="231F20"/>
                </a:solidFill>
                <a:latin typeface="Arial"/>
                <a:cs typeface="Arial"/>
              </a:rPr>
              <a:t>you </a:t>
            </a:r>
            <a:r>
              <a:rPr sz="750" spc="-3" dirty="0">
                <a:solidFill>
                  <a:srgbClr val="231F20"/>
                </a:solidFill>
                <a:latin typeface="Arial"/>
                <a:cs typeface="Arial"/>
              </a:rPr>
              <a:t>have gotten  older?</a:t>
            </a:r>
            <a:endParaRPr sz="750">
              <a:latin typeface="Arial"/>
              <a:cs typeface="Arial"/>
            </a:endParaRPr>
          </a:p>
          <a:p>
            <a:pPr marL="320378" lvl="1" indent="-104339">
              <a:lnSpc>
                <a:spcPts val="764"/>
              </a:lnSpc>
              <a:buAutoNum type="alphaLcPeriod"/>
              <a:tabLst>
                <a:tab pos="320810" algn="l"/>
              </a:tabLst>
            </a:pPr>
            <a:r>
              <a:rPr sz="750" spc="-3" dirty="0">
                <a:solidFill>
                  <a:srgbClr val="231F20"/>
                </a:solidFill>
                <a:latin typeface="Arial"/>
                <a:cs typeface="Arial"/>
              </a:rPr>
              <a:t>No</a:t>
            </a:r>
            <a:r>
              <a:rPr sz="750" spc="-17" dirty="0">
                <a:solidFill>
                  <a:srgbClr val="231F20"/>
                </a:solidFill>
                <a:latin typeface="Arial"/>
                <a:cs typeface="Arial"/>
              </a:rPr>
              <a:t> </a:t>
            </a:r>
            <a:r>
              <a:rPr sz="750" dirty="0">
                <a:solidFill>
                  <a:srgbClr val="231F20"/>
                </a:solidFill>
                <a:latin typeface="Arial"/>
                <a:cs typeface="Arial"/>
              </a:rPr>
              <a:t>(0)</a:t>
            </a:r>
            <a:endParaRPr sz="750">
              <a:latin typeface="Arial"/>
              <a:cs typeface="Arial"/>
            </a:endParaRPr>
          </a:p>
          <a:p>
            <a:pPr marL="320378" lvl="1" indent="-104339">
              <a:lnSpc>
                <a:spcPts val="859"/>
              </a:lnSpc>
              <a:buAutoNum type="alphaLcPeriod"/>
              <a:tabLst>
                <a:tab pos="320810" algn="l"/>
              </a:tabLst>
            </a:pPr>
            <a:r>
              <a:rPr sz="750" dirty="0">
                <a:solidFill>
                  <a:srgbClr val="231F20"/>
                </a:solidFill>
                <a:latin typeface="Arial"/>
                <a:cs typeface="Arial"/>
              </a:rPr>
              <a:t>Yes</a:t>
            </a:r>
            <a:r>
              <a:rPr sz="750" spc="-3" dirty="0">
                <a:solidFill>
                  <a:srgbClr val="231F20"/>
                </a:solidFill>
                <a:latin typeface="Arial"/>
                <a:cs typeface="Arial"/>
              </a:rPr>
              <a:t> </a:t>
            </a:r>
            <a:r>
              <a:rPr sz="750" dirty="0">
                <a:solidFill>
                  <a:srgbClr val="231F20"/>
                </a:solidFill>
                <a:latin typeface="Arial"/>
                <a:cs typeface="Arial"/>
              </a:rPr>
              <a:t>(1)</a:t>
            </a:r>
            <a:endParaRPr sz="750">
              <a:latin typeface="Arial"/>
              <a:cs typeface="Arial"/>
            </a:endParaRPr>
          </a:p>
        </p:txBody>
      </p:sp>
      <p:sp>
        <p:nvSpPr>
          <p:cNvPr id="17" name="object 17"/>
          <p:cNvSpPr txBox="1"/>
          <p:nvPr/>
        </p:nvSpPr>
        <p:spPr>
          <a:xfrm>
            <a:off x="6139192" y="5249270"/>
            <a:ext cx="2188585" cy="444178"/>
          </a:xfrm>
          <a:prstGeom prst="rect">
            <a:avLst/>
          </a:prstGeom>
        </p:spPr>
        <p:txBody>
          <a:bodyPr vert="horz" wrap="square" lIns="0" tIns="20782" rIns="0" bIns="0" rtlCol="0">
            <a:spAutoFit/>
          </a:bodyPr>
          <a:lstStyle/>
          <a:p>
            <a:pPr marL="167549" marR="3464" indent="-159322">
              <a:lnSpc>
                <a:spcPts val="818"/>
              </a:lnSpc>
              <a:spcBef>
                <a:spcPts val="164"/>
              </a:spcBef>
              <a:buFont typeface="Arial"/>
              <a:buAutoNum type="arabicParenR" startAt="16"/>
              <a:tabLst>
                <a:tab pos="173177" algn="l"/>
              </a:tabLst>
            </a:pPr>
            <a:r>
              <a:rPr sz="750" spc="-3" dirty="0">
                <a:solidFill>
                  <a:srgbClr val="231F20"/>
                </a:solidFill>
                <a:latin typeface="Arial"/>
                <a:cs typeface="Arial"/>
              </a:rPr>
              <a:t>Did anyone ever </a:t>
            </a:r>
            <a:r>
              <a:rPr sz="750" dirty="0">
                <a:solidFill>
                  <a:srgbClr val="231F20"/>
                </a:solidFill>
                <a:latin typeface="Arial"/>
                <a:cs typeface="Arial"/>
              </a:rPr>
              <a:t>tell you that someone </a:t>
            </a:r>
            <a:r>
              <a:rPr sz="750" spc="-3" dirty="0">
                <a:solidFill>
                  <a:srgbClr val="231F20"/>
                </a:solidFill>
                <a:latin typeface="Arial"/>
                <a:cs typeface="Arial"/>
              </a:rPr>
              <a:t>else </a:t>
            </a:r>
            <a:r>
              <a:rPr sz="750" dirty="0">
                <a:solidFill>
                  <a:srgbClr val="231F20"/>
                </a:solidFill>
                <a:latin typeface="Arial"/>
                <a:cs typeface="Arial"/>
              </a:rPr>
              <a:t>you  know </a:t>
            </a:r>
            <a:r>
              <a:rPr sz="750" spc="-3" dirty="0">
                <a:solidFill>
                  <a:srgbClr val="231F20"/>
                </a:solidFill>
                <a:latin typeface="Arial"/>
                <a:cs typeface="Arial"/>
              </a:rPr>
              <a:t>wants </a:t>
            </a:r>
            <a:r>
              <a:rPr sz="750" dirty="0">
                <a:solidFill>
                  <a:srgbClr val="231F20"/>
                </a:solidFill>
                <a:latin typeface="Arial"/>
                <a:cs typeface="Arial"/>
              </a:rPr>
              <a:t>to take your</a:t>
            </a:r>
            <a:r>
              <a:rPr sz="750" spc="-14" dirty="0">
                <a:solidFill>
                  <a:srgbClr val="231F20"/>
                </a:solidFill>
                <a:latin typeface="Arial"/>
                <a:cs typeface="Arial"/>
              </a:rPr>
              <a:t> </a:t>
            </a:r>
            <a:r>
              <a:rPr sz="750" dirty="0">
                <a:solidFill>
                  <a:srgbClr val="231F20"/>
                </a:solidFill>
                <a:latin typeface="Arial"/>
                <a:cs typeface="Arial"/>
              </a:rPr>
              <a:t>money?</a:t>
            </a:r>
            <a:endParaRPr sz="750">
              <a:latin typeface="Arial"/>
              <a:cs typeface="Arial"/>
            </a:endParaRPr>
          </a:p>
          <a:p>
            <a:pPr marL="320378" lvl="1" indent="-104339">
              <a:lnSpc>
                <a:spcPts val="764"/>
              </a:lnSpc>
              <a:buAutoNum type="alphaLcPeriod"/>
              <a:tabLst>
                <a:tab pos="320810" algn="l"/>
              </a:tabLst>
            </a:pPr>
            <a:r>
              <a:rPr sz="750" spc="-3" dirty="0">
                <a:solidFill>
                  <a:srgbClr val="231F20"/>
                </a:solidFill>
                <a:latin typeface="Arial"/>
                <a:cs typeface="Arial"/>
              </a:rPr>
              <a:t>No</a:t>
            </a:r>
            <a:r>
              <a:rPr sz="750" spc="-17" dirty="0">
                <a:solidFill>
                  <a:srgbClr val="231F20"/>
                </a:solidFill>
                <a:latin typeface="Arial"/>
                <a:cs typeface="Arial"/>
              </a:rPr>
              <a:t> </a:t>
            </a:r>
            <a:r>
              <a:rPr sz="750" dirty="0">
                <a:solidFill>
                  <a:srgbClr val="231F20"/>
                </a:solidFill>
                <a:latin typeface="Arial"/>
                <a:cs typeface="Arial"/>
              </a:rPr>
              <a:t>(0)</a:t>
            </a:r>
            <a:endParaRPr sz="750">
              <a:latin typeface="Arial"/>
              <a:cs typeface="Arial"/>
            </a:endParaRPr>
          </a:p>
          <a:p>
            <a:pPr marL="320378" lvl="1" indent="-104339">
              <a:lnSpc>
                <a:spcPts val="859"/>
              </a:lnSpc>
              <a:buAutoNum type="alphaLcPeriod"/>
              <a:tabLst>
                <a:tab pos="320810" algn="l"/>
              </a:tabLst>
            </a:pPr>
            <a:r>
              <a:rPr sz="750" dirty="0">
                <a:solidFill>
                  <a:srgbClr val="231F20"/>
                </a:solidFill>
                <a:latin typeface="Arial"/>
                <a:cs typeface="Arial"/>
              </a:rPr>
              <a:t>Yes</a:t>
            </a:r>
            <a:r>
              <a:rPr sz="750" spc="-3" dirty="0">
                <a:solidFill>
                  <a:srgbClr val="231F20"/>
                </a:solidFill>
                <a:latin typeface="Arial"/>
                <a:cs typeface="Arial"/>
              </a:rPr>
              <a:t> </a:t>
            </a:r>
            <a:r>
              <a:rPr sz="750" dirty="0">
                <a:solidFill>
                  <a:srgbClr val="231F20"/>
                </a:solidFill>
                <a:latin typeface="Arial"/>
                <a:cs typeface="Arial"/>
              </a:rPr>
              <a:t>(1)</a:t>
            </a:r>
            <a:endParaRPr sz="750">
              <a:latin typeface="Arial"/>
              <a:cs typeface="Arial"/>
            </a:endParaRPr>
          </a:p>
        </p:txBody>
      </p:sp>
      <p:sp>
        <p:nvSpPr>
          <p:cNvPr id="18" name="object 18"/>
          <p:cNvSpPr txBox="1"/>
          <p:nvPr/>
        </p:nvSpPr>
        <p:spPr>
          <a:xfrm>
            <a:off x="6139191" y="5768859"/>
            <a:ext cx="2383848" cy="546770"/>
          </a:xfrm>
          <a:prstGeom prst="rect">
            <a:avLst/>
          </a:prstGeom>
        </p:spPr>
        <p:txBody>
          <a:bodyPr vert="horz" wrap="square" lIns="0" tIns="20782" rIns="0" bIns="0" rtlCol="0">
            <a:spAutoFit/>
          </a:bodyPr>
          <a:lstStyle/>
          <a:p>
            <a:pPr marL="167549" marR="3464" indent="-159322">
              <a:lnSpc>
                <a:spcPts val="818"/>
              </a:lnSpc>
              <a:spcBef>
                <a:spcPts val="164"/>
              </a:spcBef>
              <a:buFont typeface="Arial"/>
              <a:buAutoNum type="arabicParenR" startAt="17"/>
              <a:tabLst>
                <a:tab pos="173177" algn="l"/>
              </a:tabLst>
            </a:pPr>
            <a:r>
              <a:rPr sz="750" spc="-3" dirty="0">
                <a:solidFill>
                  <a:srgbClr val="231F20"/>
                </a:solidFill>
                <a:latin typeface="Arial"/>
                <a:cs typeface="Arial"/>
              </a:rPr>
              <a:t>How likely is it </a:t>
            </a:r>
            <a:r>
              <a:rPr sz="750" dirty="0">
                <a:solidFill>
                  <a:srgbClr val="231F20"/>
                </a:solidFill>
                <a:latin typeface="Arial"/>
                <a:cs typeface="Arial"/>
              </a:rPr>
              <a:t>that </a:t>
            </a:r>
            <a:r>
              <a:rPr sz="750" spc="-3" dirty="0">
                <a:solidFill>
                  <a:srgbClr val="231F20"/>
                </a:solidFill>
                <a:latin typeface="Arial"/>
                <a:cs typeface="Arial"/>
              </a:rPr>
              <a:t>anyone now wants </a:t>
            </a:r>
            <a:r>
              <a:rPr sz="750" dirty="0">
                <a:solidFill>
                  <a:srgbClr val="231F20"/>
                </a:solidFill>
                <a:latin typeface="Arial"/>
                <a:cs typeface="Arial"/>
              </a:rPr>
              <a:t>to take </a:t>
            </a:r>
            <a:r>
              <a:rPr sz="750" spc="-3" dirty="0">
                <a:solidFill>
                  <a:srgbClr val="231F20"/>
                </a:solidFill>
                <a:latin typeface="Arial"/>
                <a:cs typeface="Arial"/>
              </a:rPr>
              <a:t>or use  </a:t>
            </a:r>
            <a:r>
              <a:rPr sz="750" dirty="0">
                <a:solidFill>
                  <a:srgbClr val="231F20"/>
                </a:solidFill>
                <a:latin typeface="Arial"/>
                <a:cs typeface="Arial"/>
              </a:rPr>
              <a:t>your money </a:t>
            </a:r>
            <a:r>
              <a:rPr sz="750" spc="-3" dirty="0">
                <a:solidFill>
                  <a:srgbClr val="231F20"/>
                </a:solidFill>
                <a:latin typeface="Arial"/>
                <a:cs typeface="Arial"/>
              </a:rPr>
              <a:t>without </a:t>
            </a:r>
            <a:r>
              <a:rPr sz="750" dirty="0">
                <a:solidFill>
                  <a:srgbClr val="231F20"/>
                </a:solidFill>
                <a:latin typeface="Arial"/>
                <a:cs typeface="Arial"/>
              </a:rPr>
              <a:t>your</a:t>
            </a:r>
            <a:r>
              <a:rPr sz="750" spc="-10" dirty="0">
                <a:solidFill>
                  <a:srgbClr val="231F20"/>
                </a:solidFill>
                <a:latin typeface="Arial"/>
                <a:cs typeface="Arial"/>
              </a:rPr>
              <a:t> </a:t>
            </a:r>
            <a:r>
              <a:rPr sz="750" spc="-3" dirty="0">
                <a:solidFill>
                  <a:srgbClr val="231F20"/>
                </a:solidFill>
                <a:latin typeface="Arial"/>
                <a:cs typeface="Arial"/>
              </a:rPr>
              <a:t>permission?</a:t>
            </a:r>
            <a:endParaRPr sz="750">
              <a:latin typeface="Arial"/>
              <a:cs typeface="Arial"/>
            </a:endParaRPr>
          </a:p>
          <a:p>
            <a:pPr marL="322110" lvl="1" indent="-106071">
              <a:lnSpc>
                <a:spcPts val="764"/>
              </a:lnSpc>
              <a:buAutoNum type="alphaLcPeriod"/>
              <a:tabLst>
                <a:tab pos="322543" algn="l"/>
              </a:tabLst>
            </a:pPr>
            <a:r>
              <a:rPr sz="750" spc="-3" dirty="0">
                <a:solidFill>
                  <a:srgbClr val="231F20"/>
                </a:solidFill>
                <a:latin typeface="Arial"/>
                <a:cs typeface="Arial"/>
              </a:rPr>
              <a:t>Unlikely </a:t>
            </a:r>
            <a:r>
              <a:rPr sz="750" dirty="0">
                <a:solidFill>
                  <a:srgbClr val="231F20"/>
                </a:solidFill>
                <a:latin typeface="Arial"/>
                <a:cs typeface="Arial"/>
              </a:rPr>
              <a:t>(0)</a:t>
            </a:r>
            <a:endParaRPr sz="750">
              <a:latin typeface="Arial"/>
              <a:cs typeface="Arial"/>
            </a:endParaRPr>
          </a:p>
          <a:p>
            <a:pPr marL="322110" lvl="1" indent="-106071">
              <a:lnSpc>
                <a:spcPts val="818"/>
              </a:lnSpc>
              <a:buAutoNum type="alphaLcPeriod"/>
              <a:tabLst>
                <a:tab pos="322543" algn="l"/>
              </a:tabLst>
            </a:pPr>
            <a:r>
              <a:rPr sz="750" dirty="0">
                <a:solidFill>
                  <a:srgbClr val="231F20"/>
                </a:solidFill>
                <a:latin typeface="Arial"/>
                <a:cs typeface="Arial"/>
              </a:rPr>
              <a:t>Somewhat </a:t>
            </a:r>
            <a:r>
              <a:rPr sz="750" spc="-3" dirty="0">
                <a:solidFill>
                  <a:srgbClr val="231F20"/>
                </a:solidFill>
                <a:latin typeface="Arial"/>
                <a:cs typeface="Arial"/>
              </a:rPr>
              <a:t>likely </a:t>
            </a:r>
            <a:r>
              <a:rPr sz="750" dirty="0">
                <a:solidFill>
                  <a:srgbClr val="231F20"/>
                </a:solidFill>
                <a:latin typeface="Arial"/>
                <a:cs typeface="Arial"/>
              </a:rPr>
              <a:t>(1)</a:t>
            </a:r>
            <a:endParaRPr sz="750">
              <a:latin typeface="Arial"/>
              <a:cs typeface="Arial"/>
            </a:endParaRPr>
          </a:p>
          <a:p>
            <a:pPr marL="322110" lvl="1" indent="-100876">
              <a:lnSpc>
                <a:spcPts val="859"/>
              </a:lnSpc>
              <a:buAutoNum type="alphaLcPeriod"/>
              <a:tabLst>
                <a:tab pos="322543" algn="l"/>
              </a:tabLst>
            </a:pPr>
            <a:r>
              <a:rPr sz="750" dirty="0">
                <a:solidFill>
                  <a:srgbClr val="231F20"/>
                </a:solidFill>
                <a:latin typeface="Arial"/>
                <a:cs typeface="Arial"/>
              </a:rPr>
              <a:t>Very </a:t>
            </a:r>
            <a:r>
              <a:rPr sz="750" spc="-3" dirty="0">
                <a:solidFill>
                  <a:srgbClr val="231F20"/>
                </a:solidFill>
                <a:latin typeface="Arial"/>
                <a:cs typeface="Arial"/>
              </a:rPr>
              <a:t>likely </a:t>
            </a:r>
            <a:r>
              <a:rPr sz="750" dirty="0">
                <a:solidFill>
                  <a:srgbClr val="231F20"/>
                </a:solidFill>
                <a:latin typeface="Arial"/>
                <a:cs typeface="Arial"/>
              </a:rPr>
              <a:t>(2)</a:t>
            </a:r>
            <a:endParaRPr sz="750">
              <a:latin typeface="Arial"/>
              <a:cs typeface="Arial"/>
            </a:endParaRPr>
          </a:p>
        </p:txBody>
      </p:sp>
      <p:sp>
        <p:nvSpPr>
          <p:cNvPr id="19" name="object 19"/>
          <p:cNvSpPr txBox="1"/>
          <p:nvPr/>
        </p:nvSpPr>
        <p:spPr>
          <a:xfrm>
            <a:off x="6983557" y="485775"/>
            <a:ext cx="1627909" cy="429605"/>
          </a:xfrm>
          <a:prstGeom prst="rect">
            <a:avLst/>
          </a:prstGeom>
          <a:ln w="6350">
            <a:solidFill>
              <a:srgbClr val="231F20"/>
            </a:solidFill>
          </a:ln>
        </p:spPr>
        <p:txBody>
          <a:bodyPr vert="horz" wrap="square" lIns="0" tIns="19050" rIns="0" bIns="0" rtlCol="0">
            <a:spAutoFit/>
          </a:bodyPr>
          <a:lstStyle/>
          <a:p>
            <a:pPr marL="73600" marR="77064" algn="ctr">
              <a:lnSpc>
                <a:spcPts val="818"/>
              </a:lnSpc>
              <a:spcBef>
                <a:spcPts val="150"/>
              </a:spcBef>
            </a:pPr>
            <a:r>
              <a:rPr sz="750" dirty="0">
                <a:solidFill>
                  <a:srgbClr val="231F20"/>
                </a:solidFill>
                <a:latin typeface="Arial"/>
                <a:cs typeface="Arial"/>
              </a:rPr>
              <a:t>Survey results </a:t>
            </a:r>
            <a:r>
              <a:rPr sz="750" spc="-3" dirty="0">
                <a:solidFill>
                  <a:srgbClr val="231F20"/>
                </a:solidFill>
                <a:latin typeface="Arial"/>
                <a:cs typeface="Arial"/>
              </a:rPr>
              <a:t>will be </a:t>
            </a:r>
            <a:r>
              <a:rPr sz="750" dirty="0">
                <a:solidFill>
                  <a:srgbClr val="231F20"/>
                </a:solidFill>
                <a:latin typeface="Arial"/>
                <a:cs typeface="Arial"/>
              </a:rPr>
              <a:t>sent to the  </a:t>
            </a:r>
            <a:r>
              <a:rPr sz="750" spc="-3" dirty="0">
                <a:solidFill>
                  <a:srgbClr val="231F20"/>
                </a:solidFill>
                <a:latin typeface="Arial"/>
                <a:cs typeface="Arial"/>
              </a:rPr>
              <a:t>person who asked </a:t>
            </a:r>
            <a:r>
              <a:rPr sz="750" dirty="0">
                <a:solidFill>
                  <a:srgbClr val="231F20"/>
                </a:solidFill>
                <a:latin typeface="Arial"/>
                <a:cs typeface="Arial"/>
              </a:rPr>
              <a:t>you to</a:t>
            </a:r>
            <a:r>
              <a:rPr sz="750" spc="-58" dirty="0">
                <a:solidFill>
                  <a:srgbClr val="231F20"/>
                </a:solidFill>
                <a:latin typeface="Arial"/>
                <a:cs typeface="Arial"/>
              </a:rPr>
              <a:t> </a:t>
            </a:r>
            <a:r>
              <a:rPr sz="750" dirty="0">
                <a:solidFill>
                  <a:srgbClr val="231F20"/>
                </a:solidFill>
                <a:latin typeface="Arial"/>
                <a:cs typeface="Arial"/>
              </a:rPr>
              <a:t>complete  </a:t>
            </a:r>
            <a:r>
              <a:rPr sz="750" spc="-3" dirty="0">
                <a:solidFill>
                  <a:srgbClr val="231F20"/>
                </a:solidFill>
                <a:latin typeface="Arial"/>
                <a:cs typeface="Arial"/>
              </a:rPr>
              <a:t>it. </a:t>
            </a:r>
            <a:r>
              <a:rPr sz="750" dirty="0">
                <a:solidFill>
                  <a:srgbClr val="231F20"/>
                </a:solidFill>
                <a:latin typeface="Arial"/>
                <a:cs typeface="Arial"/>
              </a:rPr>
              <a:t>Please </a:t>
            </a:r>
            <a:r>
              <a:rPr sz="750" spc="-3" dirty="0">
                <a:solidFill>
                  <a:srgbClr val="231F20"/>
                </a:solidFill>
                <a:latin typeface="Arial"/>
                <a:cs typeface="Arial"/>
              </a:rPr>
              <a:t>enter </a:t>
            </a:r>
            <a:r>
              <a:rPr sz="750" dirty="0">
                <a:solidFill>
                  <a:srgbClr val="231F20"/>
                </a:solidFill>
                <a:latin typeface="Arial"/>
                <a:cs typeface="Arial"/>
              </a:rPr>
              <a:t>that </a:t>
            </a:r>
            <a:r>
              <a:rPr sz="750" spc="-3" dirty="0">
                <a:solidFill>
                  <a:srgbClr val="231F20"/>
                </a:solidFill>
                <a:latin typeface="Arial"/>
                <a:cs typeface="Arial"/>
              </a:rPr>
              <a:t>name or </a:t>
            </a:r>
            <a:r>
              <a:rPr sz="750" dirty="0">
                <a:solidFill>
                  <a:srgbClr val="231F20"/>
                </a:solidFill>
                <a:latin typeface="Arial"/>
                <a:cs typeface="Arial"/>
              </a:rPr>
              <a:t>their  </a:t>
            </a:r>
            <a:r>
              <a:rPr sz="750" spc="-3" dirty="0">
                <a:solidFill>
                  <a:srgbClr val="231F20"/>
                </a:solidFill>
                <a:latin typeface="Arial"/>
                <a:cs typeface="Arial"/>
              </a:rPr>
              <a:t>organization</a:t>
            </a:r>
            <a:r>
              <a:rPr sz="750" spc="-10" dirty="0">
                <a:solidFill>
                  <a:srgbClr val="231F20"/>
                </a:solidFill>
                <a:latin typeface="Arial"/>
                <a:cs typeface="Arial"/>
              </a:rPr>
              <a:t> </a:t>
            </a:r>
            <a:r>
              <a:rPr sz="750" spc="-3" dirty="0">
                <a:solidFill>
                  <a:srgbClr val="231F20"/>
                </a:solidFill>
                <a:latin typeface="Arial"/>
                <a:cs typeface="Arial"/>
              </a:rPr>
              <a:t>here:</a:t>
            </a:r>
            <a:endParaRPr sz="750">
              <a:latin typeface="Arial"/>
              <a:cs typeface="Arial"/>
            </a:endParaRPr>
          </a:p>
        </p:txBody>
      </p:sp>
      <p:sp>
        <p:nvSpPr>
          <p:cNvPr id="20" name="object 20"/>
          <p:cNvSpPr/>
          <p:nvPr/>
        </p:nvSpPr>
        <p:spPr>
          <a:xfrm>
            <a:off x="7197290" y="1123529"/>
            <a:ext cx="1218333" cy="0"/>
          </a:xfrm>
          <a:custGeom>
            <a:avLst/>
            <a:gdLst/>
            <a:ahLst/>
            <a:cxnLst/>
            <a:rect l="l" t="t" r="r" b="b"/>
            <a:pathLst>
              <a:path w="1786890">
                <a:moveTo>
                  <a:pt x="0" y="0"/>
                </a:moveTo>
                <a:lnTo>
                  <a:pt x="1786483" y="0"/>
                </a:lnTo>
              </a:path>
            </a:pathLst>
          </a:custGeom>
          <a:ln w="8801">
            <a:solidFill>
              <a:srgbClr val="221E1F"/>
            </a:solidFill>
          </a:ln>
        </p:spPr>
        <p:txBody>
          <a:bodyPr wrap="square" lIns="0" tIns="0" rIns="0" bIns="0" rtlCol="0"/>
          <a:lstStyle/>
          <a:p>
            <a:endParaRPr sz="1227"/>
          </a:p>
        </p:txBody>
      </p:sp>
      <p:sp>
        <p:nvSpPr>
          <p:cNvPr id="21" name="object 21"/>
          <p:cNvSpPr txBox="1"/>
          <p:nvPr/>
        </p:nvSpPr>
        <p:spPr>
          <a:xfrm>
            <a:off x="5023571" y="1314432"/>
            <a:ext cx="2218025" cy="134612"/>
          </a:xfrm>
          <a:prstGeom prst="rect">
            <a:avLst/>
          </a:prstGeom>
        </p:spPr>
        <p:txBody>
          <a:bodyPr vert="horz" wrap="square" lIns="0" tIns="8659" rIns="0" bIns="0" rtlCol="0">
            <a:spAutoFit/>
          </a:bodyPr>
          <a:lstStyle/>
          <a:p>
            <a:pPr marL="8659">
              <a:spcBef>
                <a:spcPts val="68"/>
              </a:spcBef>
            </a:pPr>
            <a:r>
              <a:rPr sz="818" b="1" dirty="0">
                <a:solidFill>
                  <a:srgbClr val="231F20"/>
                </a:solidFill>
                <a:latin typeface="Arial"/>
                <a:cs typeface="Arial"/>
              </a:rPr>
              <a:t>Instructions: </a:t>
            </a:r>
            <a:r>
              <a:rPr sz="818" b="1" spc="-3" dirty="0">
                <a:solidFill>
                  <a:srgbClr val="231F20"/>
                </a:solidFill>
                <a:latin typeface="Arial"/>
                <a:cs typeface="Arial"/>
              </a:rPr>
              <a:t>Circle </a:t>
            </a:r>
            <a:r>
              <a:rPr sz="818" b="1" dirty="0">
                <a:solidFill>
                  <a:srgbClr val="231F20"/>
                </a:solidFill>
                <a:latin typeface="Arial"/>
                <a:cs typeface="Arial"/>
              </a:rPr>
              <a:t>one </a:t>
            </a:r>
            <a:r>
              <a:rPr sz="818" b="1" spc="-3" dirty="0">
                <a:solidFill>
                  <a:srgbClr val="231F20"/>
                </a:solidFill>
                <a:latin typeface="Arial"/>
                <a:cs typeface="Arial"/>
              </a:rPr>
              <a:t>answer </a:t>
            </a:r>
            <a:r>
              <a:rPr sz="818" b="1" dirty="0">
                <a:solidFill>
                  <a:srgbClr val="231F20"/>
                </a:solidFill>
                <a:latin typeface="Arial"/>
                <a:cs typeface="Arial"/>
              </a:rPr>
              <a:t>per</a:t>
            </a:r>
            <a:r>
              <a:rPr sz="818" b="1" spc="-41" dirty="0">
                <a:solidFill>
                  <a:srgbClr val="231F20"/>
                </a:solidFill>
                <a:latin typeface="Arial"/>
                <a:cs typeface="Arial"/>
              </a:rPr>
              <a:t> </a:t>
            </a:r>
            <a:r>
              <a:rPr sz="818" b="1" dirty="0">
                <a:solidFill>
                  <a:srgbClr val="231F20"/>
                </a:solidFill>
                <a:latin typeface="Arial"/>
                <a:cs typeface="Arial"/>
              </a:rPr>
              <a:t>question</a:t>
            </a:r>
            <a:endParaRPr sz="818">
              <a:latin typeface="Arial"/>
              <a:cs typeface="Arial"/>
            </a:endParaRPr>
          </a:p>
        </p:txBody>
      </p:sp>
      <p:sp>
        <p:nvSpPr>
          <p:cNvPr id="22" name="object 22"/>
          <p:cNvSpPr/>
          <p:nvPr/>
        </p:nvSpPr>
        <p:spPr>
          <a:xfrm>
            <a:off x="3654137" y="1288473"/>
            <a:ext cx="4883727" cy="0"/>
          </a:xfrm>
          <a:custGeom>
            <a:avLst/>
            <a:gdLst/>
            <a:ahLst/>
            <a:cxnLst/>
            <a:rect l="l" t="t" r="r" b="b"/>
            <a:pathLst>
              <a:path w="7162800">
                <a:moveTo>
                  <a:pt x="0" y="0"/>
                </a:moveTo>
                <a:lnTo>
                  <a:pt x="7162800" y="0"/>
                </a:lnTo>
              </a:path>
            </a:pathLst>
          </a:custGeom>
          <a:ln w="12700">
            <a:solidFill>
              <a:srgbClr val="231F20"/>
            </a:solidFill>
          </a:ln>
        </p:spPr>
        <p:txBody>
          <a:bodyPr wrap="square" lIns="0" tIns="0" rIns="0" bIns="0" rtlCol="0"/>
          <a:lstStyle/>
          <a:p>
            <a:endParaRPr sz="1227"/>
          </a:p>
        </p:txBody>
      </p:sp>
      <p:sp>
        <p:nvSpPr>
          <p:cNvPr id="23" name="object 23"/>
          <p:cNvSpPr txBox="1"/>
          <p:nvPr/>
        </p:nvSpPr>
        <p:spPr>
          <a:xfrm>
            <a:off x="4371672" y="68352"/>
            <a:ext cx="1742209" cy="279616"/>
          </a:xfrm>
          <a:prstGeom prst="rect">
            <a:avLst/>
          </a:prstGeom>
        </p:spPr>
        <p:txBody>
          <a:bodyPr vert="horz" wrap="square" lIns="0" tIns="14720" rIns="0" bIns="0" rtlCol="0">
            <a:spAutoFit/>
          </a:bodyPr>
          <a:lstStyle/>
          <a:p>
            <a:pPr algn="ctr">
              <a:spcBef>
                <a:spcPts val="116"/>
              </a:spcBef>
            </a:pPr>
            <a:r>
              <a:rPr sz="682" dirty="0">
                <a:solidFill>
                  <a:srgbClr val="231F20"/>
                </a:solidFill>
                <a:latin typeface="Arial"/>
                <a:cs typeface="Arial"/>
              </a:rPr>
              <a:t>OlderAdultNestEgg.com</a:t>
            </a:r>
            <a:endParaRPr sz="682">
              <a:latin typeface="Arial"/>
              <a:cs typeface="Arial"/>
            </a:endParaRPr>
          </a:p>
          <a:p>
            <a:pPr algn="ctr">
              <a:spcBef>
                <a:spcPts val="68"/>
              </a:spcBef>
            </a:pPr>
            <a:r>
              <a:rPr sz="955" b="1" dirty="0">
                <a:solidFill>
                  <a:srgbClr val="231F20"/>
                </a:solidFill>
                <a:latin typeface="Arial"/>
                <a:cs typeface="Arial"/>
              </a:rPr>
              <a:t>Financial Vulnerability</a:t>
            </a:r>
            <a:r>
              <a:rPr sz="955" b="1" spc="-68" dirty="0">
                <a:solidFill>
                  <a:srgbClr val="231F20"/>
                </a:solidFill>
                <a:latin typeface="Arial"/>
                <a:cs typeface="Arial"/>
              </a:rPr>
              <a:t> </a:t>
            </a:r>
            <a:r>
              <a:rPr sz="955" b="1" dirty="0">
                <a:solidFill>
                  <a:srgbClr val="231F20"/>
                </a:solidFill>
                <a:latin typeface="Arial"/>
                <a:cs typeface="Arial"/>
              </a:rPr>
              <a:t>Survey</a:t>
            </a:r>
            <a:endParaRPr sz="955">
              <a:latin typeface="Arial"/>
              <a:cs typeface="Arial"/>
            </a:endParaRPr>
          </a:p>
        </p:txBody>
      </p:sp>
      <p:sp>
        <p:nvSpPr>
          <p:cNvPr id="24" name="object 24"/>
          <p:cNvSpPr txBox="1"/>
          <p:nvPr/>
        </p:nvSpPr>
        <p:spPr>
          <a:xfrm>
            <a:off x="3624591" y="392845"/>
            <a:ext cx="3258416" cy="866158"/>
          </a:xfrm>
          <a:prstGeom prst="rect">
            <a:avLst/>
          </a:prstGeom>
        </p:spPr>
        <p:txBody>
          <a:bodyPr vert="horz" wrap="square" lIns="0" tIns="8659" rIns="0" bIns="0" rtlCol="0">
            <a:spAutoFit/>
          </a:bodyPr>
          <a:lstStyle/>
          <a:p>
            <a:pPr marL="8659" marR="96113">
              <a:lnSpc>
                <a:spcPct val="118400"/>
              </a:lnSpc>
              <a:spcBef>
                <a:spcPts val="68"/>
              </a:spcBef>
              <a:tabLst>
                <a:tab pos="572784" algn="l"/>
                <a:tab pos="1793250" algn="l"/>
                <a:tab pos="2243511" algn="l"/>
                <a:tab pos="2631860" algn="l"/>
                <a:tab pos="3150959" algn="l"/>
              </a:tabLst>
            </a:pPr>
            <a:r>
              <a:rPr sz="750" dirty="0">
                <a:solidFill>
                  <a:srgbClr val="231F20"/>
                </a:solidFill>
                <a:latin typeface="Arial"/>
                <a:cs typeface="Arial"/>
              </a:rPr>
              <a:t>Age:</a:t>
            </a:r>
            <a:r>
              <a:rPr sz="750" u="sng" dirty="0">
                <a:solidFill>
                  <a:srgbClr val="231F20"/>
                </a:solidFill>
                <a:uFill>
                  <a:solidFill>
                    <a:srgbClr val="221E1F"/>
                  </a:solidFill>
                </a:uFill>
                <a:latin typeface="Arial"/>
                <a:cs typeface="Arial"/>
              </a:rPr>
              <a:t> 	</a:t>
            </a:r>
            <a:r>
              <a:rPr sz="750" dirty="0">
                <a:solidFill>
                  <a:srgbClr val="231F20"/>
                </a:solidFill>
                <a:latin typeface="Arial"/>
                <a:cs typeface="Arial"/>
              </a:rPr>
              <a:t>	Gender:	Male	Female  </a:t>
            </a:r>
            <a:r>
              <a:rPr sz="750" spc="-3" dirty="0">
                <a:solidFill>
                  <a:srgbClr val="231F20"/>
                </a:solidFill>
                <a:latin typeface="Arial"/>
                <a:cs typeface="Arial"/>
              </a:rPr>
              <a:t>Highest Level</a:t>
            </a:r>
            <a:r>
              <a:rPr sz="750" spc="-44" dirty="0">
                <a:solidFill>
                  <a:srgbClr val="231F20"/>
                </a:solidFill>
                <a:latin typeface="Arial"/>
                <a:cs typeface="Arial"/>
              </a:rPr>
              <a:t> </a:t>
            </a:r>
            <a:r>
              <a:rPr sz="750" spc="-3" dirty="0">
                <a:solidFill>
                  <a:srgbClr val="231F20"/>
                </a:solidFill>
                <a:latin typeface="Arial"/>
                <a:cs typeface="Arial"/>
              </a:rPr>
              <a:t>of</a:t>
            </a:r>
            <a:r>
              <a:rPr sz="750" spc="-20" dirty="0">
                <a:solidFill>
                  <a:srgbClr val="231F20"/>
                </a:solidFill>
                <a:latin typeface="Arial"/>
                <a:cs typeface="Arial"/>
              </a:rPr>
              <a:t> </a:t>
            </a:r>
            <a:r>
              <a:rPr sz="750" dirty="0">
                <a:solidFill>
                  <a:srgbClr val="231F20"/>
                </a:solidFill>
                <a:latin typeface="Arial"/>
                <a:cs typeface="Arial"/>
              </a:rPr>
              <a:t>Education  </a:t>
            </a:r>
            <a:r>
              <a:rPr sz="750" u="sng" dirty="0">
                <a:solidFill>
                  <a:srgbClr val="231F20"/>
                </a:solidFill>
                <a:uFill>
                  <a:solidFill>
                    <a:srgbClr val="221E1F"/>
                  </a:solidFill>
                </a:uFill>
                <a:latin typeface="Arial"/>
                <a:cs typeface="Arial"/>
              </a:rPr>
              <a:t> 				</a:t>
            </a:r>
            <a:r>
              <a:rPr sz="750" dirty="0">
                <a:solidFill>
                  <a:srgbClr val="231F20"/>
                </a:solidFill>
                <a:latin typeface="Arial"/>
                <a:cs typeface="Arial"/>
              </a:rPr>
              <a:t> </a:t>
            </a:r>
            <a:r>
              <a:rPr sz="750" spc="-3" dirty="0">
                <a:solidFill>
                  <a:srgbClr val="231F20"/>
                </a:solidFill>
                <a:latin typeface="Arial"/>
                <a:cs typeface="Arial"/>
              </a:rPr>
              <a:t>                                                         </a:t>
            </a:r>
            <a:r>
              <a:rPr sz="750" spc="194" dirty="0">
                <a:solidFill>
                  <a:srgbClr val="231F20"/>
                </a:solidFill>
                <a:latin typeface="Arial"/>
                <a:cs typeface="Arial"/>
              </a:rPr>
              <a:t> </a:t>
            </a:r>
            <a:r>
              <a:rPr sz="750" spc="-3" dirty="0">
                <a:solidFill>
                  <a:srgbClr val="231F20"/>
                </a:solidFill>
                <a:latin typeface="Arial"/>
                <a:cs typeface="Arial"/>
              </a:rPr>
              <a:t>Race/Ethicity </a:t>
            </a:r>
            <a:r>
              <a:rPr sz="750" u="sng" dirty="0">
                <a:solidFill>
                  <a:srgbClr val="231F20"/>
                </a:solidFill>
                <a:uFill>
                  <a:solidFill>
                    <a:srgbClr val="221E1F"/>
                  </a:solidFill>
                </a:uFill>
                <a:latin typeface="Arial"/>
                <a:cs typeface="Arial"/>
              </a:rPr>
              <a:t> 				</a:t>
            </a:r>
            <a:endParaRPr sz="750">
              <a:latin typeface="Arial"/>
              <a:cs typeface="Arial"/>
            </a:endParaRPr>
          </a:p>
          <a:p>
            <a:pPr marL="8659">
              <a:spcBef>
                <a:spcPts val="330"/>
              </a:spcBef>
              <a:tabLst>
                <a:tab pos="880173" algn="l"/>
                <a:tab pos="1229558" algn="l"/>
                <a:tab pos="1610981" algn="l"/>
                <a:tab pos="2537046" algn="l"/>
                <a:tab pos="2885998" algn="l"/>
              </a:tabLst>
            </a:pPr>
            <a:r>
              <a:rPr sz="750" spc="-3" dirty="0">
                <a:solidFill>
                  <a:srgbClr val="231F20"/>
                </a:solidFill>
                <a:latin typeface="Arial"/>
                <a:cs typeface="Arial"/>
              </a:rPr>
              <a:t>Do </a:t>
            </a:r>
            <a:r>
              <a:rPr sz="750" spc="-27" dirty="0">
                <a:solidFill>
                  <a:srgbClr val="231F20"/>
                </a:solidFill>
                <a:latin typeface="Arial"/>
                <a:cs typeface="Arial"/>
              </a:rPr>
              <a:t>you</a:t>
            </a:r>
            <a:r>
              <a:rPr sz="750" spc="-3" dirty="0">
                <a:solidFill>
                  <a:srgbClr val="231F20"/>
                </a:solidFill>
                <a:latin typeface="Arial"/>
                <a:cs typeface="Arial"/>
              </a:rPr>
              <a:t> live</a:t>
            </a:r>
            <a:r>
              <a:rPr sz="750" spc="-44" dirty="0">
                <a:solidFill>
                  <a:srgbClr val="231F20"/>
                </a:solidFill>
                <a:latin typeface="Arial"/>
                <a:cs typeface="Arial"/>
              </a:rPr>
              <a:t> </a:t>
            </a:r>
            <a:r>
              <a:rPr sz="750" spc="-3" dirty="0">
                <a:solidFill>
                  <a:srgbClr val="231F20"/>
                </a:solidFill>
                <a:latin typeface="Arial"/>
                <a:cs typeface="Arial"/>
              </a:rPr>
              <a:t>alone?	</a:t>
            </a:r>
            <a:r>
              <a:rPr sz="750" dirty="0">
                <a:solidFill>
                  <a:srgbClr val="231F20"/>
                </a:solidFill>
                <a:latin typeface="Arial"/>
                <a:cs typeface="Arial"/>
              </a:rPr>
              <a:t>YES	</a:t>
            </a:r>
            <a:r>
              <a:rPr sz="750" spc="-3" dirty="0">
                <a:solidFill>
                  <a:srgbClr val="231F20"/>
                </a:solidFill>
                <a:latin typeface="Arial"/>
                <a:cs typeface="Arial"/>
              </a:rPr>
              <a:t>NO	</a:t>
            </a:r>
            <a:r>
              <a:rPr sz="750" dirty="0">
                <a:solidFill>
                  <a:srgbClr val="231F20"/>
                </a:solidFill>
                <a:latin typeface="Arial"/>
                <a:cs typeface="Arial"/>
              </a:rPr>
              <a:t>Are</a:t>
            </a:r>
            <a:r>
              <a:rPr sz="750" spc="3" dirty="0">
                <a:solidFill>
                  <a:srgbClr val="231F20"/>
                </a:solidFill>
                <a:latin typeface="Arial"/>
                <a:cs typeface="Arial"/>
              </a:rPr>
              <a:t> </a:t>
            </a:r>
            <a:r>
              <a:rPr sz="750" dirty="0">
                <a:solidFill>
                  <a:srgbClr val="231F20"/>
                </a:solidFill>
                <a:latin typeface="Arial"/>
                <a:cs typeface="Arial"/>
              </a:rPr>
              <a:t>you </a:t>
            </a:r>
            <a:r>
              <a:rPr sz="750" spc="-3" dirty="0">
                <a:solidFill>
                  <a:srgbClr val="231F20"/>
                </a:solidFill>
                <a:latin typeface="Arial"/>
                <a:cs typeface="Arial"/>
              </a:rPr>
              <a:t>employed?	</a:t>
            </a:r>
            <a:r>
              <a:rPr sz="750" dirty="0">
                <a:solidFill>
                  <a:srgbClr val="231F20"/>
                </a:solidFill>
                <a:latin typeface="Arial"/>
                <a:cs typeface="Arial"/>
              </a:rPr>
              <a:t>YES	</a:t>
            </a:r>
            <a:r>
              <a:rPr sz="750" spc="-3" dirty="0">
                <a:solidFill>
                  <a:srgbClr val="231F20"/>
                </a:solidFill>
                <a:latin typeface="Arial"/>
                <a:cs typeface="Arial"/>
              </a:rPr>
              <a:t>NO</a:t>
            </a:r>
            <a:endParaRPr sz="750">
              <a:latin typeface="Arial"/>
              <a:cs typeface="Arial"/>
            </a:endParaRPr>
          </a:p>
          <a:p>
            <a:pPr marL="8659">
              <a:spcBef>
                <a:spcPts val="290"/>
              </a:spcBef>
              <a:tabLst>
                <a:tab pos="866319" algn="l"/>
                <a:tab pos="2089383" algn="l"/>
                <a:tab pos="2719748" algn="l"/>
                <a:tab pos="2830581" algn="l"/>
                <a:tab pos="3249237" algn="l"/>
              </a:tabLst>
            </a:pPr>
            <a:r>
              <a:rPr sz="750" dirty="0">
                <a:solidFill>
                  <a:srgbClr val="231F20"/>
                </a:solidFill>
                <a:latin typeface="Arial"/>
                <a:cs typeface="Arial"/>
              </a:rPr>
              <a:t>Are you:  Married</a:t>
            </a:r>
            <a:r>
              <a:rPr sz="750" u="sng" dirty="0">
                <a:solidFill>
                  <a:srgbClr val="231F20"/>
                </a:solidFill>
                <a:uFill>
                  <a:solidFill>
                    <a:srgbClr val="221E1F"/>
                  </a:solidFill>
                </a:uFill>
                <a:latin typeface="Arial"/>
                <a:cs typeface="Arial"/>
              </a:rPr>
              <a:t> 	</a:t>
            </a:r>
            <a:r>
              <a:rPr sz="750" spc="-3" dirty="0">
                <a:solidFill>
                  <a:srgbClr val="231F20"/>
                </a:solidFill>
                <a:latin typeface="Arial"/>
                <a:cs typeface="Arial"/>
              </a:rPr>
              <a:t>Life </a:t>
            </a:r>
            <a:r>
              <a:rPr sz="750" dirty="0">
                <a:solidFill>
                  <a:srgbClr val="231F20"/>
                </a:solidFill>
                <a:latin typeface="Arial"/>
                <a:cs typeface="Arial"/>
              </a:rPr>
              <a:t>Partner (unmarried)</a:t>
            </a:r>
            <a:r>
              <a:rPr sz="750" u="sng" dirty="0">
                <a:solidFill>
                  <a:srgbClr val="231F20"/>
                </a:solidFill>
                <a:uFill>
                  <a:solidFill>
                    <a:srgbClr val="221E1F"/>
                  </a:solidFill>
                </a:uFill>
                <a:latin typeface="Arial"/>
                <a:cs typeface="Arial"/>
              </a:rPr>
              <a:t> 	</a:t>
            </a:r>
            <a:r>
              <a:rPr sz="750" dirty="0">
                <a:solidFill>
                  <a:srgbClr val="231F20"/>
                </a:solidFill>
                <a:latin typeface="Arial"/>
                <a:cs typeface="Arial"/>
              </a:rPr>
              <a:t>Widowed</a:t>
            </a:r>
            <a:r>
              <a:rPr sz="750" u="sng" dirty="0">
                <a:solidFill>
                  <a:srgbClr val="231F20"/>
                </a:solidFill>
                <a:uFill>
                  <a:solidFill>
                    <a:srgbClr val="221E1F"/>
                  </a:solidFill>
                </a:uFill>
                <a:latin typeface="Arial"/>
                <a:cs typeface="Arial"/>
              </a:rPr>
              <a:t> 	</a:t>
            </a:r>
            <a:r>
              <a:rPr sz="750" dirty="0">
                <a:solidFill>
                  <a:srgbClr val="231F20"/>
                </a:solidFill>
                <a:latin typeface="Arial"/>
                <a:cs typeface="Arial"/>
              </a:rPr>
              <a:t>	Single </a:t>
            </a:r>
            <a:r>
              <a:rPr sz="750" u="sng" dirty="0">
                <a:solidFill>
                  <a:srgbClr val="231F20"/>
                </a:solidFill>
                <a:uFill>
                  <a:solidFill>
                    <a:srgbClr val="221E1F"/>
                  </a:solidFill>
                </a:uFill>
                <a:latin typeface="Times New Roman"/>
                <a:cs typeface="Times New Roman"/>
              </a:rPr>
              <a:t> 	</a:t>
            </a:r>
            <a:endParaRPr sz="750">
              <a:latin typeface="Times New Roman"/>
              <a:cs typeface="Times New Roman"/>
            </a:endParaRPr>
          </a:p>
          <a:p>
            <a:pPr marL="8659">
              <a:spcBef>
                <a:spcPts val="166"/>
              </a:spcBef>
              <a:tabLst>
                <a:tab pos="2085486" algn="l"/>
              </a:tabLst>
            </a:pPr>
            <a:r>
              <a:rPr sz="750" dirty="0">
                <a:solidFill>
                  <a:srgbClr val="231F20"/>
                </a:solidFill>
                <a:latin typeface="Arial"/>
                <a:cs typeface="Arial"/>
              </a:rPr>
              <a:t>Secure ID</a:t>
            </a:r>
            <a:r>
              <a:rPr sz="750" spc="-65" dirty="0">
                <a:solidFill>
                  <a:srgbClr val="231F20"/>
                </a:solidFill>
                <a:latin typeface="Arial"/>
                <a:cs typeface="Arial"/>
              </a:rPr>
              <a:t> </a:t>
            </a:r>
            <a:r>
              <a:rPr sz="750" spc="-3" dirty="0">
                <a:solidFill>
                  <a:srgbClr val="231F20"/>
                </a:solidFill>
                <a:latin typeface="Arial"/>
                <a:cs typeface="Arial"/>
              </a:rPr>
              <a:t>Code: </a:t>
            </a:r>
            <a:r>
              <a:rPr sz="750" u="sng" dirty="0">
                <a:solidFill>
                  <a:srgbClr val="231F20"/>
                </a:solidFill>
                <a:uFill>
                  <a:solidFill>
                    <a:srgbClr val="221E1F"/>
                  </a:solidFill>
                </a:uFill>
                <a:latin typeface="Times New Roman"/>
                <a:cs typeface="Times New Roman"/>
              </a:rPr>
              <a:t> 	</a:t>
            </a:r>
            <a:endParaRPr sz="750">
              <a:latin typeface="Times New Roman"/>
              <a:cs typeface="Times New Roman"/>
            </a:endParaRPr>
          </a:p>
        </p:txBody>
      </p:sp>
      <p:sp>
        <p:nvSpPr>
          <p:cNvPr id="25" name="object 25"/>
          <p:cNvSpPr txBox="1"/>
          <p:nvPr/>
        </p:nvSpPr>
        <p:spPr>
          <a:xfrm>
            <a:off x="7065861" y="176827"/>
            <a:ext cx="955098" cy="124160"/>
          </a:xfrm>
          <a:prstGeom prst="rect">
            <a:avLst/>
          </a:prstGeom>
        </p:spPr>
        <p:txBody>
          <a:bodyPr vert="horz" wrap="square" lIns="0" tIns="8659" rIns="0" bIns="0" rtlCol="0">
            <a:spAutoFit/>
          </a:bodyPr>
          <a:lstStyle/>
          <a:p>
            <a:pPr marL="8659">
              <a:spcBef>
                <a:spcPts val="68"/>
              </a:spcBef>
              <a:tabLst>
                <a:tab pos="945980" algn="l"/>
              </a:tabLst>
            </a:pPr>
            <a:r>
              <a:rPr sz="750" spc="-3" dirty="0">
                <a:solidFill>
                  <a:srgbClr val="211E1F"/>
                </a:solidFill>
                <a:latin typeface="Arial"/>
                <a:cs typeface="Arial"/>
              </a:rPr>
              <a:t>Date </a:t>
            </a:r>
            <a:r>
              <a:rPr sz="750" u="sng" dirty="0">
                <a:solidFill>
                  <a:srgbClr val="211E1F"/>
                </a:solidFill>
                <a:uFill>
                  <a:solidFill>
                    <a:srgbClr val="201D1E"/>
                  </a:solidFill>
                </a:uFill>
                <a:latin typeface="Times New Roman"/>
                <a:cs typeface="Times New Roman"/>
              </a:rPr>
              <a:t> 	</a:t>
            </a:r>
            <a:endParaRPr sz="750">
              <a:latin typeface="Times New Roman"/>
              <a:cs typeface="Times New Roman"/>
            </a:endParaRPr>
          </a:p>
        </p:txBody>
      </p:sp>
      <p:sp>
        <p:nvSpPr>
          <p:cNvPr id="26" name="object 26"/>
          <p:cNvSpPr txBox="1"/>
          <p:nvPr/>
        </p:nvSpPr>
        <p:spPr>
          <a:xfrm>
            <a:off x="7873019" y="6595136"/>
            <a:ext cx="563274" cy="103257"/>
          </a:xfrm>
          <a:prstGeom prst="rect">
            <a:avLst/>
          </a:prstGeom>
        </p:spPr>
        <p:txBody>
          <a:bodyPr vert="horz" wrap="square" lIns="0" tIns="8659" rIns="0" bIns="0" rtlCol="0">
            <a:spAutoFit/>
          </a:bodyPr>
          <a:lstStyle/>
          <a:p>
            <a:pPr marL="8659">
              <a:spcBef>
                <a:spcPts val="68"/>
              </a:spcBef>
            </a:pPr>
            <a:r>
              <a:rPr sz="614" dirty="0">
                <a:solidFill>
                  <a:srgbClr val="211E1F"/>
                </a:solidFill>
                <a:latin typeface="Arial"/>
                <a:cs typeface="Arial"/>
              </a:rPr>
              <a:t>Version</a:t>
            </a:r>
            <a:r>
              <a:rPr sz="614" spc="-44" dirty="0">
                <a:solidFill>
                  <a:srgbClr val="211E1F"/>
                </a:solidFill>
                <a:latin typeface="Arial"/>
                <a:cs typeface="Arial"/>
              </a:rPr>
              <a:t> </a:t>
            </a:r>
            <a:r>
              <a:rPr sz="614" spc="-3" dirty="0">
                <a:solidFill>
                  <a:srgbClr val="211E1F"/>
                </a:solidFill>
                <a:latin typeface="Arial"/>
                <a:cs typeface="Arial"/>
              </a:rPr>
              <a:t>1/19/21</a:t>
            </a:r>
            <a:endParaRPr sz="614">
              <a:latin typeface="Arial"/>
              <a:cs typeface="Arial"/>
            </a:endParaRPr>
          </a:p>
        </p:txBody>
      </p:sp>
    </p:spTree>
    <p:extLst>
      <p:ext uri="{BB962C8B-B14F-4D97-AF65-F5344CB8AC3E}">
        <p14:creationId xmlns:p14="http://schemas.microsoft.com/office/powerpoint/2010/main" val="33600657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EF7760A-F062-EF48-932B-3BC7AB4DFBE5}"/>
              </a:ext>
            </a:extLst>
          </p:cNvPr>
          <p:cNvSpPr>
            <a:spLocks noGrp="1"/>
          </p:cNvSpPr>
          <p:nvPr>
            <p:ph idx="1"/>
          </p:nvPr>
        </p:nvSpPr>
        <p:spPr>
          <a:xfrm>
            <a:off x="598358" y="2098159"/>
            <a:ext cx="11593642" cy="4351338"/>
          </a:xfrm>
        </p:spPr>
        <p:txBody>
          <a:bodyPr>
            <a:noAutofit/>
          </a:bodyPr>
          <a:lstStyle/>
          <a:p>
            <a:pPr marL="114297" marR="3464" indent="-106071">
              <a:lnSpc>
                <a:spcPts val="3480"/>
              </a:lnSpc>
              <a:spcBef>
                <a:spcPts val="164"/>
              </a:spcBef>
              <a:buFont typeface="Arial"/>
              <a:buAutoNum type="arabicParenR"/>
              <a:tabLst>
                <a:tab pos="119925" algn="l"/>
              </a:tabLst>
            </a:pPr>
            <a:r>
              <a:rPr lang="en-US" sz="2400" b="1" spc="-3" dirty="0">
                <a:solidFill>
                  <a:schemeClr val="tx1">
                    <a:lumMod val="75000"/>
                    <a:lumOff val="25000"/>
                  </a:schemeClr>
                </a:solidFill>
                <a:latin typeface="Arial"/>
                <a:cs typeface="Arial"/>
              </a:rPr>
              <a:t> How worried are </a:t>
            </a:r>
            <a:r>
              <a:rPr lang="en-US" sz="2400" b="1" dirty="0">
                <a:solidFill>
                  <a:schemeClr val="tx1">
                    <a:lumMod val="75000"/>
                    <a:lumOff val="25000"/>
                  </a:schemeClr>
                </a:solidFill>
                <a:latin typeface="Arial"/>
                <a:cs typeface="Arial"/>
              </a:rPr>
              <a:t>you </a:t>
            </a:r>
            <a:r>
              <a:rPr lang="en-US" sz="2400" b="1" spc="-3" dirty="0">
                <a:solidFill>
                  <a:schemeClr val="tx1">
                    <a:lumMod val="75000"/>
                    <a:lumOff val="25000"/>
                  </a:schemeClr>
                </a:solidFill>
                <a:latin typeface="Arial"/>
                <a:cs typeface="Arial"/>
              </a:rPr>
              <a:t>about having enough </a:t>
            </a:r>
            <a:r>
              <a:rPr lang="en-US" sz="2400" b="1" dirty="0">
                <a:solidFill>
                  <a:schemeClr val="tx1">
                    <a:lumMod val="75000"/>
                    <a:lumOff val="25000"/>
                  </a:schemeClr>
                </a:solidFill>
                <a:latin typeface="Arial"/>
                <a:cs typeface="Arial"/>
              </a:rPr>
              <a:t>money to </a:t>
            </a:r>
            <a:r>
              <a:rPr lang="en-US" sz="2400" b="1" spc="-3" dirty="0">
                <a:solidFill>
                  <a:schemeClr val="tx1">
                    <a:lumMod val="75000"/>
                    <a:lumOff val="25000"/>
                  </a:schemeClr>
                </a:solidFill>
                <a:latin typeface="Arial"/>
                <a:cs typeface="Arial"/>
              </a:rPr>
              <a:t>pay </a:t>
            </a:r>
            <a:r>
              <a:rPr lang="en-US" sz="2400" b="1" dirty="0">
                <a:solidFill>
                  <a:schemeClr val="tx1">
                    <a:lumMod val="75000"/>
                    <a:lumOff val="25000"/>
                  </a:schemeClr>
                </a:solidFill>
                <a:latin typeface="Arial"/>
                <a:cs typeface="Arial"/>
              </a:rPr>
              <a:t>for</a:t>
            </a:r>
            <a:r>
              <a:rPr lang="en-US" sz="2400" b="1" spc="-3" dirty="0">
                <a:solidFill>
                  <a:schemeClr val="tx1">
                    <a:lumMod val="75000"/>
                    <a:lumOff val="25000"/>
                  </a:schemeClr>
                </a:solidFill>
                <a:latin typeface="Arial"/>
                <a:cs typeface="Arial"/>
              </a:rPr>
              <a:t> </a:t>
            </a:r>
            <a:r>
              <a:rPr lang="en-US" sz="2400" b="1" dirty="0">
                <a:solidFill>
                  <a:schemeClr val="tx1">
                    <a:lumMod val="75000"/>
                    <a:lumOff val="25000"/>
                  </a:schemeClr>
                </a:solidFill>
                <a:latin typeface="Arial"/>
                <a:cs typeface="Arial"/>
              </a:rPr>
              <a:t>things?</a:t>
            </a:r>
          </a:p>
          <a:p>
            <a:pPr marL="8226" marR="3464" indent="0">
              <a:lnSpc>
                <a:spcPts val="3480"/>
              </a:lnSpc>
              <a:spcBef>
                <a:spcPts val="164"/>
              </a:spcBef>
              <a:buNone/>
              <a:tabLst>
                <a:tab pos="119925" algn="l"/>
              </a:tabLst>
            </a:pPr>
            <a:r>
              <a:rPr lang="en-US" sz="2400" b="1" dirty="0">
                <a:solidFill>
                  <a:schemeClr val="tx1">
                    <a:lumMod val="75000"/>
                    <a:lumOff val="25000"/>
                  </a:schemeClr>
                </a:solidFill>
                <a:latin typeface="Arial"/>
                <a:cs typeface="Arial"/>
              </a:rPr>
              <a:t>     a. </a:t>
            </a:r>
            <a:r>
              <a:rPr lang="en-US" sz="2400" dirty="0">
                <a:solidFill>
                  <a:schemeClr val="tx1">
                    <a:lumMod val="75000"/>
                    <a:lumOff val="25000"/>
                  </a:schemeClr>
                </a:solidFill>
                <a:latin typeface="Arial"/>
                <a:cs typeface="Arial"/>
              </a:rPr>
              <a:t>Not at all</a:t>
            </a:r>
            <a:r>
              <a:rPr lang="en-US" sz="2400" spc="-7" dirty="0">
                <a:solidFill>
                  <a:schemeClr val="tx1">
                    <a:lumMod val="75000"/>
                    <a:lumOff val="25000"/>
                  </a:schemeClr>
                </a:solidFill>
                <a:latin typeface="Arial"/>
                <a:cs typeface="Arial"/>
              </a:rPr>
              <a:t> worried </a:t>
            </a:r>
            <a:r>
              <a:rPr lang="en-US" sz="2400" dirty="0">
                <a:solidFill>
                  <a:schemeClr val="tx1">
                    <a:lumMod val="75000"/>
                    <a:lumOff val="25000"/>
                  </a:schemeClr>
                </a:solidFill>
                <a:latin typeface="Arial"/>
                <a:cs typeface="Arial"/>
              </a:rPr>
              <a:t>(0</a:t>
            </a:r>
            <a:r>
              <a:rPr lang="en-US" sz="2400" b="1" dirty="0">
                <a:solidFill>
                  <a:schemeClr val="tx1">
                    <a:lumMod val="75000"/>
                    <a:lumOff val="25000"/>
                  </a:schemeClr>
                </a:solidFill>
                <a:latin typeface="Arial"/>
                <a:cs typeface="Arial"/>
              </a:rPr>
              <a:t>)         b. </a:t>
            </a:r>
            <a:r>
              <a:rPr lang="en-US" sz="2400" spc="-3" dirty="0">
                <a:solidFill>
                  <a:schemeClr val="tx1">
                    <a:lumMod val="75000"/>
                    <a:lumOff val="25000"/>
                  </a:schemeClr>
                </a:solidFill>
                <a:latin typeface="Arial"/>
                <a:cs typeface="Arial"/>
              </a:rPr>
              <a:t>Somewhat worried </a:t>
            </a:r>
            <a:r>
              <a:rPr lang="en-US" sz="2400" dirty="0">
                <a:solidFill>
                  <a:schemeClr val="tx1">
                    <a:lumMod val="75000"/>
                    <a:lumOff val="25000"/>
                  </a:schemeClr>
                </a:solidFill>
                <a:latin typeface="Arial"/>
                <a:cs typeface="Arial"/>
              </a:rPr>
              <a:t>(1)         </a:t>
            </a:r>
            <a:r>
              <a:rPr lang="en-US" sz="2400" b="1" dirty="0">
                <a:solidFill>
                  <a:schemeClr val="tx1">
                    <a:lumMod val="75000"/>
                    <a:lumOff val="25000"/>
                  </a:schemeClr>
                </a:solidFill>
                <a:latin typeface="Arial"/>
                <a:cs typeface="Arial"/>
              </a:rPr>
              <a:t>c. </a:t>
            </a:r>
            <a:r>
              <a:rPr lang="en-US" sz="2400" spc="-3" dirty="0">
                <a:solidFill>
                  <a:schemeClr val="tx1">
                    <a:lumMod val="75000"/>
                    <a:lumOff val="25000"/>
                  </a:schemeClr>
                </a:solidFill>
                <a:latin typeface="Arial"/>
                <a:cs typeface="Arial"/>
              </a:rPr>
              <a:t>Very Worried </a:t>
            </a:r>
            <a:r>
              <a:rPr lang="en-US" sz="2400" dirty="0">
                <a:solidFill>
                  <a:schemeClr val="tx1">
                    <a:lumMod val="75000"/>
                    <a:lumOff val="25000"/>
                  </a:schemeClr>
                </a:solidFill>
                <a:latin typeface="Arial"/>
                <a:cs typeface="Arial"/>
              </a:rPr>
              <a:t>(2)</a:t>
            </a:r>
          </a:p>
          <a:p>
            <a:pPr marL="322110" lvl="1" indent="-100876">
              <a:lnSpc>
                <a:spcPts val="3480"/>
              </a:lnSpc>
              <a:buAutoNum type="alphaLcPeriod"/>
              <a:tabLst>
                <a:tab pos="322543" algn="l"/>
              </a:tabLst>
            </a:pPr>
            <a:endParaRPr lang="en-US" dirty="0">
              <a:solidFill>
                <a:schemeClr val="tx1">
                  <a:lumMod val="75000"/>
                  <a:lumOff val="25000"/>
                </a:schemeClr>
              </a:solidFill>
              <a:latin typeface="Arial"/>
              <a:cs typeface="Arial"/>
            </a:endParaRPr>
          </a:p>
          <a:p>
            <a:pPr marL="119492" indent="-111266">
              <a:lnSpc>
                <a:spcPts val="3480"/>
              </a:lnSpc>
              <a:spcBef>
                <a:spcPts val="68"/>
              </a:spcBef>
              <a:buFont typeface="Arial"/>
              <a:buAutoNum type="arabicParenR" startAt="2"/>
              <a:tabLst>
                <a:tab pos="119925" algn="l"/>
              </a:tabLst>
            </a:pPr>
            <a:r>
              <a:rPr lang="en-US" sz="2400" b="1" dirty="0">
                <a:solidFill>
                  <a:schemeClr val="tx1">
                    <a:lumMod val="75000"/>
                    <a:lumOff val="25000"/>
                  </a:schemeClr>
                </a:solidFill>
                <a:latin typeface="Arial"/>
                <a:cs typeface="Arial"/>
              </a:rPr>
              <a:t> Overall, </a:t>
            </a:r>
            <a:r>
              <a:rPr lang="en-US" sz="2400" b="1" spc="-3" dirty="0">
                <a:solidFill>
                  <a:schemeClr val="tx1">
                    <a:lumMod val="75000"/>
                    <a:lumOff val="25000"/>
                  </a:schemeClr>
                </a:solidFill>
                <a:latin typeface="Arial"/>
                <a:cs typeface="Arial"/>
              </a:rPr>
              <a:t>how </a:t>
            </a:r>
            <a:r>
              <a:rPr lang="en-US" sz="2400" b="1" dirty="0">
                <a:solidFill>
                  <a:schemeClr val="tx1">
                    <a:lumMod val="75000"/>
                    <a:lumOff val="25000"/>
                  </a:schemeClr>
                </a:solidFill>
                <a:latin typeface="Arial"/>
                <a:cs typeface="Arial"/>
              </a:rPr>
              <a:t>satisfied </a:t>
            </a:r>
            <a:r>
              <a:rPr lang="en-US" sz="2400" b="1" spc="-3" dirty="0">
                <a:solidFill>
                  <a:schemeClr val="tx1">
                    <a:lumMod val="75000"/>
                    <a:lumOff val="25000"/>
                  </a:schemeClr>
                </a:solidFill>
                <a:latin typeface="Arial"/>
                <a:cs typeface="Arial"/>
              </a:rPr>
              <a:t>are </a:t>
            </a:r>
            <a:r>
              <a:rPr lang="en-US" sz="2400" b="1" dirty="0">
                <a:solidFill>
                  <a:schemeClr val="tx1">
                    <a:lumMod val="75000"/>
                    <a:lumOff val="25000"/>
                  </a:schemeClr>
                </a:solidFill>
                <a:latin typeface="Arial"/>
                <a:cs typeface="Arial"/>
              </a:rPr>
              <a:t>you </a:t>
            </a:r>
            <a:r>
              <a:rPr lang="en-US" sz="2400" b="1" spc="-3" dirty="0">
                <a:solidFill>
                  <a:schemeClr val="tx1">
                    <a:lumMod val="75000"/>
                    <a:lumOff val="25000"/>
                  </a:schemeClr>
                </a:solidFill>
                <a:latin typeface="Arial"/>
                <a:cs typeface="Arial"/>
              </a:rPr>
              <a:t>with </a:t>
            </a:r>
            <a:r>
              <a:rPr lang="en-US" sz="2400" b="1" dirty="0">
                <a:solidFill>
                  <a:schemeClr val="tx1">
                    <a:lumMod val="75000"/>
                    <a:lumOff val="25000"/>
                  </a:schemeClr>
                </a:solidFill>
                <a:latin typeface="Arial"/>
                <a:cs typeface="Arial"/>
              </a:rPr>
              <a:t>your</a:t>
            </a:r>
            <a:r>
              <a:rPr lang="en-US" sz="2400" b="1" spc="-55" dirty="0">
                <a:solidFill>
                  <a:schemeClr val="tx1">
                    <a:lumMod val="75000"/>
                    <a:lumOff val="25000"/>
                  </a:schemeClr>
                </a:solidFill>
                <a:latin typeface="Arial"/>
                <a:cs typeface="Arial"/>
              </a:rPr>
              <a:t> </a:t>
            </a:r>
            <a:r>
              <a:rPr lang="en-US" sz="2400" b="1" dirty="0">
                <a:solidFill>
                  <a:schemeClr val="tx1">
                    <a:lumMod val="75000"/>
                    <a:lumOff val="25000"/>
                  </a:schemeClr>
                </a:solidFill>
                <a:latin typeface="Arial"/>
                <a:cs typeface="Arial"/>
              </a:rPr>
              <a:t>finances?</a:t>
            </a:r>
          </a:p>
          <a:p>
            <a:pPr marL="216039" lvl="1" indent="0">
              <a:lnSpc>
                <a:spcPts val="3480"/>
              </a:lnSpc>
              <a:buNone/>
              <a:tabLst>
                <a:tab pos="322543" algn="l"/>
              </a:tabLst>
            </a:pPr>
            <a:r>
              <a:rPr lang="en-US" b="1" dirty="0">
                <a:solidFill>
                  <a:schemeClr val="tx1">
                    <a:lumMod val="75000"/>
                    <a:lumOff val="25000"/>
                  </a:schemeClr>
                </a:solidFill>
                <a:latin typeface="Arial"/>
                <a:cs typeface="Arial"/>
              </a:rPr>
              <a:t>  a. </a:t>
            </a:r>
            <a:r>
              <a:rPr lang="en-US" dirty="0">
                <a:solidFill>
                  <a:schemeClr val="tx1">
                    <a:lumMod val="75000"/>
                    <a:lumOff val="25000"/>
                  </a:schemeClr>
                </a:solidFill>
                <a:latin typeface="Arial"/>
                <a:cs typeface="Arial"/>
              </a:rPr>
              <a:t>Satisfied</a:t>
            </a:r>
            <a:r>
              <a:rPr lang="en-US" spc="-7" dirty="0">
                <a:solidFill>
                  <a:schemeClr val="tx1">
                    <a:lumMod val="75000"/>
                    <a:lumOff val="25000"/>
                  </a:schemeClr>
                </a:solidFill>
                <a:latin typeface="Arial"/>
                <a:cs typeface="Arial"/>
              </a:rPr>
              <a:t> </a:t>
            </a:r>
            <a:r>
              <a:rPr lang="en-US" dirty="0">
                <a:solidFill>
                  <a:schemeClr val="tx1">
                    <a:lumMod val="75000"/>
                    <a:lumOff val="25000"/>
                  </a:schemeClr>
                </a:solidFill>
                <a:latin typeface="Arial"/>
                <a:cs typeface="Arial"/>
              </a:rPr>
              <a:t>(0</a:t>
            </a:r>
            <a:r>
              <a:rPr lang="en-US" b="1" dirty="0">
                <a:solidFill>
                  <a:schemeClr val="tx1">
                    <a:lumMod val="75000"/>
                    <a:lumOff val="25000"/>
                  </a:schemeClr>
                </a:solidFill>
                <a:latin typeface="Arial"/>
                <a:cs typeface="Arial"/>
              </a:rPr>
              <a:t>)       b. </a:t>
            </a:r>
            <a:r>
              <a:rPr lang="en-US" spc="-3" dirty="0">
                <a:solidFill>
                  <a:schemeClr val="tx1">
                    <a:lumMod val="75000"/>
                    <a:lumOff val="25000"/>
                  </a:schemeClr>
                </a:solidFill>
                <a:latin typeface="Arial"/>
                <a:cs typeface="Arial"/>
              </a:rPr>
              <a:t>Neither </a:t>
            </a:r>
            <a:r>
              <a:rPr lang="en-US" dirty="0">
                <a:solidFill>
                  <a:schemeClr val="tx1">
                    <a:lumMod val="75000"/>
                    <a:lumOff val="25000"/>
                  </a:schemeClr>
                </a:solidFill>
                <a:latin typeface="Arial"/>
                <a:cs typeface="Arial"/>
              </a:rPr>
              <a:t>satisfied </a:t>
            </a:r>
            <a:r>
              <a:rPr lang="en-US" spc="-3" dirty="0">
                <a:solidFill>
                  <a:schemeClr val="tx1">
                    <a:lumMod val="75000"/>
                    <a:lumOff val="25000"/>
                  </a:schemeClr>
                </a:solidFill>
                <a:latin typeface="Arial"/>
                <a:cs typeface="Arial"/>
              </a:rPr>
              <a:t>nor dissatisfied </a:t>
            </a:r>
            <a:r>
              <a:rPr lang="en-US" dirty="0">
                <a:solidFill>
                  <a:schemeClr val="tx1">
                    <a:lumMod val="75000"/>
                    <a:lumOff val="25000"/>
                  </a:schemeClr>
                </a:solidFill>
                <a:latin typeface="Arial"/>
                <a:cs typeface="Arial"/>
              </a:rPr>
              <a:t>(1)     </a:t>
            </a:r>
            <a:r>
              <a:rPr lang="en-US" b="1" dirty="0">
                <a:solidFill>
                  <a:schemeClr val="tx1">
                    <a:lumMod val="75000"/>
                    <a:lumOff val="25000"/>
                  </a:schemeClr>
                </a:solidFill>
                <a:latin typeface="Arial"/>
                <a:cs typeface="Arial"/>
              </a:rPr>
              <a:t>c. </a:t>
            </a:r>
            <a:r>
              <a:rPr lang="en-US" spc="-3" dirty="0">
                <a:solidFill>
                  <a:schemeClr val="tx1">
                    <a:lumMod val="75000"/>
                    <a:lumOff val="25000"/>
                  </a:schemeClr>
                </a:solidFill>
                <a:latin typeface="Arial"/>
                <a:cs typeface="Arial"/>
              </a:rPr>
              <a:t>Dissatisfied </a:t>
            </a:r>
            <a:r>
              <a:rPr lang="en-US" dirty="0">
                <a:solidFill>
                  <a:schemeClr val="tx1">
                    <a:lumMod val="75000"/>
                    <a:lumOff val="25000"/>
                  </a:schemeClr>
                </a:solidFill>
                <a:latin typeface="Arial"/>
                <a:cs typeface="Arial"/>
              </a:rPr>
              <a:t>(2)</a:t>
            </a:r>
            <a:br>
              <a:rPr lang="en-US" dirty="0">
                <a:solidFill>
                  <a:schemeClr val="tx1">
                    <a:lumMod val="75000"/>
                    <a:lumOff val="25000"/>
                  </a:schemeClr>
                </a:solidFill>
                <a:latin typeface="Arial"/>
                <a:cs typeface="Arial"/>
              </a:rPr>
            </a:br>
            <a:endParaRPr lang="en-US" dirty="0">
              <a:solidFill>
                <a:schemeClr val="tx1">
                  <a:lumMod val="75000"/>
                  <a:lumOff val="25000"/>
                </a:schemeClr>
              </a:solidFill>
              <a:latin typeface="Arial"/>
              <a:cs typeface="Arial"/>
            </a:endParaRPr>
          </a:p>
          <a:p>
            <a:pPr marL="119492" indent="-111266">
              <a:lnSpc>
                <a:spcPts val="3680"/>
              </a:lnSpc>
              <a:spcBef>
                <a:spcPts val="68"/>
              </a:spcBef>
              <a:buFont typeface="Arial"/>
              <a:buAutoNum type="arabicParenR" startAt="3"/>
              <a:tabLst>
                <a:tab pos="119925" algn="l"/>
              </a:tabLst>
            </a:pPr>
            <a:r>
              <a:rPr lang="en-US" sz="2400" b="1" dirty="0">
                <a:solidFill>
                  <a:schemeClr val="tx1">
                    <a:lumMod val="75000"/>
                    <a:lumOff val="25000"/>
                  </a:schemeClr>
                </a:solidFill>
                <a:latin typeface="Arial"/>
                <a:cs typeface="Arial"/>
              </a:rPr>
              <a:t> Who manages your money</a:t>
            </a:r>
            <a:r>
              <a:rPr lang="en-US" sz="2400" b="1" spc="-20" dirty="0">
                <a:solidFill>
                  <a:schemeClr val="tx1">
                    <a:lumMod val="75000"/>
                    <a:lumOff val="25000"/>
                  </a:schemeClr>
                </a:solidFill>
                <a:latin typeface="Arial"/>
                <a:cs typeface="Arial"/>
              </a:rPr>
              <a:t> </a:t>
            </a:r>
            <a:r>
              <a:rPr lang="en-US" sz="2400" b="1" spc="-3" dirty="0">
                <a:solidFill>
                  <a:schemeClr val="tx1">
                    <a:lumMod val="75000"/>
                    <a:lumOff val="25000"/>
                  </a:schemeClr>
                </a:solidFill>
                <a:latin typeface="Arial"/>
                <a:cs typeface="Arial"/>
              </a:rPr>
              <a:t>day-to-day?</a:t>
            </a:r>
          </a:p>
          <a:p>
            <a:pPr marL="8226" indent="0">
              <a:lnSpc>
                <a:spcPts val="3680"/>
              </a:lnSpc>
              <a:spcBef>
                <a:spcPts val="68"/>
              </a:spcBef>
              <a:buNone/>
              <a:tabLst>
                <a:tab pos="119925" algn="l"/>
              </a:tabLst>
            </a:pPr>
            <a:r>
              <a:rPr lang="en-US" sz="2400" b="1"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 </a:t>
            </a:r>
            <a:r>
              <a:rPr lang="en-US" sz="2400" b="1" dirty="0">
                <a:solidFill>
                  <a:schemeClr val="tx1">
                    <a:lumMod val="75000"/>
                    <a:lumOff val="25000"/>
                  </a:schemeClr>
                </a:solidFill>
                <a:latin typeface="Arial"/>
                <a:cs typeface="Arial"/>
              </a:rPr>
              <a:t>a</a:t>
            </a:r>
            <a:r>
              <a:rPr lang="en-US" sz="2400" dirty="0">
                <a:solidFill>
                  <a:schemeClr val="tx1">
                    <a:lumMod val="75000"/>
                    <a:lumOff val="25000"/>
                  </a:schemeClr>
                </a:solidFill>
                <a:latin typeface="Arial"/>
                <a:cs typeface="Arial"/>
              </a:rPr>
              <a:t>. I do, without any help(0</a:t>
            </a:r>
            <a:r>
              <a:rPr lang="en-US" sz="2400" b="1" dirty="0">
                <a:solidFill>
                  <a:schemeClr val="tx1">
                    <a:lumMod val="75000"/>
                    <a:lumOff val="25000"/>
                  </a:schemeClr>
                </a:solidFill>
                <a:latin typeface="Arial"/>
                <a:cs typeface="Arial"/>
              </a:rPr>
              <a:t>)            b. </a:t>
            </a:r>
            <a:r>
              <a:rPr lang="en-US" sz="2400" spc="-3" dirty="0">
                <a:solidFill>
                  <a:schemeClr val="tx1">
                    <a:lumMod val="75000"/>
                    <a:lumOff val="25000"/>
                  </a:schemeClr>
                </a:solidFill>
                <a:latin typeface="Arial"/>
                <a:cs typeface="Arial"/>
              </a:rPr>
              <a:t>I get help from someone </a:t>
            </a:r>
            <a:r>
              <a:rPr lang="en-US" sz="2400" dirty="0">
                <a:solidFill>
                  <a:schemeClr val="tx1">
                    <a:lumMod val="75000"/>
                    <a:lumOff val="25000"/>
                  </a:schemeClr>
                </a:solidFill>
                <a:latin typeface="Arial"/>
                <a:cs typeface="Arial"/>
              </a:rPr>
              <a:t>(1) </a:t>
            </a:r>
          </a:p>
          <a:p>
            <a:pPr marL="8226" indent="0">
              <a:lnSpc>
                <a:spcPts val="3680"/>
              </a:lnSpc>
              <a:spcBef>
                <a:spcPts val="68"/>
              </a:spcBef>
              <a:buNone/>
              <a:tabLst>
                <a:tab pos="119925" algn="l"/>
              </a:tabLst>
            </a:pPr>
            <a:r>
              <a:rPr lang="en-US" sz="2400" b="1" dirty="0">
                <a:solidFill>
                  <a:schemeClr val="tx1">
                    <a:lumMod val="75000"/>
                    <a:lumOff val="25000"/>
                  </a:schemeClr>
                </a:solidFill>
                <a:latin typeface="Arial"/>
                <a:cs typeface="Arial"/>
              </a:rPr>
              <a:t>    c. </a:t>
            </a:r>
            <a:r>
              <a:rPr lang="en-US" sz="2400" spc="-3" dirty="0">
                <a:solidFill>
                  <a:schemeClr val="tx1">
                    <a:lumMod val="75000"/>
                    <a:lumOff val="25000"/>
                  </a:schemeClr>
                </a:solidFill>
                <a:latin typeface="Arial"/>
                <a:cs typeface="Arial"/>
              </a:rPr>
              <a:t>Someone else manages all my money </a:t>
            </a:r>
            <a:r>
              <a:rPr lang="en-US" sz="2400" dirty="0">
                <a:solidFill>
                  <a:schemeClr val="tx1">
                    <a:lumMod val="75000"/>
                    <a:lumOff val="25000"/>
                  </a:schemeClr>
                </a:solidFill>
                <a:latin typeface="Arial"/>
                <a:cs typeface="Arial"/>
              </a:rPr>
              <a:t>(2)</a:t>
            </a:r>
          </a:p>
          <a:p>
            <a:pPr marL="119492" indent="-111266">
              <a:lnSpc>
                <a:spcPts val="3480"/>
              </a:lnSpc>
              <a:spcBef>
                <a:spcPts val="68"/>
              </a:spcBef>
              <a:buFont typeface="Arial"/>
              <a:buAutoNum type="arabicParenR" startAt="3"/>
              <a:tabLst>
                <a:tab pos="119925" algn="l"/>
              </a:tabLst>
            </a:pPr>
            <a:endParaRPr lang="en-US" sz="2400" dirty="0">
              <a:solidFill>
                <a:schemeClr val="tx1">
                  <a:lumMod val="75000"/>
                  <a:lumOff val="25000"/>
                </a:schemeClr>
              </a:solidFill>
              <a:latin typeface="Arial"/>
              <a:cs typeface="Arial"/>
            </a:endParaRPr>
          </a:p>
          <a:p>
            <a:pPr marL="216039" lvl="1" indent="0">
              <a:lnSpc>
                <a:spcPts val="3480"/>
              </a:lnSpc>
              <a:buNone/>
              <a:tabLst>
                <a:tab pos="322543" algn="l"/>
              </a:tabLst>
            </a:pPr>
            <a:endParaRPr lang="en-US" dirty="0">
              <a:solidFill>
                <a:schemeClr val="tx1">
                  <a:lumMod val="75000"/>
                  <a:lumOff val="25000"/>
                </a:schemeClr>
              </a:solidFill>
              <a:latin typeface="Arial"/>
              <a:cs typeface="Arial"/>
            </a:endParaRPr>
          </a:p>
        </p:txBody>
      </p:sp>
      <p:sp>
        <p:nvSpPr>
          <p:cNvPr id="8" name="Content Placeholder 4">
            <a:extLst>
              <a:ext uri="{FF2B5EF4-FFF2-40B4-BE49-F238E27FC236}">
                <a16:creationId xmlns:a16="http://schemas.microsoft.com/office/drawing/2014/main" id="{850F4B69-D8FD-DB4B-99F5-5B9C3A77E0D5}"/>
              </a:ext>
            </a:extLst>
          </p:cNvPr>
          <p:cNvSpPr txBox="1">
            <a:spLocks/>
          </p:cNvSpPr>
          <p:nvPr/>
        </p:nvSpPr>
        <p:spPr>
          <a:xfrm>
            <a:off x="0" y="300741"/>
            <a:ext cx="12192000" cy="4180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39" lvl="1" indent="0" algn="ctr">
              <a:lnSpc>
                <a:spcPct val="120000"/>
              </a:lnSpc>
              <a:buFont typeface="Arial" panose="020B0604020202020204" pitchFamily="34" charset="0"/>
              <a:buNone/>
              <a:tabLst>
                <a:tab pos="322543" algn="l"/>
              </a:tabLst>
            </a:pPr>
            <a:r>
              <a:rPr lang="en-US" sz="1800" dirty="0" err="1">
                <a:solidFill>
                  <a:schemeClr val="tx1">
                    <a:lumMod val="75000"/>
                    <a:lumOff val="25000"/>
                  </a:schemeClr>
                </a:solidFill>
                <a:latin typeface="Arial"/>
                <a:cs typeface="Arial"/>
              </a:rPr>
              <a:t>OlderAdultNestEgg.com</a:t>
            </a:r>
            <a:r>
              <a:rPr lang="en-US" sz="1800" dirty="0">
                <a:solidFill>
                  <a:schemeClr val="tx1">
                    <a:lumMod val="75000"/>
                    <a:lumOff val="25000"/>
                  </a:schemeClr>
                </a:solidFill>
                <a:latin typeface="Arial"/>
                <a:cs typeface="Arial"/>
              </a:rPr>
              <a:t>    |    Financial Vulnerability Survey</a:t>
            </a:r>
          </a:p>
        </p:txBody>
      </p:sp>
      <p:cxnSp>
        <p:nvCxnSpPr>
          <p:cNvPr id="10" name="Straight Connector 9">
            <a:extLst>
              <a:ext uri="{FF2B5EF4-FFF2-40B4-BE49-F238E27FC236}">
                <a16:creationId xmlns:a16="http://schemas.microsoft.com/office/drawing/2014/main" id="{C5F17259-1797-2444-B4ED-E2CF85A97191}"/>
              </a:ext>
            </a:extLst>
          </p:cNvPr>
          <p:cNvCxnSpPr>
            <a:cxnSpLocks/>
          </p:cNvCxnSpPr>
          <p:nvPr/>
        </p:nvCxnSpPr>
        <p:spPr>
          <a:xfrm>
            <a:off x="403810" y="960838"/>
            <a:ext cx="11384380" cy="0"/>
          </a:xfrm>
          <a:prstGeom prst="line">
            <a:avLst/>
          </a:prstGeom>
          <a:ln w="19050"/>
        </p:spPr>
        <p:style>
          <a:lnRef idx="2">
            <a:schemeClr val="dk1"/>
          </a:lnRef>
          <a:fillRef idx="0">
            <a:schemeClr val="dk1"/>
          </a:fillRef>
          <a:effectRef idx="1">
            <a:schemeClr val="dk1"/>
          </a:effectRef>
          <a:fontRef idx="minor">
            <a:schemeClr val="tx1"/>
          </a:fontRef>
        </p:style>
      </p:cxnSp>
      <p:sp>
        <p:nvSpPr>
          <p:cNvPr id="6" name="object 21">
            <a:extLst>
              <a:ext uri="{FF2B5EF4-FFF2-40B4-BE49-F238E27FC236}">
                <a16:creationId xmlns:a16="http://schemas.microsoft.com/office/drawing/2014/main" id="{BA3ADF3A-EA37-C144-AD62-0EA66C197452}"/>
              </a:ext>
            </a:extLst>
          </p:cNvPr>
          <p:cNvSpPr txBox="1"/>
          <p:nvPr/>
        </p:nvSpPr>
        <p:spPr>
          <a:xfrm>
            <a:off x="-118533" y="1416509"/>
            <a:ext cx="12192000" cy="439631"/>
          </a:xfrm>
          <a:prstGeom prst="rect">
            <a:avLst/>
          </a:prstGeom>
        </p:spPr>
        <p:txBody>
          <a:bodyPr vert="horz" wrap="square" lIns="0" tIns="8659" rIns="0" bIns="0" rtlCol="0">
            <a:spAutoFit/>
          </a:bodyPr>
          <a:lstStyle/>
          <a:p>
            <a:pPr marL="8659" algn="ctr">
              <a:spcBef>
                <a:spcPts val="68"/>
              </a:spcBef>
            </a:pPr>
            <a:r>
              <a:rPr sz="2800" b="1" spc="100" dirty="0">
                <a:solidFill>
                  <a:srgbClr val="231F20"/>
                </a:solidFill>
                <a:latin typeface="Arial"/>
                <a:cs typeface="Arial"/>
              </a:rPr>
              <a:t>Instructions: </a:t>
            </a:r>
            <a:r>
              <a:rPr sz="2800" spc="100" dirty="0">
                <a:solidFill>
                  <a:srgbClr val="231F20"/>
                </a:solidFill>
                <a:latin typeface="Arial"/>
                <a:cs typeface="Arial"/>
              </a:rPr>
              <a:t>Circle one answer per question</a:t>
            </a:r>
            <a:endParaRPr sz="2800" spc="100" dirty="0">
              <a:latin typeface="Arial"/>
              <a:cs typeface="Arial"/>
            </a:endParaRPr>
          </a:p>
        </p:txBody>
      </p:sp>
    </p:spTree>
    <p:extLst>
      <p:ext uri="{BB962C8B-B14F-4D97-AF65-F5344CB8AC3E}">
        <p14:creationId xmlns:p14="http://schemas.microsoft.com/office/powerpoint/2010/main" val="4167491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9052507D-25D4-934C-87F0-5B02E855AC01}"/>
              </a:ext>
            </a:extLst>
          </p:cNvPr>
          <p:cNvSpPr>
            <a:spLocks noGrp="1"/>
          </p:cNvSpPr>
          <p:nvPr>
            <p:ph idx="1"/>
          </p:nvPr>
        </p:nvSpPr>
        <p:spPr>
          <a:xfrm>
            <a:off x="496758" y="1556293"/>
            <a:ext cx="11593642" cy="4351338"/>
          </a:xfrm>
        </p:spPr>
        <p:txBody>
          <a:bodyPr>
            <a:noAutofit/>
          </a:bodyPr>
          <a:lstStyle/>
          <a:p>
            <a:pPr marL="8226" marR="3464" indent="0">
              <a:lnSpc>
                <a:spcPts val="3680"/>
              </a:lnSpc>
              <a:spcBef>
                <a:spcPts val="164"/>
              </a:spcBef>
              <a:buNone/>
              <a:tabLst>
                <a:tab pos="119925" algn="l"/>
              </a:tabLst>
            </a:pPr>
            <a:r>
              <a:rPr lang="en-US" sz="2400" b="1" spc="-3" dirty="0">
                <a:solidFill>
                  <a:srgbClr val="231F20"/>
                </a:solidFill>
                <a:latin typeface="Arial"/>
                <a:cs typeface="Arial"/>
              </a:rPr>
              <a:t>4) How </a:t>
            </a:r>
            <a:r>
              <a:rPr lang="en-US" sz="2400" b="1" dirty="0">
                <a:solidFill>
                  <a:srgbClr val="231F20"/>
                </a:solidFill>
                <a:latin typeface="Arial"/>
                <a:cs typeface="Arial"/>
              </a:rPr>
              <a:t>satisfied </a:t>
            </a:r>
            <a:r>
              <a:rPr lang="en-US" sz="2400" b="1" spc="-3" dirty="0">
                <a:solidFill>
                  <a:srgbClr val="231F20"/>
                </a:solidFill>
                <a:latin typeface="Arial"/>
                <a:cs typeface="Arial"/>
              </a:rPr>
              <a:t>are </a:t>
            </a:r>
            <a:r>
              <a:rPr lang="en-US" sz="2400" b="1" dirty="0">
                <a:solidFill>
                  <a:srgbClr val="231F20"/>
                </a:solidFill>
                <a:latin typeface="Arial"/>
                <a:cs typeface="Arial"/>
              </a:rPr>
              <a:t>you </a:t>
            </a:r>
            <a:r>
              <a:rPr lang="en-US" sz="2400" b="1" spc="-3" dirty="0">
                <a:solidFill>
                  <a:srgbClr val="231F20"/>
                </a:solidFill>
                <a:latin typeface="Arial"/>
                <a:cs typeface="Arial"/>
              </a:rPr>
              <a:t>with </a:t>
            </a:r>
            <a:r>
              <a:rPr lang="en-US" sz="2400" b="1" dirty="0">
                <a:solidFill>
                  <a:srgbClr val="231F20"/>
                </a:solidFill>
                <a:latin typeface="Arial"/>
                <a:cs typeface="Arial"/>
              </a:rPr>
              <a:t>this money</a:t>
            </a:r>
            <a:r>
              <a:rPr lang="en-US" sz="2400" b="1" spc="-58" dirty="0">
                <a:solidFill>
                  <a:srgbClr val="231F20"/>
                </a:solidFill>
                <a:latin typeface="Arial"/>
                <a:cs typeface="Arial"/>
              </a:rPr>
              <a:t> </a:t>
            </a:r>
            <a:r>
              <a:rPr lang="en-US" sz="2400" b="1" dirty="0">
                <a:solidFill>
                  <a:srgbClr val="231F20"/>
                </a:solidFill>
                <a:latin typeface="Arial"/>
                <a:cs typeface="Arial"/>
              </a:rPr>
              <a:t>management? </a:t>
            </a:r>
          </a:p>
          <a:p>
            <a:pPr marL="8226" marR="3464" indent="0">
              <a:lnSpc>
                <a:spcPts val="3680"/>
              </a:lnSpc>
              <a:spcBef>
                <a:spcPts val="164"/>
              </a:spcBef>
              <a:buNone/>
              <a:tabLst>
                <a:tab pos="119925" algn="l"/>
              </a:tabLst>
            </a:pPr>
            <a:r>
              <a:rPr lang="en-US" sz="2400" b="1" dirty="0">
                <a:solidFill>
                  <a:schemeClr val="tx1">
                    <a:lumMod val="75000"/>
                    <a:lumOff val="25000"/>
                  </a:schemeClr>
                </a:solidFill>
                <a:latin typeface="Arial"/>
                <a:cs typeface="Arial"/>
              </a:rPr>
              <a:t>    a. </a:t>
            </a:r>
            <a:r>
              <a:rPr lang="en-US" sz="2400" dirty="0">
                <a:solidFill>
                  <a:schemeClr val="tx1">
                    <a:lumMod val="75000"/>
                    <a:lumOff val="25000"/>
                  </a:schemeClr>
                </a:solidFill>
                <a:latin typeface="Arial"/>
                <a:cs typeface="Arial"/>
              </a:rPr>
              <a:t>Satisfied</a:t>
            </a:r>
            <a:r>
              <a:rPr lang="en-US" sz="2400" spc="-7"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(0</a:t>
            </a:r>
            <a:r>
              <a:rPr lang="en-US" sz="2400" b="1" dirty="0">
                <a:solidFill>
                  <a:schemeClr val="tx1">
                    <a:lumMod val="75000"/>
                    <a:lumOff val="25000"/>
                  </a:schemeClr>
                </a:solidFill>
                <a:latin typeface="Arial"/>
                <a:cs typeface="Arial"/>
              </a:rPr>
              <a:t>)     b. </a:t>
            </a:r>
            <a:r>
              <a:rPr lang="en-US" sz="2400" spc="-3" dirty="0">
                <a:solidFill>
                  <a:schemeClr val="tx1">
                    <a:lumMod val="75000"/>
                    <a:lumOff val="25000"/>
                  </a:schemeClr>
                </a:solidFill>
                <a:latin typeface="Arial"/>
                <a:cs typeface="Arial"/>
              </a:rPr>
              <a:t>Neither </a:t>
            </a:r>
            <a:r>
              <a:rPr lang="en-US" sz="2400" dirty="0">
                <a:solidFill>
                  <a:schemeClr val="tx1">
                    <a:lumMod val="75000"/>
                    <a:lumOff val="25000"/>
                  </a:schemeClr>
                </a:solidFill>
                <a:latin typeface="Arial"/>
                <a:cs typeface="Arial"/>
              </a:rPr>
              <a:t>satisfied </a:t>
            </a:r>
            <a:r>
              <a:rPr lang="en-US" sz="2400" spc="-3" dirty="0">
                <a:solidFill>
                  <a:schemeClr val="tx1">
                    <a:lumMod val="75000"/>
                    <a:lumOff val="25000"/>
                  </a:schemeClr>
                </a:solidFill>
                <a:latin typeface="Arial"/>
                <a:cs typeface="Arial"/>
              </a:rPr>
              <a:t>nor dissatisfied </a:t>
            </a:r>
            <a:r>
              <a:rPr lang="en-US" sz="2400" dirty="0">
                <a:solidFill>
                  <a:schemeClr val="tx1">
                    <a:lumMod val="75000"/>
                    <a:lumOff val="25000"/>
                  </a:schemeClr>
                </a:solidFill>
                <a:latin typeface="Arial"/>
                <a:cs typeface="Arial"/>
              </a:rPr>
              <a:t>(1)      </a:t>
            </a:r>
            <a:r>
              <a:rPr lang="en-US" sz="2400" b="1" dirty="0">
                <a:solidFill>
                  <a:schemeClr val="tx1">
                    <a:lumMod val="75000"/>
                    <a:lumOff val="25000"/>
                  </a:schemeClr>
                </a:solidFill>
                <a:latin typeface="Arial"/>
                <a:cs typeface="Arial"/>
              </a:rPr>
              <a:t>c. </a:t>
            </a:r>
            <a:r>
              <a:rPr lang="en-US" sz="2400" spc="-3" dirty="0">
                <a:solidFill>
                  <a:schemeClr val="tx1">
                    <a:lumMod val="75000"/>
                    <a:lumOff val="25000"/>
                  </a:schemeClr>
                </a:solidFill>
                <a:latin typeface="Arial"/>
                <a:cs typeface="Arial"/>
              </a:rPr>
              <a:t>Dissatisfied </a:t>
            </a:r>
            <a:r>
              <a:rPr lang="en-US" sz="2400" dirty="0">
                <a:solidFill>
                  <a:schemeClr val="tx1">
                    <a:lumMod val="75000"/>
                    <a:lumOff val="25000"/>
                  </a:schemeClr>
                </a:solidFill>
                <a:latin typeface="Arial"/>
                <a:cs typeface="Arial"/>
              </a:rPr>
              <a:t>(2)</a:t>
            </a:r>
          </a:p>
          <a:p>
            <a:pPr marL="8226" indent="0">
              <a:lnSpc>
                <a:spcPts val="3680"/>
              </a:lnSpc>
              <a:spcBef>
                <a:spcPts val="68"/>
              </a:spcBef>
              <a:buNone/>
              <a:tabLst>
                <a:tab pos="119925" algn="l"/>
              </a:tabLst>
            </a:pPr>
            <a:endParaRPr lang="en-US" sz="2400" spc="-3" dirty="0">
              <a:solidFill>
                <a:srgbClr val="231F20"/>
              </a:solidFill>
              <a:latin typeface="Arial"/>
              <a:cs typeface="Arial"/>
            </a:endParaRPr>
          </a:p>
          <a:p>
            <a:pPr marL="8226" indent="0">
              <a:lnSpc>
                <a:spcPts val="3680"/>
              </a:lnSpc>
              <a:spcBef>
                <a:spcPts val="68"/>
              </a:spcBef>
              <a:buNone/>
              <a:tabLst>
                <a:tab pos="119925" algn="l"/>
              </a:tabLst>
            </a:pPr>
            <a:r>
              <a:rPr lang="en-US" sz="2400" b="1" spc="-3" dirty="0">
                <a:solidFill>
                  <a:srgbClr val="231F20"/>
                </a:solidFill>
                <a:latin typeface="Arial"/>
                <a:cs typeface="Arial"/>
              </a:rPr>
              <a:t>5) How </a:t>
            </a:r>
            <a:r>
              <a:rPr lang="en-US" sz="2400" b="1" dirty="0">
                <a:solidFill>
                  <a:srgbClr val="231F20"/>
                </a:solidFill>
                <a:latin typeface="Arial"/>
                <a:cs typeface="Arial"/>
              </a:rPr>
              <a:t>confident </a:t>
            </a:r>
            <a:r>
              <a:rPr lang="en-US" sz="2400" b="1" spc="-3" dirty="0">
                <a:solidFill>
                  <a:srgbClr val="231F20"/>
                </a:solidFill>
                <a:latin typeface="Arial"/>
                <a:cs typeface="Arial"/>
              </a:rPr>
              <a:t>are </a:t>
            </a:r>
            <a:r>
              <a:rPr lang="en-US" sz="2400" b="1" dirty="0">
                <a:solidFill>
                  <a:srgbClr val="231F20"/>
                </a:solidFill>
                <a:latin typeface="Arial"/>
                <a:cs typeface="Arial"/>
              </a:rPr>
              <a:t>you </a:t>
            </a:r>
            <a:r>
              <a:rPr lang="en-US" sz="2400" b="1" spc="-3" dirty="0">
                <a:solidFill>
                  <a:srgbClr val="231F20"/>
                </a:solidFill>
                <a:latin typeface="Arial"/>
                <a:cs typeface="Arial"/>
              </a:rPr>
              <a:t>in </a:t>
            </a:r>
            <a:r>
              <a:rPr lang="en-US" sz="2400" b="1" dirty="0">
                <a:solidFill>
                  <a:srgbClr val="231F20"/>
                </a:solidFill>
                <a:latin typeface="Arial"/>
                <a:cs typeface="Arial"/>
              </a:rPr>
              <a:t>making </a:t>
            </a:r>
            <a:r>
              <a:rPr lang="en-US" sz="2400" b="1" spc="-3" dirty="0">
                <a:solidFill>
                  <a:srgbClr val="231F20"/>
                </a:solidFill>
                <a:latin typeface="Arial"/>
                <a:cs typeface="Arial"/>
              </a:rPr>
              <a:t>big</a:t>
            </a:r>
            <a:r>
              <a:rPr lang="en-US" sz="2400" b="1" spc="-58" dirty="0">
                <a:solidFill>
                  <a:srgbClr val="231F20"/>
                </a:solidFill>
                <a:latin typeface="Arial"/>
                <a:cs typeface="Arial"/>
              </a:rPr>
              <a:t> </a:t>
            </a:r>
            <a:r>
              <a:rPr lang="en-US" sz="2400" b="1" dirty="0">
                <a:solidFill>
                  <a:srgbClr val="231F20"/>
                </a:solidFill>
                <a:latin typeface="Arial"/>
                <a:cs typeface="Arial"/>
              </a:rPr>
              <a:t>financial  </a:t>
            </a:r>
            <a:r>
              <a:rPr lang="en-US" sz="2400" b="1" spc="-3" dirty="0">
                <a:solidFill>
                  <a:srgbClr val="231F20"/>
                </a:solidFill>
                <a:latin typeface="Arial"/>
                <a:cs typeface="Arial"/>
              </a:rPr>
              <a:t>decisions?</a:t>
            </a:r>
            <a:endParaRPr lang="en-US" sz="2400" b="1" dirty="0">
              <a:latin typeface="Arial"/>
              <a:cs typeface="Arial"/>
            </a:endParaRPr>
          </a:p>
          <a:p>
            <a:pPr marL="8226" indent="0">
              <a:lnSpc>
                <a:spcPts val="3680"/>
              </a:lnSpc>
              <a:spcBef>
                <a:spcPts val="68"/>
              </a:spcBef>
              <a:buNone/>
              <a:tabLst>
                <a:tab pos="119925" algn="l"/>
              </a:tabLst>
            </a:pPr>
            <a:r>
              <a:rPr lang="en-US" sz="2400" b="1" dirty="0">
                <a:solidFill>
                  <a:schemeClr val="tx1">
                    <a:lumMod val="75000"/>
                    <a:lumOff val="25000"/>
                  </a:schemeClr>
                </a:solidFill>
                <a:latin typeface="Arial"/>
                <a:cs typeface="Arial"/>
              </a:rPr>
              <a:t>    a. </a:t>
            </a:r>
            <a:r>
              <a:rPr lang="en-US" sz="2400" dirty="0">
                <a:solidFill>
                  <a:schemeClr val="tx1">
                    <a:lumMod val="75000"/>
                    <a:lumOff val="25000"/>
                  </a:schemeClr>
                </a:solidFill>
                <a:latin typeface="Arial"/>
                <a:cs typeface="Arial"/>
              </a:rPr>
              <a:t>Confident (0</a:t>
            </a:r>
            <a:r>
              <a:rPr lang="en-US" sz="2400" b="1" dirty="0">
                <a:solidFill>
                  <a:schemeClr val="tx1">
                    <a:lumMod val="75000"/>
                    <a:lumOff val="25000"/>
                  </a:schemeClr>
                </a:solidFill>
                <a:latin typeface="Arial"/>
                <a:cs typeface="Arial"/>
              </a:rPr>
              <a:t>)      b. </a:t>
            </a:r>
            <a:r>
              <a:rPr lang="en-US" sz="2400" dirty="0">
                <a:solidFill>
                  <a:schemeClr val="tx1">
                    <a:lumMod val="75000"/>
                    <a:lumOff val="25000"/>
                  </a:schemeClr>
                </a:solidFill>
                <a:latin typeface="Arial"/>
                <a:cs typeface="Arial"/>
              </a:rPr>
              <a:t>Unsure (1)      </a:t>
            </a:r>
            <a:r>
              <a:rPr lang="en-US" sz="2400" b="1" dirty="0">
                <a:solidFill>
                  <a:schemeClr val="tx1">
                    <a:lumMod val="75000"/>
                    <a:lumOff val="25000"/>
                  </a:schemeClr>
                </a:solidFill>
                <a:latin typeface="Arial"/>
                <a:cs typeface="Arial"/>
              </a:rPr>
              <a:t>c. </a:t>
            </a:r>
            <a:r>
              <a:rPr lang="en-US" sz="2400" dirty="0">
                <a:solidFill>
                  <a:schemeClr val="tx1">
                    <a:lumMod val="75000"/>
                    <a:lumOff val="25000"/>
                  </a:schemeClr>
                </a:solidFill>
                <a:latin typeface="Arial"/>
                <a:cs typeface="Arial"/>
              </a:rPr>
              <a:t>Not</a:t>
            </a:r>
            <a:r>
              <a:rPr lang="en-US" sz="2400" b="1" dirty="0">
                <a:solidFill>
                  <a:schemeClr val="tx1">
                    <a:lumMod val="75000"/>
                    <a:lumOff val="25000"/>
                  </a:schemeClr>
                </a:solidFill>
                <a:latin typeface="Arial"/>
                <a:cs typeface="Arial"/>
              </a:rPr>
              <a:t> </a:t>
            </a:r>
            <a:r>
              <a:rPr lang="en-US" sz="2400" spc="-3" dirty="0">
                <a:solidFill>
                  <a:schemeClr val="tx1">
                    <a:lumMod val="75000"/>
                    <a:lumOff val="25000"/>
                  </a:schemeClr>
                </a:solidFill>
                <a:latin typeface="Arial"/>
                <a:cs typeface="Arial"/>
              </a:rPr>
              <a:t>Confident </a:t>
            </a:r>
            <a:r>
              <a:rPr lang="en-US" sz="2400" dirty="0">
                <a:solidFill>
                  <a:schemeClr val="tx1">
                    <a:lumMod val="75000"/>
                    <a:lumOff val="25000"/>
                  </a:schemeClr>
                </a:solidFill>
                <a:latin typeface="Arial"/>
                <a:cs typeface="Arial"/>
              </a:rPr>
              <a:t>(2)</a:t>
            </a:r>
          </a:p>
          <a:p>
            <a:pPr marL="221234" lvl="1" indent="0">
              <a:lnSpc>
                <a:spcPts val="3680"/>
              </a:lnSpc>
              <a:buNone/>
              <a:tabLst>
                <a:tab pos="322543" algn="l"/>
              </a:tabLst>
            </a:pPr>
            <a:endParaRPr lang="en-US" dirty="0">
              <a:solidFill>
                <a:schemeClr val="tx1">
                  <a:lumMod val="75000"/>
                  <a:lumOff val="25000"/>
                </a:schemeClr>
              </a:solidFill>
              <a:latin typeface="Arial"/>
              <a:cs typeface="Arial"/>
            </a:endParaRPr>
          </a:p>
          <a:p>
            <a:pPr marL="8226" indent="0">
              <a:lnSpc>
                <a:spcPts val="3680"/>
              </a:lnSpc>
              <a:spcBef>
                <a:spcPts val="68"/>
              </a:spcBef>
              <a:buNone/>
              <a:tabLst>
                <a:tab pos="119925" algn="l"/>
              </a:tabLst>
            </a:pPr>
            <a:r>
              <a:rPr lang="en-US" sz="2400" b="1" spc="-3" dirty="0">
                <a:solidFill>
                  <a:srgbClr val="231F20"/>
                </a:solidFill>
                <a:latin typeface="Arial"/>
                <a:cs typeface="Arial"/>
              </a:rPr>
              <a:t>6) How often do </a:t>
            </a:r>
            <a:r>
              <a:rPr lang="en-US" sz="2400" b="1" dirty="0">
                <a:solidFill>
                  <a:srgbClr val="231F20"/>
                </a:solidFill>
                <a:latin typeface="Arial"/>
                <a:cs typeface="Arial"/>
              </a:rPr>
              <a:t>you </a:t>
            </a:r>
            <a:r>
              <a:rPr lang="en-US" sz="2400" b="1" spc="-3" dirty="0">
                <a:solidFill>
                  <a:srgbClr val="231F20"/>
                </a:solidFill>
                <a:latin typeface="Arial"/>
                <a:cs typeface="Arial"/>
              </a:rPr>
              <a:t>worry about </a:t>
            </a:r>
            <a:r>
              <a:rPr lang="en-US" sz="2400" b="1" dirty="0">
                <a:solidFill>
                  <a:srgbClr val="231F20"/>
                </a:solidFill>
                <a:latin typeface="Arial"/>
                <a:cs typeface="Arial"/>
              </a:rPr>
              <a:t>financial </a:t>
            </a:r>
            <a:r>
              <a:rPr lang="en-US" sz="2400" b="1" spc="-3" dirty="0">
                <a:solidFill>
                  <a:srgbClr val="231F20"/>
                </a:solidFill>
                <a:latin typeface="Arial"/>
                <a:cs typeface="Arial"/>
              </a:rPr>
              <a:t>decisions  </a:t>
            </a:r>
            <a:r>
              <a:rPr lang="en-US" sz="2400" b="1" dirty="0">
                <a:solidFill>
                  <a:srgbClr val="231F20"/>
                </a:solidFill>
                <a:latin typeface="Arial"/>
                <a:cs typeface="Arial"/>
              </a:rPr>
              <a:t>you’ve recently</a:t>
            </a:r>
            <a:r>
              <a:rPr lang="en-US" sz="2400" b="1" spc="-3" dirty="0">
                <a:solidFill>
                  <a:srgbClr val="231F20"/>
                </a:solidFill>
                <a:latin typeface="Arial"/>
                <a:cs typeface="Arial"/>
              </a:rPr>
              <a:t> </a:t>
            </a:r>
            <a:r>
              <a:rPr lang="en-US" sz="2400" b="1" dirty="0">
                <a:solidFill>
                  <a:srgbClr val="231F20"/>
                </a:solidFill>
                <a:latin typeface="Arial"/>
                <a:cs typeface="Arial"/>
              </a:rPr>
              <a:t>made</a:t>
            </a:r>
            <a:r>
              <a:rPr lang="en-US" sz="2400" b="1" spc="-3" dirty="0">
                <a:solidFill>
                  <a:schemeClr val="tx1">
                    <a:lumMod val="75000"/>
                    <a:lumOff val="25000"/>
                  </a:schemeClr>
                </a:solidFill>
                <a:latin typeface="Arial"/>
                <a:cs typeface="Arial"/>
              </a:rPr>
              <a:t>?</a:t>
            </a:r>
          </a:p>
          <a:p>
            <a:pPr marL="8226" indent="0">
              <a:lnSpc>
                <a:spcPts val="3680"/>
              </a:lnSpc>
              <a:spcBef>
                <a:spcPts val="68"/>
              </a:spcBef>
              <a:buNone/>
              <a:tabLst>
                <a:tab pos="119925" algn="l"/>
              </a:tabLst>
            </a:pPr>
            <a:r>
              <a:rPr lang="en-US" sz="2400" b="1" dirty="0">
                <a:solidFill>
                  <a:schemeClr val="tx1">
                    <a:lumMod val="75000"/>
                    <a:lumOff val="25000"/>
                  </a:schemeClr>
                </a:solidFill>
                <a:latin typeface="Arial"/>
                <a:cs typeface="Arial"/>
              </a:rPr>
              <a:t>    a. </a:t>
            </a:r>
            <a:r>
              <a:rPr lang="en-US" sz="2400" dirty="0">
                <a:solidFill>
                  <a:schemeClr val="tx1">
                    <a:lumMod val="75000"/>
                    <a:lumOff val="25000"/>
                  </a:schemeClr>
                </a:solidFill>
                <a:latin typeface="Arial"/>
                <a:cs typeface="Arial"/>
              </a:rPr>
              <a:t>Never or rarely</a:t>
            </a:r>
            <a:r>
              <a:rPr lang="en-US" sz="2400" spc="-7"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(0</a:t>
            </a:r>
            <a:r>
              <a:rPr lang="en-US" sz="2400" b="1" dirty="0">
                <a:solidFill>
                  <a:schemeClr val="tx1">
                    <a:lumMod val="75000"/>
                    <a:lumOff val="25000"/>
                  </a:schemeClr>
                </a:solidFill>
                <a:latin typeface="Arial"/>
                <a:cs typeface="Arial"/>
              </a:rPr>
              <a:t>)      b. </a:t>
            </a:r>
            <a:r>
              <a:rPr lang="en-US" sz="2400" spc="-3" dirty="0">
                <a:solidFill>
                  <a:schemeClr val="tx1">
                    <a:lumMod val="75000"/>
                    <a:lumOff val="25000"/>
                  </a:schemeClr>
                </a:solidFill>
                <a:latin typeface="Arial"/>
                <a:cs typeface="Arial"/>
              </a:rPr>
              <a:t>Sometimes</a:t>
            </a:r>
            <a:r>
              <a:rPr lang="en-US" sz="2400" b="1" spc="-3"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(1)      </a:t>
            </a:r>
            <a:r>
              <a:rPr lang="en-US" sz="2400" b="1" dirty="0">
                <a:solidFill>
                  <a:schemeClr val="tx1">
                    <a:lumMod val="75000"/>
                    <a:lumOff val="25000"/>
                  </a:schemeClr>
                </a:solidFill>
                <a:latin typeface="Arial"/>
                <a:cs typeface="Arial"/>
              </a:rPr>
              <a:t>c. </a:t>
            </a:r>
            <a:r>
              <a:rPr lang="en-US" sz="2400" spc="-3" dirty="0">
                <a:solidFill>
                  <a:schemeClr val="tx1">
                    <a:lumMod val="75000"/>
                    <a:lumOff val="25000"/>
                  </a:schemeClr>
                </a:solidFill>
                <a:latin typeface="Arial"/>
                <a:cs typeface="Arial"/>
              </a:rPr>
              <a:t>Often </a:t>
            </a:r>
            <a:r>
              <a:rPr lang="en-US" sz="2400" dirty="0">
                <a:solidFill>
                  <a:schemeClr val="tx1">
                    <a:lumMod val="75000"/>
                    <a:lumOff val="25000"/>
                  </a:schemeClr>
                </a:solidFill>
                <a:latin typeface="Arial"/>
                <a:cs typeface="Arial"/>
              </a:rPr>
              <a:t>(2)</a:t>
            </a:r>
          </a:p>
          <a:p>
            <a:pPr marL="119492" indent="-111266">
              <a:lnSpc>
                <a:spcPts val="3580"/>
              </a:lnSpc>
              <a:spcBef>
                <a:spcPts val="68"/>
              </a:spcBef>
              <a:buFont typeface="Arial"/>
              <a:buAutoNum type="arabicParenR" startAt="3"/>
              <a:tabLst>
                <a:tab pos="119925" algn="l"/>
              </a:tabLst>
            </a:pPr>
            <a:endParaRPr lang="en-US" sz="2400" dirty="0">
              <a:solidFill>
                <a:schemeClr val="tx1">
                  <a:lumMod val="75000"/>
                  <a:lumOff val="25000"/>
                </a:schemeClr>
              </a:solidFill>
              <a:latin typeface="Arial"/>
              <a:cs typeface="Arial"/>
            </a:endParaRPr>
          </a:p>
          <a:p>
            <a:pPr marL="216039" lvl="1" indent="0">
              <a:lnSpc>
                <a:spcPts val="3580"/>
              </a:lnSpc>
              <a:buNone/>
              <a:tabLst>
                <a:tab pos="322543" algn="l"/>
              </a:tabLst>
            </a:pPr>
            <a:endParaRPr lang="en-US" dirty="0">
              <a:solidFill>
                <a:schemeClr val="tx1">
                  <a:lumMod val="75000"/>
                  <a:lumOff val="25000"/>
                </a:schemeClr>
              </a:solidFill>
              <a:latin typeface="Arial"/>
              <a:cs typeface="Arial"/>
            </a:endParaRPr>
          </a:p>
        </p:txBody>
      </p:sp>
      <p:sp>
        <p:nvSpPr>
          <p:cNvPr id="7" name="Content Placeholder 4">
            <a:extLst>
              <a:ext uri="{FF2B5EF4-FFF2-40B4-BE49-F238E27FC236}">
                <a16:creationId xmlns:a16="http://schemas.microsoft.com/office/drawing/2014/main" id="{24605DAC-3847-D844-9047-A904E8AE58A0}"/>
              </a:ext>
            </a:extLst>
          </p:cNvPr>
          <p:cNvSpPr txBox="1">
            <a:spLocks/>
          </p:cNvSpPr>
          <p:nvPr/>
        </p:nvSpPr>
        <p:spPr>
          <a:xfrm>
            <a:off x="0" y="300741"/>
            <a:ext cx="12192000" cy="4180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39" lvl="1" indent="0" algn="ctr">
              <a:lnSpc>
                <a:spcPct val="120000"/>
              </a:lnSpc>
              <a:buFont typeface="Arial" panose="020B0604020202020204" pitchFamily="34" charset="0"/>
              <a:buNone/>
              <a:tabLst>
                <a:tab pos="322543" algn="l"/>
              </a:tabLst>
            </a:pPr>
            <a:r>
              <a:rPr lang="en-US" sz="1800" dirty="0" err="1">
                <a:solidFill>
                  <a:schemeClr val="tx1">
                    <a:lumMod val="75000"/>
                    <a:lumOff val="25000"/>
                  </a:schemeClr>
                </a:solidFill>
                <a:latin typeface="Arial"/>
                <a:cs typeface="Arial"/>
              </a:rPr>
              <a:t>OlderAdultNestEgg.com</a:t>
            </a:r>
            <a:r>
              <a:rPr lang="en-US" sz="1800" dirty="0">
                <a:solidFill>
                  <a:schemeClr val="tx1">
                    <a:lumMod val="75000"/>
                    <a:lumOff val="25000"/>
                  </a:schemeClr>
                </a:solidFill>
                <a:latin typeface="Arial"/>
                <a:cs typeface="Arial"/>
              </a:rPr>
              <a:t>    |    Financial Vulnerability Survey</a:t>
            </a:r>
          </a:p>
        </p:txBody>
      </p:sp>
    </p:spTree>
    <p:extLst>
      <p:ext uri="{BB962C8B-B14F-4D97-AF65-F5344CB8AC3E}">
        <p14:creationId xmlns:p14="http://schemas.microsoft.com/office/powerpoint/2010/main" val="24307025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7DC92E0B-40D3-4848-8E7E-E2EA4D30FD57}"/>
              </a:ext>
            </a:extLst>
          </p:cNvPr>
          <p:cNvSpPr>
            <a:spLocks noGrp="1"/>
          </p:cNvSpPr>
          <p:nvPr>
            <p:ph idx="1"/>
          </p:nvPr>
        </p:nvSpPr>
        <p:spPr>
          <a:xfrm>
            <a:off x="739446" y="1151733"/>
            <a:ext cx="11221108" cy="4351338"/>
          </a:xfrm>
        </p:spPr>
        <p:txBody>
          <a:bodyPr>
            <a:noAutofit/>
          </a:bodyPr>
          <a:lstStyle/>
          <a:p>
            <a:pPr marL="8226" indent="0">
              <a:lnSpc>
                <a:spcPts val="3700"/>
              </a:lnSpc>
              <a:spcBef>
                <a:spcPts val="68"/>
              </a:spcBef>
              <a:buNone/>
              <a:tabLst>
                <a:tab pos="119925" algn="l"/>
              </a:tabLst>
            </a:pPr>
            <a:r>
              <a:rPr lang="en-US" sz="2400" b="1" spc="-3" dirty="0">
                <a:solidFill>
                  <a:srgbClr val="231F20"/>
                </a:solidFill>
                <a:latin typeface="Arial"/>
                <a:cs typeface="Arial"/>
              </a:rPr>
              <a:t> 7) Have </a:t>
            </a:r>
            <a:r>
              <a:rPr lang="en-US" sz="2400" b="1" dirty="0">
                <a:solidFill>
                  <a:srgbClr val="231F20"/>
                </a:solidFill>
                <a:latin typeface="Arial"/>
                <a:cs typeface="Arial"/>
              </a:rPr>
              <a:t>you </a:t>
            </a:r>
            <a:r>
              <a:rPr lang="en-US" sz="2400" b="1" spc="-3" dirty="0">
                <a:solidFill>
                  <a:srgbClr val="231F20"/>
                </a:solidFill>
                <a:latin typeface="Arial"/>
                <a:cs typeface="Arial"/>
              </a:rPr>
              <a:t>noticed any </a:t>
            </a:r>
            <a:r>
              <a:rPr lang="en-US" sz="2400" b="1" dirty="0">
                <a:solidFill>
                  <a:srgbClr val="231F20"/>
                </a:solidFill>
                <a:latin typeface="Arial"/>
                <a:cs typeface="Arial"/>
              </a:rPr>
              <a:t>money taken from your </a:t>
            </a:r>
            <a:r>
              <a:rPr lang="en-US" sz="2400" b="1" spc="-3" dirty="0">
                <a:solidFill>
                  <a:srgbClr val="231F20"/>
                </a:solidFill>
                <a:latin typeface="Arial"/>
                <a:cs typeface="Arial"/>
              </a:rPr>
              <a:t>bank account without</a:t>
            </a:r>
            <a:br>
              <a:rPr lang="en-US" sz="2400" b="1" spc="-3" dirty="0">
                <a:solidFill>
                  <a:srgbClr val="231F20"/>
                </a:solidFill>
                <a:latin typeface="Arial"/>
                <a:cs typeface="Arial"/>
              </a:rPr>
            </a:br>
            <a:r>
              <a:rPr lang="en-US" sz="2400" b="1" spc="-3" dirty="0">
                <a:solidFill>
                  <a:srgbClr val="231F20"/>
                </a:solidFill>
                <a:latin typeface="Arial"/>
                <a:cs typeface="Arial"/>
              </a:rPr>
              <a:t>      </a:t>
            </a:r>
            <a:r>
              <a:rPr lang="en-US" sz="2400" b="1" dirty="0">
                <a:solidFill>
                  <a:srgbClr val="231F20"/>
                </a:solidFill>
                <a:latin typeface="Arial"/>
                <a:cs typeface="Arial"/>
              </a:rPr>
              <a:t>your</a:t>
            </a:r>
            <a:r>
              <a:rPr lang="en-US" sz="2400" b="1" spc="-7" dirty="0">
                <a:solidFill>
                  <a:srgbClr val="231F20"/>
                </a:solidFill>
                <a:latin typeface="Arial"/>
                <a:cs typeface="Arial"/>
              </a:rPr>
              <a:t> </a:t>
            </a:r>
            <a:r>
              <a:rPr lang="en-US" sz="2400" b="1" spc="-3" dirty="0">
                <a:solidFill>
                  <a:srgbClr val="231F20"/>
                </a:solidFill>
                <a:latin typeface="Arial"/>
                <a:cs typeface="Arial"/>
              </a:rPr>
              <a:t>permission?</a:t>
            </a:r>
          </a:p>
          <a:p>
            <a:pPr marL="8226" indent="0">
              <a:lnSpc>
                <a:spcPts val="3700"/>
              </a:lnSpc>
              <a:spcBef>
                <a:spcPts val="68"/>
              </a:spcBef>
              <a:buNone/>
              <a:tabLst>
                <a:tab pos="119925" algn="l"/>
              </a:tabLst>
            </a:pPr>
            <a:r>
              <a:rPr lang="en-US" sz="2400" b="1" dirty="0">
                <a:solidFill>
                  <a:schemeClr val="tx1">
                    <a:lumMod val="75000"/>
                    <a:lumOff val="25000"/>
                  </a:schemeClr>
                </a:solidFill>
                <a:latin typeface="Arial"/>
                <a:cs typeface="Arial"/>
              </a:rPr>
              <a:t>      a. </a:t>
            </a:r>
            <a:r>
              <a:rPr lang="en-US" sz="2400" dirty="0">
                <a:solidFill>
                  <a:schemeClr val="tx1">
                    <a:lumMod val="75000"/>
                    <a:lumOff val="25000"/>
                  </a:schemeClr>
                </a:solidFill>
                <a:latin typeface="Arial"/>
                <a:cs typeface="Arial"/>
              </a:rPr>
              <a:t>No</a:t>
            </a:r>
            <a:r>
              <a:rPr lang="en-US" sz="2400" b="1"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(0</a:t>
            </a:r>
            <a:r>
              <a:rPr lang="en-US" sz="2400" b="1" dirty="0">
                <a:solidFill>
                  <a:schemeClr val="tx1">
                    <a:lumMod val="75000"/>
                    <a:lumOff val="25000"/>
                  </a:schemeClr>
                </a:solidFill>
                <a:latin typeface="Arial"/>
                <a:cs typeface="Arial"/>
              </a:rPr>
              <a:t>)      b. </a:t>
            </a:r>
            <a:r>
              <a:rPr lang="en-US" sz="2400" spc="-3" dirty="0">
                <a:solidFill>
                  <a:schemeClr val="tx1">
                    <a:lumMod val="75000"/>
                    <a:lumOff val="25000"/>
                  </a:schemeClr>
                </a:solidFill>
                <a:latin typeface="Arial"/>
                <a:cs typeface="Arial"/>
              </a:rPr>
              <a:t>Yes </a:t>
            </a:r>
            <a:r>
              <a:rPr lang="en-US" sz="2400" dirty="0">
                <a:solidFill>
                  <a:schemeClr val="tx1">
                    <a:lumMod val="75000"/>
                    <a:lumOff val="25000"/>
                  </a:schemeClr>
                </a:solidFill>
                <a:latin typeface="Arial"/>
                <a:cs typeface="Arial"/>
              </a:rPr>
              <a:t>(1)      </a:t>
            </a:r>
            <a:endParaRPr lang="en-US" sz="2400" dirty="0">
              <a:latin typeface="Arial"/>
              <a:cs typeface="Arial"/>
            </a:endParaRPr>
          </a:p>
          <a:p>
            <a:pPr marL="8226" marR="3464" indent="0">
              <a:lnSpc>
                <a:spcPts val="3700"/>
              </a:lnSpc>
              <a:spcBef>
                <a:spcPts val="164"/>
              </a:spcBef>
              <a:buNone/>
              <a:tabLst>
                <a:tab pos="119925" algn="l"/>
              </a:tabLst>
            </a:pPr>
            <a:endParaRPr lang="en-US" sz="2400" b="1" spc="-3" dirty="0">
              <a:solidFill>
                <a:srgbClr val="231F20"/>
              </a:solidFill>
              <a:latin typeface="Arial"/>
              <a:cs typeface="Arial"/>
            </a:endParaRPr>
          </a:p>
          <a:p>
            <a:pPr marL="8226" marR="3464" indent="0">
              <a:lnSpc>
                <a:spcPts val="3700"/>
              </a:lnSpc>
              <a:spcBef>
                <a:spcPts val="164"/>
              </a:spcBef>
              <a:buNone/>
              <a:tabLst>
                <a:tab pos="119925" algn="l"/>
              </a:tabLst>
            </a:pPr>
            <a:r>
              <a:rPr lang="en-US" sz="2400" b="1" spc="-3" dirty="0">
                <a:solidFill>
                  <a:srgbClr val="231F20"/>
                </a:solidFill>
                <a:latin typeface="Arial"/>
                <a:cs typeface="Arial"/>
              </a:rPr>
              <a:t>8)</a:t>
            </a:r>
            <a:r>
              <a:rPr lang="en-US" sz="2400" spc="-3" dirty="0">
                <a:solidFill>
                  <a:srgbClr val="231F20"/>
                </a:solidFill>
                <a:latin typeface="Arial"/>
                <a:cs typeface="Arial"/>
              </a:rPr>
              <a:t> </a:t>
            </a:r>
            <a:r>
              <a:rPr lang="en-US" sz="2400" b="1" spc="-3" dirty="0">
                <a:solidFill>
                  <a:srgbClr val="231F20"/>
                </a:solidFill>
                <a:latin typeface="Arial"/>
                <a:cs typeface="Arial"/>
              </a:rPr>
              <a:t>How often do </a:t>
            </a:r>
            <a:r>
              <a:rPr lang="en-US" sz="2400" b="1" dirty="0">
                <a:solidFill>
                  <a:srgbClr val="231F20"/>
                </a:solidFill>
                <a:latin typeface="Arial"/>
                <a:cs typeface="Arial"/>
              </a:rPr>
              <a:t>your monthly expenses exceed your regular monthly</a:t>
            </a:r>
          </a:p>
          <a:p>
            <a:pPr marL="8226" marR="3464" indent="0">
              <a:lnSpc>
                <a:spcPts val="3700"/>
              </a:lnSpc>
              <a:spcBef>
                <a:spcPts val="164"/>
              </a:spcBef>
              <a:buNone/>
              <a:tabLst>
                <a:tab pos="119925" algn="l"/>
              </a:tabLst>
            </a:pPr>
            <a:r>
              <a:rPr lang="en-US" sz="2400" b="1" dirty="0">
                <a:solidFill>
                  <a:srgbClr val="231F20"/>
                </a:solidFill>
                <a:latin typeface="Arial"/>
                <a:cs typeface="Arial"/>
              </a:rPr>
              <a:t>     income?</a:t>
            </a:r>
          </a:p>
          <a:p>
            <a:pPr marL="8226" marR="3464" indent="0">
              <a:lnSpc>
                <a:spcPts val="3700"/>
              </a:lnSpc>
              <a:spcBef>
                <a:spcPts val="164"/>
              </a:spcBef>
              <a:buNone/>
              <a:tabLst>
                <a:tab pos="119925" algn="l"/>
              </a:tabLst>
            </a:pPr>
            <a:r>
              <a:rPr lang="en-US" sz="2400" b="1" dirty="0">
                <a:solidFill>
                  <a:schemeClr val="tx1">
                    <a:lumMod val="75000"/>
                    <a:lumOff val="25000"/>
                  </a:schemeClr>
                </a:solidFill>
                <a:latin typeface="Arial"/>
                <a:cs typeface="Arial"/>
              </a:rPr>
              <a:t>     a. </a:t>
            </a:r>
            <a:r>
              <a:rPr lang="en-US" sz="2400" dirty="0">
                <a:solidFill>
                  <a:schemeClr val="tx1">
                    <a:lumMod val="75000"/>
                    <a:lumOff val="25000"/>
                  </a:schemeClr>
                </a:solidFill>
                <a:latin typeface="Arial"/>
                <a:cs typeface="Arial"/>
              </a:rPr>
              <a:t>Never or rarely</a:t>
            </a:r>
            <a:r>
              <a:rPr lang="en-US" sz="2400" spc="-7"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(0</a:t>
            </a:r>
            <a:r>
              <a:rPr lang="en-US" sz="2400" b="1" dirty="0">
                <a:solidFill>
                  <a:schemeClr val="tx1">
                    <a:lumMod val="75000"/>
                    <a:lumOff val="25000"/>
                  </a:schemeClr>
                </a:solidFill>
                <a:latin typeface="Arial"/>
                <a:cs typeface="Arial"/>
              </a:rPr>
              <a:t>)      b. </a:t>
            </a:r>
            <a:r>
              <a:rPr lang="en-US" sz="2400" spc="-3" dirty="0">
                <a:solidFill>
                  <a:schemeClr val="tx1">
                    <a:lumMod val="75000"/>
                    <a:lumOff val="25000"/>
                  </a:schemeClr>
                </a:solidFill>
                <a:latin typeface="Arial"/>
                <a:cs typeface="Arial"/>
              </a:rPr>
              <a:t>Sometimes</a:t>
            </a:r>
            <a:r>
              <a:rPr lang="en-US" sz="2400" b="1" spc="-3"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(1)      </a:t>
            </a:r>
            <a:r>
              <a:rPr lang="en-US" sz="2400" b="1" dirty="0">
                <a:solidFill>
                  <a:schemeClr val="tx1">
                    <a:lumMod val="75000"/>
                    <a:lumOff val="25000"/>
                  </a:schemeClr>
                </a:solidFill>
                <a:latin typeface="Arial"/>
                <a:cs typeface="Arial"/>
              </a:rPr>
              <a:t>c. </a:t>
            </a:r>
            <a:r>
              <a:rPr lang="en-US" sz="2400" spc="-3" dirty="0">
                <a:solidFill>
                  <a:schemeClr val="tx1">
                    <a:lumMod val="75000"/>
                    <a:lumOff val="25000"/>
                  </a:schemeClr>
                </a:solidFill>
                <a:latin typeface="Arial"/>
                <a:cs typeface="Arial"/>
              </a:rPr>
              <a:t>Often </a:t>
            </a:r>
            <a:r>
              <a:rPr lang="en-US" sz="2400" dirty="0">
                <a:solidFill>
                  <a:schemeClr val="tx1">
                    <a:lumMod val="75000"/>
                    <a:lumOff val="25000"/>
                  </a:schemeClr>
                </a:solidFill>
                <a:latin typeface="Arial"/>
                <a:cs typeface="Arial"/>
              </a:rPr>
              <a:t>(2)</a:t>
            </a:r>
          </a:p>
          <a:p>
            <a:pPr marL="8226" indent="0">
              <a:lnSpc>
                <a:spcPts val="3700"/>
              </a:lnSpc>
              <a:spcBef>
                <a:spcPts val="68"/>
              </a:spcBef>
              <a:buNone/>
              <a:tabLst>
                <a:tab pos="119925" algn="l"/>
              </a:tabLst>
            </a:pPr>
            <a:endParaRPr lang="en-US" sz="2400" b="1" spc="-3" dirty="0">
              <a:solidFill>
                <a:srgbClr val="231F20"/>
              </a:solidFill>
              <a:latin typeface="Arial"/>
              <a:cs typeface="Arial"/>
            </a:endParaRPr>
          </a:p>
          <a:p>
            <a:pPr marL="8226" indent="0">
              <a:lnSpc>
                <a:spcPts val="3700"/>
              </a:lnSpc>
              <a:spcBef>
                <a:spcPts val="68"/>
              </a:spcBef>
              <a:buNone/>
              <a:tabLst>
                <a:tab pos="119925" algn="l"/>
              </a:tabLst>
            </a:pPr>
            <a:r>
              <a:rPr lang="en-US" sz="2400" b="1" spc="-3" dirty="0">
                <a:solidFill>
                  <a:srgbClr val="231F20"/>
                </a:solidFill>
                <a:latin typeface="Arial"/>
                <a:cs typeface="Arial"/>
              </a:rPr>
              <a:t>9) How often do </a:t>
            </a:r>
            <a:r>
              <a:rPr lang="en-US" sz="2400" b="1" dirty="0">
                <a:solidFill>
                  <a:srgbClr val="231F20"/>
                </a:solidFill>
                <a:latin typeface="Arial"/>
                <a:cs typeface="Arial"/>
              </a:rPr>
              <a:t>you talk </a:t>
            </a:r>
            <a:r>
              <a:rPr lang="en-US" sz="2400" b="1" spc="-3" dirty="0">
                <a:solidFill>
                  <a:srgbClr val="231F20"/>
                </a:solidFill>
                <a:latin typeface="Arial"/>
                <a:cs typeface="Arial"/>
              </a:rPr>
              <a:t>with or </a:t>
            </a:r>
            <a:r>
              <a:rPr lang="en-US" sz="2400" b="1" dirty="0">
                <a:solidFill>
                  <a:srgbClr val="231F20"/>
                </a:solidFill>
                <a:latin typeface="Arial"/>
                <a:cs typeface="Arial"/>
              </a:rPr>
              <a:t>visit </a:t>
            </a:r>
            <a:r>
              <a:rPr lang="en-US" sz="2400" b="1" spc="-3" dirty="0">
                <a:solidFill>
                  <a:srgbClr val="231F20"/>
                </a:solidFill>
                <a:latin typeface="Arial"/>
                <a:cs typeface="Arial"/>
              </a:rPr>
              <a:t>others on </a:t>
            </a:r>
            <a:r>
              <a:rPr lang="en-US" sz="2400" b="1" dirty="0">
                <a:solidFill>
                  <a:srgbClr val="231F20"/>
                </a:solidFill>
                <a:latin typeface="Arial"/>
                <a:cs typeface="Arial"/>
              </a:rPr>
              <a:t>a regular  </a:t>
            </a:r>
            <a:r>
              <a:rPr lang="en-US" sz="2400" b="1" spc="-3" dirty="0">
                <a:solidFill>
                  <a:srgbClr val="231F20"/>
                </a:solidFill>
                <a:latin typeface="Arial"/>
                <a:cs typeface="Arial"/>
              </a:rPr>
              <a:t>basis?</a:t>
            </a:r>
            <a:endParaRPr lang="en-US" sz="2400" b="1" spc="-3" dirty="0">
              <a:latin typeface="Arial"/>
              <a:cs typeface="Arial"/>
            </a:endParaRPr>
          </a:p>
          <a:p>
            <a:pPr marL="8226" indent="0">
              <a:lnSpc>
                <a:spcPts val="3700"/>
              </a:lnSpc>
              <a:spcBef>
                <a:spcPts val="68"/>
              </a:spcBef>
              <a:buNone/>
              <a:tabLst>
                <a:tab pos="119925" algn="l"/>
              </a:tabLst>
            </a:pPr>
            <a:r>
              <a:rPr lang="en-US" sz="2400" b="1" dirty="0">
                <a:solidFill>
                  <a:schemeClr val="tx1">
                    <a:lumMod val="75000"/>
                    <a:lumOff val="25000"/>
                  </a:schemeClr>
                </a:solidFill>
                <a:latin typeface="Arial"/>
                <a:cs typeface="Arial"/>
              </a:rPr>
              <a:t>     a. </a:t>
            </a:r>
            <a:r>
              <a:rPr lang="en-US" sz="2400" dirty="0">
                <a:solidFill>
                  <a:schemeClr val="tx1">
                    <a:lumMod val="75000"/>
                    <a:lumOff val="25000"/>
                  </a:schemeClr>
                </a:solidFill>
                <a:latin typeface="Arial"/>
                <a:cs typeface="Arial"/>
              </a:rPr>
              <a:t>Daily or weekly</a:t>
            </a:r>
            <a:r>
              <a:rPr lang="en-US" sz="2400" spc="-7"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(0</a:t>
            </a:r>
            <a:r>
              <a:rPr lang="en-US" sz="2400" b="1" dirty="0">
                <a:solidFill>
                  <a:schemeClr val="tx1">
                    <a:lumMod val="75000"/>
                    <a:lumOff val="25000"/>
                  </a:schemeClr>
                </a:solidFill>
                <a:latin typeface="Arial"/>
                <a:cs typeface="Arial"/>
              </a:rPr>
              <a:t>)      b. </a:t>
            </a:r>
            <a:r>
              <a:rPr lang="en-US" sz="2400" spc="-3" dirty="0">
                <a:solidFill>
                  <a:schemeClr val="tx1">
                    <a:lumMod val="75000"/>
                    <a:lumOff val="25000"/>
                  </a:schemeClr>
                </a:solidFill>
                <a:latin typeface="Arial"/>
                <a:cs typeface="Arial"/>
              </a:rPr>
              <a:t>Monthly </a:t>
            </a:r>
            <a:r>
              <a:rPr lang="en-US" sz="2400" dirty="0">
                <a:solidFill>
                  <a:schemeClr val="tx1">
                    <a:lumMod val="75000"/>
                    <a:lumOff val="25000"/>
                  </a:schemeClr>
                </a:solidFill>
                <a:latin typeface="Arial"/>
                <a:cs typeface="Arial"/>
              </a:rPr>
              <a:t>(1)      </a:t>
            </a:r>
            <a:r>
              <a:rPr lang="en-US" sz="2400" b="1" dirty="0">
                <a:solidFill>
                  <a:schemeClr val="tx1">
                    <a:lumMod val="75000"/>
                    <a:lumOff val="25000"/>
                  </a:schemeClr>
                </a:solidFill>
                <a:latin typeface="Arial"/>
                <a:cs typeface="Arial"/>
              </a:rPr>
              <a:t>c. </a:t>
            </a:r>
            <a:r>
              <a:rPr lang="en-US" sz="2400" spc="-3" dirty="0">
                <a:solidFill>
                  <a:schemeClr val="tx1">
                    <a:lumMod val="75000"/>
                    <a:lumOff val="25000"/>
                  </a:schemeClr>
                </a:solidFill>
                <a:latin typeface="Arial"/>
                <a:cs typeface="Arial"/>
              </a:rPr>
              <a:t>Less than </a:t>
            </a:r>
            <a:r>
              <a:rPr lang="en-US" sz="2400" dirty="0">
                <a:solidFill>
                  <a:schemeClr val="tx1">
                    <a:lumMod val="75000"/>
                    <a:lumOff val="25000"/>
                  </a:schemeClr>
                </a:solidFill>
                <a:latin typeface="Arial"/>
                <a:cs typeface="Arial"/>
              </a:rPr>
              <a:t>monthly (2)</a:t>
            </a:r>
            <a:endParaRPr lang="en-US" dirty="0">
              <a:solidFill>
                <a:schemeClr val="tx1">
                  <a:lumMod val="75000"/>
                  <a:lumOff val="25000"/>
                </a:schemeClr>
              </a:solidFill>
              <a:latin typeface="Arial"/>
              <a:cs typeface="Arial"/>
            </a:endParaRPr>
          </a:p>
        </p:txBody>
      </p:sp>
      <p:sp>
        <p:nvSpPr>
          <p:cNvPr id="6" name="Content Placeholder 4">
            <a:extLst>
              <a:ext uri="{FF2B5EF4-FFF2-40B4-BE49-F238E27FC236}">
                <a16:creationId xmlns:a16="http://schemas.microsoft.com/office/drawing/2014/main" id="{30ABA3BB-3A5E-E449-AABC-928A0ED6CB79}"/>
              </a:ext>
            </a:extLst>
          </p:cNvPr>
          <p:cNvSpPr txBox="1">
            <a:spLocks/>
          </p:cNvSpPr>
          <p:nvPr/>
        </p:nvSpPr>
        <p:spPr>
          <a:xfrm>
            <a:off x="0" y="300741"/>
            <a:ext cx="12192000" cy="4180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39" lvl="1" indent="0" algn="ctr">
              <a:lnSpc>
                <a:spcPct val="120000"/>
              </a:lnSpc>
              <a:buFont typeface="Arial" panose="020B0604020202020204" pitchFamily="34" charset="0"/>
              <a:buNone/>
              <a:tabLst>
                <a:tab pos="322543" algn="l"/>
              </a:tabLst>
            </a:pPr>
            <a:r>
              <a:rPr lang="en-US" sz="1800" dirty="0" err="1">
                <a:solidFill>
                  <a:schemeClr val="tx1">
                    <a:lumMod val="75000"/>
                    <a:lumOff val="25000"/>
                  </a:schemeClr>
                </a:solidFill>
                <a:latin typeface="Arial"/>
                <a:cs typeface="Arial"/>
              </a:rPr>
              <a:t>OlderAdultNestEgg.com</a:t>
            </a:r>
            <a:r>
              <a:rPr lang="en-US" sz="1800" dirty="0">
                <a:solidFill>
                  <a:schemeClr val="tx1">
                    <a:lumMod val="75000"/>
                    <a:lumOff val="25000"/>
                  </a:schemeClr>
                </a:solidFill>
                <a:latin typeface="Arial"/>
                <a:cs typeface="Arial"/>
              </a:rPr>
              <a:t>    |    Financial Vulnerability Survey</a:t>
            </a:r>
          </a:p>
        </p:txBody>
      </p:sp>
    </p:spTree>
    <p:extLst>
      <p:ext uri="{BB962C8B-B14F-4D97-AF65-F5344CB8AC3E}">
        <p14:creationId xmlns:p14="http://schemas.microsoft.com/office/powerpoint/2010/main" val="3254272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5B2872C0-51F9-2648-8C97-71693C5500E0}"/>
              </a:ext>
            </a:extLst>
          </p:cNvPr>
          <p:cNvSpPr>
            <a:spLocks noGrp="1"/>
          </p:cNvSpPr>
          <p:nvPr>
            <p:ph idx="1"/>
          </p:nvPr>
        </p:nvSpPr>
        <p:spPr>
          <a:xfrm>
            <a:off x="739445" y="1016267"/>
            <a:ext cx="11221108" cy="4351338"/>
          </a:xfrm>
        </p:spPr>
        <p:txBody>
          <a:bodyPr>
            <a:noAutofit/>
          </a:bodyPr>
          <a:lstStyle/>
          <a:p>
            <a:pPr marL="8226" indent="0">
              <a:lnSpc>
                <a:spcPts val="3660"/>
              </a:lnSpc>
              <a:spcBef>
                <a:spcPts val="68"/>
              </a:spcBef>
              <a:buNone/>
              <a:tabLst>
                <a:tab pos="119925" algn="l"/>
              </a:tabLst>
            </a:pPr>
            <a:r>
              <a:rPr lang="en-US" sz="2400" b="1" spc="-3" dirty="0">
                <a:solidFill>
                  <a:srgbClr val="231F20"/>
                </a:solidFill>
                <a:latin typeface="Arial"/>
                <a:cs typeface="Arial"/>
              </a:rPr>
              <a:t>10) How often do </a:t>
            </a:r>
            <a:r>
              <a:rPr lang="en-US" sz="2400" b="1" dirty="0">
                <a:solidFill>
                  <a:srgbClr val="231F20"/>
                </a:solidFill>
                <a:latin typeface="Arial"/>
                <a:cs typeface="Arial"/>
              </a:rPr>
              <a:t>you </a:t>
            </a:r>
            <a:r>
              <a:rPr lang="en-US" sz="2400" b="1" spc="-3" dirty="0">
                <a:solidFill>
                  <a:srgbClr val="231F20"/>
                </a:solidFill>
                <a:latin typeface="Arial"/>
                <a:cs typeface="Arial"/>
              </a:rPr>
              <a:t>wish </a:t>
            </a:r>
            <a:r>
              <a:rPr lang="en-US" sz="2400" b="1" dirty="0">
                <a:solidFill>
                  <a:srgbClr val="231F20"/>
                </a:solidFill>
                <a:latin typeface="Arial"/>
                <a:cs typeface="Arial"/>
              </a:rPr>
              <a:t>you </a:t>
            </a:r>
            <a:r>
              <a:rPr lang="en-US" sz="2400" b="1" spc="-3" dirty="0">
                <a:solidFill>
                  <a:srgbClr val="231F20"/>
                </a:solidFill>
                <a:latin typeface="Arial"/>
                <a:cs typeface="Arial"/>
              </a:rPr>
              <a:t>had </a:t>
            </a:r>
            <a:r>
              <a:rPr lang="en-US" sz="2400" b="1" dirty="0">
                <a:solidFill>
                  <a:srgbClr val="231F20"/>
                </a:solidFill>
                <a:latin typeface="Arial"/>
                <a:cs typeface="Arial"/>
              </a:rPr>
              <a:t>someone to talk to  </a:t>
            </a:r>
            <a:r>
              <a:rPr lang="en-US" sz="2400" b="1" spc="-3" dirty="0">
                <a:solidFill>
                  <a:srgbClr val="231F20"/>
                </a:solidFill>
                <a:latin typeface="Arial"/>
                <a:cs typeface="Arial"/>
              </a:rPr>
              <a:t>about </a:t>
            </a:r>
            <a:r>
              <a:rPr lang="en-US" sz="2400" b="1" dirty="0">
                <a:solidFill>
                  <a:srgbClr val="231F20"/>
                </a:solidFill>
                <a:latin typeface="Arial"/>
                <a:cs typeface="Arial"/>
              </a:rPr>
              <a:t>financial </a:t>
            </a:r>
          </a:p>
          <a:p>
            <a:pPr marL="8226" indent="0">
              <a:lnSpc>
                <a:spcPts val="3660"/>
              </a:lnSpc>
              <a:spcBef>
                <a:spcPts val="68"/>
              </a:spcBef>
              <a:buNone/>
              <a:tabLst>
                <a:tab pos="119925" algn="l"/>
              </a:tabLst>
            </a:pPr>
            <a:r>
              <a:rPr lang="en-US" sz="2400" b="1" spc="-3" dirty="0">
                <a:solidFill>
                  <a:srgbClr val="231F20"/>
                </a:solidFill>
                <a:latin typeface="Arial"/>
                <a:cs typeface="Arial"/>
              </a:rPr>
              <a:t>      decisions, </a:t>
            </a:r>
            <a:r>
              <a:rPr lang="en-US" sz="2400" b="1" dirty="0">
                <a:solidFill>
                  <a:srgbClr val="231F20"/>
                </a:solidFill>
                <a:latin typeface="Arial"/>
                <a:cs typeface="Arial"/>
              </a:rPr>
              <a:t>transactions, </a:t>
            </a:r>
            <a:r>
              <a:rPr lang="en-US" sz="2400" b="1" spc="-3" dirty="0">
                <a:solidFill>
                  <a:srgbClr val="231F20"/>
                </a:solidFill>
                <a:latin typeface="Arial"/>
                <a:cs typeface="Arial"/>
              </a:rPr>
              <a:t>or</a:t>
            </a:r>
            <a:r>
              <a:rPr lang="en-US" sz="2400" b="1" spc="-37" dirty="0">
                <a:solidFill>
                  <a:srgbClr val="231F20"/>
                </a:solidFill>
                <a:latin typeface="Arial"/>
                <a:cs typeface="Arial"/>
              </a:rPr>
              <a:t> </a:t>
            </a:r>
            <a:r>
              <a:rPr lang="en-US" sz="2400" b="1" spc="-3" dirty="0">
                <a:solidFill>
                  <a:srgbClr val="231F20"/>
                </a:solidFill>
                <a:latin typeface="Arial"/>
                <a:cs typeface="Arial"/>
              </a:rPr>
              <a:t>plans?</a:t>
            </a:r>
            <a:endParaRPr lang="en-US" sz="2400" b="1" dirty="0">
              <a:latin typeface="Arial"/>
              <a:cs typeface="Arial"/>
            </a:endParaRPr>
          </a:p>
          <a:p>
            <a:pPr marL="8226" indent="0">
              <a:lnSpc>
                <a:spcPts val="3660"/>
              </a:lnSpc>
              <a:spcBef>
                <a:spcPts val="68"/>
              </a:spcBef>
              <a:buNone/>
              <a:tabLst>
                <a:tab pos="119925" algn="l"/>
              </a:tabLst>
            </a:pPr>
            <a:r>
              <a:rPr lang="en-US" sz="2400" b="1" dirty="0">
                <a:solidFill>
                  <a:schemeClr val="tx1">
                    <a:lumMod val="75000"/>
                    <a:lumOff val="25000"/>
                  </a:schemeClr>
                </a:solidFill>
                <a:latin typeface="Arial"/>
                <a:cs typeface="Arial"/>
              </a:rPr>
              <a:t>      a. </a:t>
            </a:r>
            <a:r>
              <a:rPr lang="en-US" sz="2400" dirty="0">
                <a:solidFill>
                  <a:schemeClr val="tx1">
                    <a:lumMod val="75000"/>
                    <a:lumOff val="25000"/>
                  </a:schemeClr>
                </a:solidFill>
                <a:latin typeface="Arial"/>
                <a:cs typeface="Arial"/>
              </a:rPr>
              <a:t>Never</a:t>
            </a:r>
            <a:r>
              <a:rPr lang="en-US" sz="2400" b="1"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or rarely (0</a:t>
            </a:r>
            <a:r>
              <a:rPr lang="en-US" sz="2400" b="1" dirty="0">
                <a:solidFill>
                  <a:schemeClr val="tx1">
                    <a:lumMod val="75000"/>
                    <a:lumOff val="25000"/>
                  </a:schemeClr>
                </a:solidFill>
                <a:latin typeface="Arial"/>
                <a:cs typeface="Arial"/>
              </a:rPr>
              <a:t>)      b. </a:t>
            </a:r>
            <a:r>
              <a:rPr lang="en-US" sz="2400" spc="-3" dirty="0">
                <a:solidFill>
                  <a:schemeClr val="tx1">
                    <a:lumMod val="75000"/>
                    <a:lumOff val="25000"/>
                  </a:schemeClr>
                </a:solidFill>
                <a:latin typeface="Arial"/>
                <a:cs typeface="Arial"/>
              </a:rPr>
              <a:t>Sometimes </a:t>
            </a:r>
            <a:r>
              <a:rPr lang="en-US" sz="2400" dirty="0">
                <a:solidFill>
                  <a:schemeClr val="tx1">
                    <a:lumMod val="75000"/>
                    <a:lumOff val="25000"/>
                  </a:schemeClr>
                </a:solidFill>
                <a:latin typeface="Arial"/>
                <a:cs typeface="Arial"/>
              </a:rPr>
              <a:t>(1)      </a:t>
            </a:r>
            <a:r>
              <a:rPr lang="en-US" sz="2400" b="1" dirty="0">
                <a:solidFill>
                  <a:schemeClr val="tx1">
                    <a:lumMod val="75000"/>
                    <a:lumOff val="25000"/>
                  </a:schemeClr>
                </a:solidFill>
                <a:latin typeface="Arial"/>
                <a:cs typeface="Arial"/>
              </a:rPr>
              <a:t>c. </a:t>
            </a:r>
            <a:r>
              <a:rPr lang="en-US" sz="2400" spc="-3" dirty="0">
                <a:solidFill>
                  <a:schemeClr val="tx1">
                    <a:lumMod val="75000"/>
                    <a:lumOff val="25000"/>
                  </a:schemeClr>
                </a:solidFill>
                <a:latin typeface="Arial"/>
                <a:cs typeface="Arial"/>
              </a:rPr>
              <a:t>Often (2)</a:t>
            </a:r>
          </a:p>
          <a:p>
            <a:pPr marL="8226" indent="0">
              <a:lnSpc>
                <a:spcPts val="3660"/>
              </a:lnSpc>
              <a:spcBef>
                <a:spcPts val="68"/>
              </a:spcBef>
              <a:buNone/>
              <a:tabLst>
                <a:tab pos="119925" algn="l"/>
              </a:tabLst>
            </a:pPr>
            <a:endParaRPr lang="en-US" sz="2400" dirty="0">
              <a:solidFill>
                <a:schemeClr val="tx1">
                  <a:lumMod val="75000"/>
                  <a:lumOff val="25000"/>
                </a:schemeClr>
              </a:solidFill>
              <a:latin typeface="Arial"/>
              <a:cs typeface="Arial"/>
            </a:endParaRPr>
          </a:p>
          <a:p>
            <a:pPr marL="8226" marR="3464" indent="0">
              <a:lnSpc>
                <a:spcPts val="3660"/>
              </a:lnSpc>
              <a:spcBef>
                <a:spcPts val="164"/>
              </a:spcBef>
              <a:buNone/>
              <a:tabLst>
                <a:tab pos="119925" algn="l"/>
              </a:tabLst>
            </a:pPr>
            <a:r>
              <a:rPr lang="en-US" sz="2400" b="1" spc="-3" dirty="0">
                <a:solidFill>
                  <a:srgbClr val="231F20"/>
                </a:solidFill>
                <a:latin typeface="Arial"/>
                <a:cs typeface="Arial"/>
              </a:rPr>
              <a:t>11) How often do </a:t>
            </a:r>
            <a:r>
              <a:rPr lang="en-US" sz="2400" b="1" dirty="0">
                <a:solidFill>
                  <a:srgbClr val="231F20"/>
                </a:solidFill>
                <a:latin typeface="Arial"/>
                <a:cs typeface="Arial"/>
              </a:rPr>
              <a:t>you feel </a:t>
            </a:r>
            <a:r>
              <a:rPr lang="en-US" sz="2400" b="1" spc="-3" dirty="0">
                <a:solidFill>
                  <a:srgbClr val="231F20"/>
                </a:solidFill>
                <a:latin typeface="Arial"/>
                <a:cs typeface="Arial"/>
              </a:rPr>
              <a:t>anxious about </a:t>
            </a:r>
            <a:r>
              <a:rPr lang="en-US" sz="2400" b="1" dirty="0">
                <a:solidFill>
                  <a:srgbClr val="231F20"/>
                </a:solidFill>
                <a:latin typeface="Arial"/>
                <a:cs typeface="Arial"/>
              </a:rPr>
              <a:t>your financial  </a:t>
            </a:r>
            <a:r>
              <a:rPr lang="en-US" sz="2400" b="1" spc="-3" dirty="0">
                <a:solidFill>
                  <a:srgbClr val="231F20"/>
                </a:solidFill>
                <a:latin typeface="Arial"/>
                <a:cs typeface="Arial"/>
              </a:rPr>
              <a:t>decisions and/or</a:t>
            </a:r>
            <a:br>
              <a:rPr lang="en-US" sz="2400" b="1" spc="-10" dirty="0">
                <a:solidFill>
                  <a:srgbClr val="231F20"/>
                </a:solidFill>
                <a:latin typeface="Arial"/>
                <a:cs typeface="Arial"/>
              </a:rPr>
            </a:br>
            <a:r>
              <a:rPr lang="en-US" sz="2400" b="1" spc="-10" dirty="0">
                <a:solidFill>
                  <a:srgbClr val="231F20"/>
                </a:solidFill>
                <a:latin typeface="Arial"/>
                <a:cs typeface="Arial"/>
              </a:rPr>
              <a:t>      </a:t>
            </a:r>
            <a:r>
              <a:rPr lang="en-US" sz="2400" b="1" dirty="0">
                <a:solidFill>
                  <a:srgbClr val="231F20"/>
                </a:solidFill>
                <a:latin typeface="Arial"/>
                <a:cs typeface="Arial"/>
              </a:rPr>
              <a:t>transactions?</a:t>
            </a:r>
            <a:endParaRPr lang="en-US" sz="2400" b="1" dirty="0">
              <a:latin typeface="Arial"/>
              <a:cs typeface="Arial"/>
            </a:endParaRPr>
          </a:p>
          <a:p>
            <a:pPr marL="8226" marR="3464" indent="0">
              <a:lnSpc>
                <a:spcPts val="3660"/>
              </a:lnSpc>
              <a:spcBef>
                <a:spcPts val="164"/>
              </a:spcBef>
              <a:buNone/>
              <a:tabLst>
                <a:tab pos="119925" algn="l"/>
              </a:tabLst>
            </a:pPr>
            <a:r>
              <a:rPr lang="en-US" sz="2400" b="1" dirty="0">
                <a:solidFill>
                  <a:schemeClr val="tx1">
                    <a:lumMod val="75000"/>
                    <a:lumOff val="25000"/>
                  </a:schemeClr>
                </a:solidFill>
                <a:latin typeface="Arial"/>
                <a:cs typeface="Arial"/>
              </a:rPr>
              <a:t>      a. </a:t>
            </a:r>
            <a:r>
              <a:rPr lang="en-US" sz="2400" dirty="0">
                <a:solidFill>
                  <a:schemeClr val="tx1">
                    <a:lumMod val="75000"/>
                    <a:lumOff val="25000"/>
                  </a:schemeClr>
                </a:solidFill>
                <a:latin typeface="Arial"/>
                <a:cs typeface="Arial"/>
              </a:rPr>
              <a:t>Never or rarely</a:t>
            </a:r>
            <a:r>
              <a:rPr lang="en-US" sz="2400" b="1"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(0</a:t>
            </a:r>
            <a:r>
              <a:rPr lang="en-US" sz="2400" b="1" dirty="0">
                <a:solidFill>
                  <a:schemeClr val="tx1">
                    <a:lumMod val="75000"/>
                    <a:lumOff val="25000"/>
                  </a:schemeClr>
                </a:solidFill>
                <a:latin typeface="Arial"/>
                <a:cs typeface="Arial"/>
              </a:rPr>
              <a:t>)      b. </a:t>
            </a:r>
            <a:r>
              <a:rPr lang="en-US" sz="2400" spc="-3" dirty="0">
                <a:solidFill>
                  <a:schemeClr val="tx1">
                    <a:lumMod val="75000"/>
                    <a:lumOff val="25000"/>
                  </a:schemeClr>
                </a:solidFill>
                <a:latin typeface="Arial"/>
                <a:cs typeface="Arial"/>
              </a:rPr>
              <a:t>Sometimes </a:t>
            </a:r>
            <a:r>
              <a:rPr lang="en-US" sz="2400" dirty="0">
                <a:solidFill>
                  <a:schemeClr val="tx1">
                    <a:lumMod val="75000"/>
                    <a:lumOff val="25000"/>
                  </a:schemeClr>
                </a:solidFill>
                <a:latin typeface="Arial"/>
                <a:cs typeface="Arial"/>
              </a:rPr>
              <a:t>(1)      </a:t>
            </a:r>
            <a:r>
              <a:rPr lang="en-US" sz="2400" b="1" dirty="0">
                <a:solidFill>
                  <a:schemeClr val="tx1">
                    <a:lumMod val="75000"/>
                    <a:lumOff val="25000"/>
                  </a:schemeClr>
                </a:solidFill>
                <a:latin typeface="Arial"/>
                <a:cs typeface="Arial"/>
              </a:rPr>
              <a:t>c. </a:t>
            </a:r>
            <a:r>
              <a:rPr lang="en-US" sz="2400" spc="-3" dirty="0">
                <a:solidFill>
                  <a:schemeClr val="tx1">
                    <a:lumMod val="75000"/>
                    <a:lumOff val="25000"/>
                  </a:schemeClr>
                </a:solidFill>
                <a:latin typeface="Arial"/>
                <a:cs typeface="Arial"/>
              </a:rPr>
              <a:t>Often </a:t>
            </a:r>
            <a:r>
              <a:rPr lang="en-US" sz="2400" dirty="0">
                <a:solidFill>
                  <a:schemeClr val="tx1">
                    <a:lumMod val="75000"/>
                    <a:lumOff val="25000"/>
                  </a:schemeClr>
                </a:solidFill>
                <a:latin typeface="Arial"/>
                <a:cs typeface="Arial"/>
              </a:rPr>
              <a:t>(2)</a:t>
            </a:r>
          </a:p>
          <a:p>
            <a:pPr marL="8226" marR="3464" indent="0">
              <a:lnSpc>
                <a:spcPts val="3660"/>
              </a:lnSpc>
              <a:spcBef>
                <a:spcPts val="164"/>
              </a:spcBef>
              <a:buNone/>
              <a:tabLst>
                <a:tab pos="119925" algn="l"/>
              </a:tabLst>
            </a:pPr>
            <a:endParaRPr lang="en-US" sz="2400" b="1" spc="-3" dirty="0">
              <a:solidFill>
                <a:srgbClr val="231F20"/>
              </a:solidFill>
              <a:latin typeface="Arial"/>
              <a:cs typeface="Arial"/>
            </a:endParaRPr>
          </a:p>
          <a:p>
            <a:pPr marL="8226" indent="0">
              <a:lnSpc>
                <a:spcPts val="3660"/>
              </a:lnSpc>
              <a:spcBef>
                <a:spcPts val="68"/>
              </a:spcBef>
              <a:buNone/>
              <a:tabLst>
                <a:tab pos="119925" algn="l"/>
              </a:tabLst>
            </a:pPr>
            <a:r>
              <a:rPr lang="en-US" sz="2400" b="1" spc="-3" dirty="0">
                <a:solidFill>
                  <a:srgbClr val="231F20"/>
                </a:solidFill>
                <a:latin typeface="Arial"/>
                <a:cs typeface="Arial"/>
              </a:rPr>
              <a:t>12) Do </a:t>
            </a:r>
            <a:r>
              <a:rPr lang="en-US" sz="2400" b="1" dirty="0">
                <a:solidFill>
                  <a:srgbClr val="231F20"/>
                </a:solidFill>
                <a:latin typeface="Arial"/>
                <a:cs typeface="Arial"/>
              </a:rPr>
              <a:t>you </a:t>
            </a:r>
            <a:r>
              <a:rPr lang="en-US" sz="2400" b="1" spc="-3" dirty="0">
                <a:solidFill>
                  <a:srgbClr val="231F20"/>
                </a:solidFill>
                <a:latin typeface="Arial"/>
                <a:cs typeface="Arial"/>
              </a:rPr>
              <a:t>have </a:t>
            </a:r>
            <a:r>
              <a:rPr lang="en-US" sz="2400" b="1" dirty="0">
                <a:solidFill>
                  <a:srgbClr val="231F20"/>
                </a:solidFill>
                <a:latin typeface="Arial"/>
                <a:cs typeface="Arial"/>
              </a:rPr>
              <a:t>a confidante </a:t>
            </a:r>
            <a:r>
              <a:rPr lang="en-US" sz="2400" b="1" spc="-3" dirty="0">
                <a:solidFill>
                  <a:srgbClr val="231F20"/>
                </a:solidFill>
                <a:latin typeface="Arial"/>
                <a:cs typeface="Arial"/>
              </a:rPr>
              <a:t>with whom </a:t>
            </a:r>
            <a:r>
              <a:rPr lang="en-US" sz="2400" b="1" dirty="0">
                <a:solidFill>
                  <a:srgbClr val="231F20"/>
                </a:solidFill>
                <a:latin typeface="Arial"/>
                <a:cs typeface="Arial"/>
              </a:rPr>
              <a:t>you can </a:t>
            </a:r>
            <a:r>
              <a:rPr lang="en-US" sz="2400" b="1" spc="-3" dirty="0">
                <a:solidFill>
                  <a:srgbClr val="231F20"/>
                </a:solidFill>
                <a:latin typeface="Arial"/>
                <a:cs typeface="Arial"/>
              </a:rPr>
              <a:t>discuss anything,</a:t>
            </a:r>
            <a:br>
              <a:rPr lang="en-US" sz="2400" b="1" spc="-3" dirty="0">
                <a:solidFill>
                  <a:srgbClr val="231F20"/>
                </a:solidFill>
                <a:latin typeface="Arial"/>
                <a:cs typeface="Arial"/>
              </a:rPr>
            </a:br>
            <a:r>
              <a:rPr lang="en-US" sz="2400" b="1" spc="-3" dirty="0">
                <a:solidFill>
                  <a:srgbClr val="231F20"/>
                </a:solidFill>
                <a:latin typeface="Arial"/>
                <a:cs typeface="Arial"/>
              </a:rPr>
              <a:t>      including </a:t>
            </a:r>
            <a:r>
              <a:rPr lang="en-US" sz="2400" b="1" dirty="0">
                <a:solidFill>
                  <a:srgbClr val="231F20"/>
                </a:solidFill>
                <a:latin typeface="Arial"/>
                <a:cs typeface="Arial"/>
              </a:rPr>
              <a:t>your financial situations </a:t>
            </a:r>
            <a:r>
              <a:rPr lang="en-US" sz="2400" b="1" spc="-3" dirty="0">
                <a:solidFill>
                  <a:srgbClr val="231F20"/>
                </a:solidFill>
                <a:latin typeface="Arial"/>
                <a:cs typeface="Arial"/>
              </a:rPr>
              <a:t>and</a:t>
            </a:r>
            <a:r>
              <a:rPr lang="en-US" sz="2400" b="1" spc="-7" dirty="0">
                <a:solidFill>
                  <a:srgbClr val="231F20"/>
                </a:solidFill>
                <a:latin typeface="Arial"/>
                <a:cs typeface="Arial"/>
              </a:rPr>
              <a:t> </a:t>
            </a:r>
            <a:r>
              <a:rPr lang="en-US" sz="2400" b="1" spc="-3" dirty="0">
                <a:solidFill>
                  <a:srgbClr val="231F20"/>
                </a:solidFill>
                <a:latin typeface="Arial"/>
                <a:cs typeface="Arial"/>
              </a:rPr>
              <a:t>decisions?</a:t>
            </a:r>
            <a:endParaRPr lang="en-US" sz="2400" b="1" dirty="0">
              <a:latin typeface="Arial"/>
              <a:cs typeface="Arial"/>
            </a:endParaRPr>
          </a:p>
          <a:p>
            <a:pPr marL="8226" indent="0">
              <a:lnSpc>
                <a:spcPts val="3660"/>
              </a:lnSpc>
              <a:spcBef>
                <a:spcPts val="68"/>
              </a:spcBef>
              <a:buNone/>
              <a:tabLst>
                <a:tab pos="119925" algn="l"/>
              </a:tabLst>
            </a:pPr>
            <a:r>
              <a:rPr lang="en-US" sz="2400" b="1" dirty="0">
                <a:solidFill>
                  <a:schemeClr val="tx1">
                    <a:lumMod val="75000"/>
                    <a:lumOff val="25000"/>
                  </a:schemeClr>
                </a:solidFill>
                <a:latin typeface="Arial"/>
                <a:cs typeface="Arial"/>
              </a:rPr>
              <a:t>      a. </a:t>
            </a:r>
            <a:r>
              <a:rPr lang="en-US" sz="2400" dirty="0">
                <a:solidFill>
                  <a:schemeClr val="tx1">
                    <a:lumMod val="75000"/>
                    <a:lumOff val="25000"/>
                  </a:schemeClr>
                </a:solidFill>
                <a:latin typeface="Arial"/>
                <a:cs typeface="Arial"/>
              </a:rPr>
              <a:t>Yes</a:t>
            </a:r>
            <a:r>
              <a:rPr lang="en-US" sz="2400" b="1"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(0</a:t>
            </a:r>
            <a:r>
              <a:rPr lang="en-US" sz="2400" b="1" dirty="0">
                <a:solidFill>
                  <a:schemeClr val="tx1">
                    <a:lumMod val="75000"/>
                    <a:lumOff val="25000"/>
                  </a:schemeClr>
                </a:solidFill>
                <a:latin typeface="Arial"/>
                <a:cs typeface="Arial"/>
              </a:rPr>
              <a:t>)      b. </a:t>
            </a:r>
            <a:r>
              <a:rPr lang="en-US" sz="2400" dirty="0">
                <a:solidFill>
                  <a:schemeClr val="tx1">
                    <a:lumMod val="75000"/>
                    <a:lumOff val="25000"/>
                  </a:schemeClr>
                </a:solidFill>
                <a:latin typeface="Arial"/>
                <a:cs typeface="Arial"/>
              </a:rPr>
              <a:t>No</a:t>
            </a:r>
            <a:r>
              <a:rPr lang="en-US" sz="2400" b="1"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(1)</a:t>
            </a:r>
            <a:endParaRPr lang="en-US" dirty="0">
              <a:solidFill>
                <a:schemeClr val="tx1">
                  <a:lumMod val="75000"/>
                  <a:lumOff val="25000"/>
                </a:schemeClr>
              </a:solidFill>
              <a:latin typeface="Arial"/>
              <a:cs typeface="Arial"/>
            </a:endParaRPr>
          </a:p>
        </p:txBody>
      </p:sp>
      <p:sp>
        <p:nvSpPr>
          <p:cNvPr id="6" name="Content Placeholder 4">
            <a:extLst>
              <a:ext uri="{FF2B5EF4-FFF2-40B4-BE49-F238E27FC236}">
                <a16:creationId xmlns:a16="http://schemas.microsoft.com/office/drawing/2014/main" id="{112272DD-5CD5-E24D-B734-DCA8C05FA409}"/>
              </a:ext>
            </a:extLst>
          </p:cNvPr>
          <p:cNvSpPr txBox="1">
            <a:spLocks/>
          </p:cNvSpPr>
          <p:nvPr/>
        </p:nvSpPr>
        <p:spPr>
          <a:xfrm>
            <a:off x="0" y="300741"/>
            <a:ext cx="12192000" cy="4180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39" lvl="1" indent="0" algn="ctr">
              <a:lnSpc>
                <a:spcPct val="120000"/>
              </a:lnSpc>
              <a:buFont typeface="Arial" panose="020B0604020202020204" pitchFamily="34" charset="0"/>
              <a:buNone/>
              <a:tabLst>
                <a:tab pos="322543" algn="l"/>
              </a:tabLst>
            </a:pPr>
            <a:r>
              <a:rPr lang="en-US" sz="1800" dirty="0" err="1">
                <a:solidFill>
                  <a:schemeClr val="tx1">
                    <a:lumMod val="75000"/>
                    <a:lumOff val="25000"/>
                  </a:schemeClr>
                </a:solidFill>
                <a:latin typeface="Arial"/>
                <a:cs typeface="Arial"/>
              </a:rPr>
              <a:t>OlderAdultNestEgg.com</a:t>
            </a:r>
            <a:r>
              <a:rPr lang="en-US" sz="1800" dirty="0">
                <a:solidFill>
                  <a:schemeClr val="tx1">
                    <a:lumMod val="75000"/>
                    <a:lumOff val="25000"/>
                  </a:schemeClr>
                </a:solidFill>
                <a:latin typeface="Arial"/>
                <a:cs typeface="Arial"/>
              </a:rPr>
              <a:t>    |    Financial Vulnerability Survey</a:t>
            </a:r>
          </a:p>
        </p:txBody>
      </p:sp>
    </p:spTree>
    <p:extLst>
      <p:ext uri="{BB962C8B-B14F-4D97-AF65-F5344CB8AC3E}">
        <p14:creationId xmlns:p14="http://schemas.microsoft.com/office/powerpoint/2010/main" val="2949766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51BB7017-D383-A142-A6D8-AC15D0E71911}"/>
              </a:ext>
            </a:extLst>
          </p:cNvPr>
          <p:cNvSpPr>
            <a:spLocks noGrp="1"/>
          </p:cNvSpPr>
          <p:nvPr>
            <p:ph idx="1"/>
          </p:nvPr>
        </p:nvSpPr>
        <p:spPr>
          <a:xfrm>
            <a:off x="688646" y="982401"/>
            <a:ext cx="11221108" cy="4351338"/>
          </a:xfrm>
        </p:spPr>
        <p:txBody>
          <a:bodyPr>
            <a:noAutofit/>
          </a:bodyPr>
          <a:lstStyle/>
          <a:p>
            <a:pPr marL="8226" indent="0">
              <a:lnSpc>
                <a:spcPts val="3660"/>
              </a:lnSpc>
              <a:spcBef>
                <a:spcPts val="68"/>
              </a:spcBef>
              <a:buNone/>
              <a:tabLst>
                <a:tab pos="119925" algn="l"/>
              </a:tabLst>
            </a:pPr>
            <a:r>
              <a:rPr lang="en-US" sz="2400" b="1" spc="-3" dirty="0">
                <a:solidFill>
                  <a:srgbClr val="231F20"/>
                </a:solidFill>
                <a:latin typeface="Arial"/>
                <a:cs typeface="Arial"/>
              </a:rPr>
              <a:t>13) How often do </a:t>
            </a:r>
            <a:r>
              <a:rPr lang="en-US" sz="2400" b="1" dirty="0">
                <a:solidFill>
                  <a:srgbClr val="231F20"/>
                </a:solidFill>
                <a:latin typeface="Arial"/>
                <a:cs typeface="Arial"/>
              </a:rPr>
              <a:t>you feel </a:t>
            </a:r>
            <a:r>
              <a:rPr lang="en-US" sz="2400" b="1" spc="-3" dirty="0">
                <a:solidFill>
                  <a:srgbClr val="231F20"/>
                </a:solidFill>
                <a:latin typeface="Arial"/>
                <a:cs typeface="Arial"/>
              </a:rPr>
              <a:t>downhearted or blue about  </a:t>
            </a:r>
            <a:r>
              <a:rPr lang="en-US" sz="2400" b="1" dirty="0">
                <a:solidFill>
                  <a:srgbClr val="231F20"/>
                </a:solidFill>
                <a:latin typeface="Arial"/>
                <a:cs typeface="Arial"/>
              </a:rPr>
              <a:t>your financial   </a:t>
            </a:r>
            <a:br>
              <a:rPr lang="en-US" sz="2400" b="1" dirty="0">
                <a:solidFill>
                  <a:srgbClr val="231F20"/>
                </a:solidFill>
                <a:latin typeface="Arial"/>
                <a:cs typeface="Arial"/>
              </a:rPr>
            </a:br>
            <a:r>
              <a:rPr lang="en-US" sz="2400" b="1" dirty="0">
                <a:solidFill>
                  <a:srgbClr val="231F20"/>
                </a:solidFill>
                <a:latin typeface="Arial"/>
                <a:cs typeface="Arial"/>
              </a:rPr>
              <a:t>      situation </a:t>
            </a:r>
            <a:r>
              <a:rPr lang="en-US" sz="2400" b="1" spc="-3" dirty="0">
                <a:solidFill>
                  <a:srgbClr val="231F20"/>
                </a:solidFill>
                <a:latin typeface="Arial"/>
                <a:cs typeface="Arial"/>
              </a:rPr>
              <a:t>or</a:t>
            </a:r>
            <a:r>
              <a:rPr lang="en-US" sz="2400" b="1" spc="-14" dirty="0">
                <a:solidFill>
                  <a:srgbClr val="231F20"/>
                </a:solidFill>
                <a:latin typeface="Arial"/>
                <a:cs typeface="Arial"/>
              </a:rPr>
              <a:t> </a:t>
            </a:r>
            <a:r>
              <a:rPr lang="en-US" sz="2400" b="1" spc="-3" dirty="0">
                <a:solidFill>
                  <a:srgbClr val="231F20"/>
                </a:solidFill>
                <a:latin typeface="Arial"/>
                <a:cs typeface="Arial"/>
              </a:rPr>
              <a:t>decisions?</a:t>
            </a:r>
            <a:endParaRPr lang="en-US" sz="2400" b="1" dirty="0">
              <a:latin typeface="Arial"/>
              <a:cs typeface="Arial"/>
            </a:endParaRPr>
          </a:p>
          <a:p>
            <a:pPr marL="8226" indent="0">
              <a:lnSpc>
                <a:spcPts val="3660"/>
              </a:lnSpc>
              <a:spcBef>
                <a:spcPts val="68"/>
              </a:spcBef>
              <a:buNone/>
              <a:tabLst>
                <a:tab pos="119925" algn="l"/>
              </a:tabLst>
            </a:pPr>
            <a:r>
              <a:rPr lang="en-US" sz="2400" b="1" dirty="0">
                <a:solidFill>
                  <a:schemeClr val="tx1">
                    <a:lumMod val="75000"/>
                    <a:lumOff val="25000"/>
                  </a:schemeClr>
                </a:solidFill>
                <a:latin typeface="Arial"/>
                <a:cs typeface="Arial"/>
              </a:rPr>
              <a:t>      a. </a:t>
            </a:r>
            <a:r>
              <a:rPr lang="en-US" sz="2400" dirty="0">
                <a:solidFill>
                  <a:schemeClr val="tx1">
                    <a:lumMod val="75000"/>
                    <a:lumOff val="25000"/>
                  </a:schemeClr>
                </a:solidFill>
                <a:latin typeface="Arial"/>
                <a:cs typeface="Arial"/>
              </a:rPr>
              <a:t>Never or rarely (0</a:t>
            </a:r>
            <a:r>
              <a:rPr lang="en-US" sz="2400" b="1" dirty="0">
                <a:solidFill>
                  <a:schemeClr val="tx1">
                    <a:lumMod val="75000"/>
                    <a:lumOff val="25000"/>
                  </a:schemeClr>
                </a:solidFill>
                <a:latin typeface="Arial"/>
                <a:cs typeface="Arial"/>
              </a:rPr>
              <a:t>)      b. </a:t>
            </a:r>
            <a:r>
              <a:rPr lang="en-US" sz="2400" spc="-3" dirty="0">
                <a:solidFill>
                  <a:schemeClr val="tx1">
                    <a:lumMod val="75000"/>
                    <a:lumOff val="25000"/>
                  </a:schemeClr>
                </a:solidFill>
                <a:latin typeface="Arial"/>
                <a:cs typeface="Arial"/>
              </a:rPr>
              <a:t>Sometimes </a:t>
            </a:r>
            <a:r>
              <a:rPr lang="en-US" sz="2400" dirty="0">
                <a:solidFill>
                  <a:schemeClr val="tx1">
                    <a:lumMod val="75000"/>
                    <a:lumOff val="25000"/>
                  </a:schemeClr>
                </a:solidFill>
                <a:latin typeface="Arial"/>
                <a:cs typeface="Arial"/>
              </a:rPr>
              <a:t>(1)      </a:t>
            </a:r>
            <a:r>
              <a:rPr lang="en-US" sz="2400" b="1" dirty="0">
                <a:solidFill>
                  <a:schemeClr val="tx1">
                    <a:lumMod val="75000"/>
                    <a:lumOff val="25000"/>
                  </a:schemeClr>
                </a:solidFill>
                <a:latin typeface="Arial"/>
                <a:cs typeface="Arial"/>
              </a:rPr>
              <a:t>c. </a:t>
            </a:r>
            <a:r>
              <a:rPr lang="en-US" sz="2400" spc="-3" dirty="0">
                <a:solidFill>
                  <a:schemeClr val="tx1">
                    <a:lumMod val="75000"/>
                    <a:lumOff val="25000"/>
                  </a:schemeClr>
                </a:solidFill>
                <a:latin typeface="Arial"/>
                <a:cs typeface="Arial"/>
              </a:rPr>
              <a:t>Often </a:t>
            </a:r>
            <a:r>
              <a:rPr lang="en-US" sz="2400" dirty="0">
                <a:solidFill>
                  <a:schemeClr val="tx1">
                    <a:lumMod val="75000"/>
                    <a:lumOff val="25000"/>
                  </a:schemeClr>
                </a:solidFill>
                <a:latin typeface="Arial"/>
                <a:cs typeface="Arial"/>
              </a:rPr>
              <a:t>(2)</a:t>
            </a:r>
          </a:p>
          <a:p>
            <a:pPr marL="8226" marR="3464" indent="0">
              <a:lnSpc>
                <a:spcPts val="3660"/>
              </a:lnSpc>
              <a:spcBef>
                <a:spcPts val="164"/>
              </a:spcBef>
              <a:buNone/>
              <a:tabLst>
                <a:tab pos="119925" algn="l"/>
              </a:tabLst>
            </a:pPr>
            <a:endParaRPr lang="en-US" sz="2400" b="1" spc="-3" dirty="0">
              <a:solidFill>
                <a:srgbClr val="231F20"/>
              </a:solidFill>
              <a:latin typeface="Arial"/>
              <a:cs typeface="Arial"/>
            </a:endParaRPr>
          </a:p>
          <a:p>
            <a:pPr marL="8226" marR="3464" indent="0">
              <a:lnSpc>
                <a:spcPts val="3660"/>
              </a:lnSpc>
              <a:spcBef>
                <a:spcPts val="164"/>
              </a:spcBef>
              <a:buNone/>
              <a:tabLst>
                <a:tab pos="119925" algn="l"/>
              </a:tabLst>
            </a:pPr>
            <a:r>
              <a:rPr lang="en-US" sz="2400" b="1" spc="-3" dirty="0">
                <a:solidFill>
                  <a:srgbClr val="231F20"/>
                </a:solidFill>
                <a:latin typeface="Arial"/>
                <a:cs typeface="Arial"/>
              </a:rPr>
              <a:t>14) Are </a:t>
            </a:r>
            <a:r>
              <a:rPr lang="en-US" sz="2400" b="1" dirty="0">
                <a:solidFill>
                  <a:srgbClr val="231F20"/>
                </a:solidFill>
                <a:latin typeface="Arial"/>
                <a:cs typeface="Arial"/>
              </a:rPr>
              <a:t>your </a:t>
            </a:r>
            <a:r>
              <a:rPr lang="en-US" sz="2400" b="1" spc="-10" dirty="0">
                <a:solidFill>
                  <a:srgbClr val="231F20"/>
                </a:solidFill>
                <a:latin typeface="Arial"/>
                <a:cs typeface="Arial"/>
              </a:rPr>
              <a:t>memory, </a:t>
            </a:r>
            <a:r>
              <a:rPr lang="en-US" sz="2400" b="1" dirty="0">
                <a:solidFill>
                  <a:srgbClr val="231F20"/>
                </a:solidFill>
                <a:latin typeface="Arial"/>
                <a:cs typeface="Arial"/>
              </a:rPr>
              <a:t>thinking skills, </a:t>
            </a:r>
            <a:r>
              <a:rPr lang="en-US" sz="2400" b="1" spc="-3" dirty="0">
                <a:solidFill>
                  <a:srgbClr val="231F20"/>
                </a:solidFill>
                <a:latin typeface="Arial"/>
                <a:cs typeface="Arial"/>
              </a:rPr>
              <a:t>or ability </a:t>
            </a:r>
            <a:r>
              <a:rPr lang="en-US" sz="2400" b="1" dirty="0">
                <a:solidFill>
                  <a:srgbClr val="231F20"/>
                </a:solidFill>
                <a:latin typeface="Arial"/>
                <a:cs typeface="Arial"/>
              </a:rPr>
              <a:t>to reason </a:t>
            </a:r>
            <a:r>
              <a:rPr lang="en-US" sz="2400" b="1" spc="-3" dirty="0">
                <a:solidFill>
                  <a:srgbClr val="231F20"/>
                </a:solidFill>
                <a:latin typeface="Arial"/>
                <a:cs typeface="Arial"/>
              </a:rPr>
              <a:t>with </a:t>
            </a:r>
            <a:r>
              <a:rPr lang="en-US" sz="2400" b="1" dirty="0">
                <a:solidFill>
                  <a:srgbClr val="231F20"/>
                </a:solidFill>
                <a:latin typeface="Arial"/>
                <a:cs typeface="Arial"/>
              </a:rPr>
              <a:t>regard to</a:t>
            </a:r>
            <a:br>
              <a:rPr lang="en-US" sz="2400" b="1" dirty="0">
                <a:solidFill>
                  <a:srgbClr val="231F20"/>
                </a:solidFill>
                <a:latin typeface="Arial"/>
                <a:cs typeface="Arial"/>
              </a:rPr>
            </a:br>
            <a:r>
              <a:rPr lang="en-US" sz="2400" b="1" dirty="0">
                <a:solidFill>
                  <a:srgbClr val="231F20"/>
                </a:solidFill>
                <a:latin typeface="Arial"/>
                <a:cs typeface="Arial"/>
              </a:rPr>
              <a:t>      financial </a:t>
            </a:r>
            <a:r>
              <a:rPr lang="en-US" sz="2400" b="1" spc="-3" dirty="0">
                <a:solidFill>
                  <a:srgbClr val="231F20"/>
                </a:solidFill>
                <a:latin typeface="Arial"/>
                <a:cs typeface="Arial"/>
              </a:rPr>
              <a:t>decisions or </a:t>
            </a:r>
            <a:r>
              <a:rPr lang="en-US" sz="2400" b="1" dirty="0">
                <a:solidFill>
                  <a:srgbClr val="231F20"/>
                </a:solidFill>
                <a:latin typeface="Arial"/>
                <a:cs typeface="Arial"/>
              </a:rPr>
              <a:t>financial  transactions </a:t>
            </a:r>
            <a:r>
              <a:rPr lang="en-US" sz="2400" b="1" spc="-3" dirty="0">
                <a:solidFill>
                  <a:srgbClr val="231F20"/>
                </a:solidFill>
                <a:latin typeface="Arial"/>
                <a:cs typeface="Arial"/>
              </a:rPr>
              <a:t>worse </a:t>
            </a:r>
            <a:r>
              <a:rPr lang="en-US" sz="2400" b="1" dirty="0">
                <a:solidFill>
                  <a:srgbClr val="231F20"/>
                </a:solidFill>
                <a:latin typeface="Arial"/>
                <a:cs typeface="Arial"/>
              </a:rPr>
              <a:t>than a year</a:t>
            </a:r>
            <a:r>
              <a:rPr lang="en-US" sz="2400" b="1" spc="-17" dirty="0">
                <a:solidFill>
                  <a:srgbClr val="231F20"/>
                </a:solidFill>
                <a:latin typeface="Arial"/>
                <a:cs typeface="Arial"/>
              </a:rPr>
              <a:t> </a:t>
            </a:r>
            <a:r>
              <a:rPr lang="en-US" sz="2400" b="1" spc="-3" dirty="0">
                <a:solidFill>
                  <a:srgbClr val="231F20"/>
                </a:solidFill>
                <a:latin typeface="Arial"/>
                <a:cs typeface="Arial"/>
              </a:rPr>
              <a:t>ago?</a:t>
            </a:r>
            <a:br>
              <a:rPr lang="en-US" sz="2400" spc="-3" dirty="0">
                <a:solidFill>
                  <a:schemeClr val="tx1">
                    <a:lumMod val="75000"/>
                    <a:lumOff val="25000"/>
                  </a:schemeClr>
                </a:solidFill>
                <a:latin typeface="Arial"/>
                <a:cs typeface="Arial"/>
              </a:rPr>
            </a:br>
            <a:r>
              <a:rPr lang="en-US" sz="2400" spc="-3" dirty="0">
                <a:solidFill>
                  <a:schemeClr val="tx1">
                    <a:lumMod val="75000"/>
                    <a:lumOff val="25000"/>
                  </a:schemeClr>
                </a:solidFill>
                <a:latin typeface="Arial"/>
                <a:cs typeface="Arial"/>
              </a:rPr>
              <a:t>      </a:t>
            </a:r>
            <a:r>
              <a:rPr lang="en-US" sz="2400" b="1" dirty="0">
                <a:solidFill>
                  <a:schemeClr val="tx1">
                    <a:lumMod val="75000"/>
                    <a:lumOff val="25000"/>
                  </a:schemeClr>
                </a:solidFill>
                <a:latin typeface="Arial"/>
                <a:cs typeface="Arial"/>
              </a:rPr>
              <a:t>a. </a:t>
            </a:r>
            <a:r>
              <a:rPr lang="en-US" sz="2400" dirty="0">
                <a:solidFill>
                  <a:schemeClr val="tx1">
                    <a:lumMod val="75000"/>
                    <a:lumOff val="25000"/>
                  </a:schemeClr>
                </a:solidFill>
                <a:latin typeface="Arial"/>
                <a:cs typeface="Arial"/>
              </a:rPr>
              <a:t>No </a:t>
            </a:r>
            <a:r>
              <a:rPr lang="en-US" sz="2400" b="1"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(0</a:t>
            </a:r>
            <a:r>
              <a:rPr lang="en-US" sz="2400" b="1" dirty="0">
                <a:solidFill>
                  <a:schemeClr val="tx1">
                    <a:lumMod val="75000"/>
                    <a:lumOff val="25000"/>
                  </a:schemeClr>
                </a:solidFill>
                <a:latin typeface="Arial"/>
                <a:cs typeface="Arial"/>
              </a:rPr>
              <a:t>)      b. </a:t>
            </a:r>
            <a:r>
              <a:rPr lang="en-US" sz="2400" spc="-3" dirty="0">
                <a:solidFill>
                  <a:schemeClr val="tx1">
                    <a:lumMod val="75000"/>
                    <a:lumOff val="25000"/>
                  </a:schemeClr>
                </a:solidFill>
                <a:latin typeface="Arial"/>
                <a:cs typeface="Arial"/>
              </a:rPr>
              <a:t>Yes </a:t>
            </a:r>
            <a:r>
              <a:rPr lang="en-US" sz="2400" dirty="0">
                <a:solidFill>
                  <a:schemeClr val="tx1">
                    <a:lumMod val="75000"/>
                    <a:lumOff val="25000"/>
                  </a:schemeClr>
                </a:solidFill>
                <a:latin typeface="Arial"/>
                <a:cs typeface="Arial"/>
              </a:rPr>
              <a:t>(1)</a:t>
            </a:r>
          </a:p>
          <a:p>
            <a:pPr marL="8226" marR="3464" indent="0">
              <a:lnSpc>
                <a:spcPts val="3660"/>
              </a:lnSpc>
              <a:spcBef>
                <a:spcPts val="164"/>
              </a:spcBef>
              <a:buNone/>
              <a:tabLst>
                <a:tab pos="119925" algn="l"/>
              </a:tabLst>
            </a:pPr>
            <a:endParaRPr lang="en-US" sz="2400" b="1" spc="-3" dirty="0">
              <a:solidFill>
                <a:srgbClr val="231F20"/>
              </a:solidFill>
              <a:latin typeface="Arial"/>
              <a:cs typeface="Arial"/>
            </a:endParaRPr>
          </a:p>
          <a:p>
            <a:pPr marL="8226" indent="0">
              <a:lnSpc>
                <a:spcPts val="3660"/>
              </a:lnSpc>
              <a:spcBef>
                <a:spcPts val="68"/>
              </a:spcBef>
              <a:buNone/>
              <a:tabLst>
                <a:tab pos="119925" algn="l"/>
              </a:tabLst>
            </a:pPr>
            <a:r>
              <a:rPr lang="en-US" sz="2400" b="1" spc="-3" dirty="0">
                <a:solidFill>
                  <a:srgbClr val="231F20"/>
                </a:solidFill>
                <a:latin typeface="Arial"/>
                <a:cs typeface="Arial"/>
              </a:rPr>
              <a:t>15) Has </a:t>
            </a:r>
            <a:r>
              <a:rPr lang="en-US" sz="2400" b="1" dirty="0">
                <a:solidFill>
                  <a:srgbClr val="231F20"/>
                </a:solidFill>
                <a:latin typeface="Arial"/>
                <a:cs typeface="Arial"/>
              </a:rPr>
              <a:t>a relationship </a:t>
            </a:r>
            <a:r>
              <a:rPr lang="en-US" sz="2400" b="1" spc="-3" dirty="0">
                <a:solidFill>
                  <a:srgbClr val="231F20"/>
                </a:solidFill>
                <a:latin typeface="Arial"/>
                <a:cs typeface="Arial"/>
              </a:rPr>
              <a:t>with </a:t>
            </a:r>
            <a:r>
              <a:rPr lang="en-US" sz="2400" b="1" dirty="0">
                <a:solidFill>
                  <a:srgbClr val="231F20"/>
                </a:solidFill>
                <a:latin typeface="Arial"/>
                <a:cs typeface="Arial"/>
              </a:rPr>
              <a:t>a family member </a:t>
            </a:r>
            <a:r>
              <a:rPr lang="en-US" sz="2400" b="1" spc="-3" dirty="0">
                <a:solidFill>
                  <a:srgbClr val="231F20"/>
                </a:solidFill>
                <a:latin typeface="Arial"/>
                <a:cs typeface="Arial"/>
              </a:rPr>
              <a:t>or </a:t>
            </a:r>
            <a:r>
              <a:rPr lang="en-US" sz="2400" b="1" dirty="0">
                <a:solidFill>
                  <a:srgbClr val="231F20"/>
                </a:solidFill>
                <a:latin typeface="Arial"/>
                <a:cs typeface="Arial"/>
              </a:rPr>
              <a:t>friend  </a:t>
            </a:r>
            <a:r>
              <a:rPr lang="en-US" sz="2400" b="1" spc="-3" dirty="0">
                <a:solidFill>
                  <a:srgbClr val="231F20"/>
                </a:solidFill>
                <a:latin typeface="Arial"/>
                <a:cs typeface="Arial"/>
              </a:rPr>
              <a:t>become </a:t>
            </a:r>
            <a:r>
              <a:rPr lang="en-US" sz="2400" b="1" dirty="0">
                <a:solidFill>
                  <a:srgbClr val="231F20"/>
                </a:solidFill>
                <a:latin typeface="Arial"/>
                <a:cs typeface="Arial"/>
              </a:rPr>
              <a:t>strained</a:t>
            </a:r>
            <a:br>
              <a:rPr lang="en-US" sz="2400" b="1" dirty="0">
                <a:solidFill>
                  <a:srgbClr val="231F20"/>
                </a:solidFill>
                <a:latin typeface="Arial"/>
                <a:cs typeface="Arial"/>
              </a:rPr>
            </a:br>
            <a:r>
              <a:rPr lang="en-US" sz="2400" b="1" dirty="0">
                <a:solidFill>
                  <a:srgbClr val="231F20"/>
                </a:solidFill>
                <a:latin typeface="Arial"/>
                <a:cs typeface="Arial"/>
              </a:rPr>
              <a:t>      </a:t>
            </a:r>
            <a:r>
              <a:rPr lang="en-US" sz="2400" b="1" spc="-3" dirty="0">
                <a:solidFill>
                  <a:srgbClr val="231F20"/>
                </a:solidFill>
                <a:latin typeface="Arial"/>
                <a:cs typeface="Arial"/>
              </a:rPr>
              <a:t>due </a:t>
            </a:r>
            <a:r>
              <a:rPr lang="en-US" sz="2400" b="1" dirty="0">
                <a:solidFill>
                  <a:srgbClr val="231F20"/>
                </a:solidFill>
                <a:latin typeface="Arial"/>
                <a:cs typeface="Arial"/>
              </a:rPr>
              <a:t>to finances </a:t>
            </a:r>
            <a:r>
              <a:rPr lang="en-US" sz="2400" b="1" spc="-3" dirty="0">
                <a:solidFill>
                  <a:srgbClr val="231F20"/>
                </a:solidFill>
                <a:latin typeface="Arial"/>
                <a:cs typeface="Arial"/>
              </a:rPr>
              <a:t>as </a:t>
            </a:r>
            <a:r>
              <a:rPr lang="en-US" sz="2400" b="1" dirty="0">
                <a:solidFill>
                  <a:srgbClr val="231F20"/>
                </a:solidFill>
                <a:latin typeface="Arial"/>
                <a:cs typeface="Arial"/>
              </a:rPr>
              <a:t>you </a:t>
            </a:r>
            <a:r>
              <a:rPr lang="en-US" sz="2400" b="1" spc="-3" dirty="0">
                <a:solidFill>
                  <a:srgbClr val="231F20"/>
                </a:solidFill>
                <a:latin typeface="Arial"/>
                <a:cs typeface="Arial"/>
              </a:rPr>
              <a:t>have gotten older?</a:t>
            </a:r>
            <a:endParaRPr lang="en-US" sz="2400" b="1" dirty="0">
              <a:latin typeface="Arial"/>
              <a:cs typeface="Arial"/>
            </a:endParaRPr>
          </a:p>
          <a:p>
            <a:pPr marL="8226" indent="0">
              <a:lnSpc>
                <a:spcPts val="3660"/>
              </a:lnSpc>
              <a:spcBef>
                <a:spcPts val="68"/>
              </a:spcBef>
              <a:buNone/>
              <a:tabLst>
                <a:tab pos="119925" algn="l"/>
              </a:tabLst>
            </a:pPr>
            <a:r>
              <a:rPr lang="en-US" sz="2400" b="1" dirty="0">
                <a:solidFill>
                  <a:schemeClr val="tx1">
                    <a:lumMod val="75000"/>
                    <a:lumOff val="25000"/>
                  </a:schemeClr>
                </a:solidFill>
                <a:latin typeface="Arial"/>
                <a:cs typeface="Arial"/>
              </a:rPr>
              <a:t>      a. </a:t>
            </a:r>
            <a:r>
              <a:rPr lang="en-US" sz="2400" dirty="0">
                <a:solidFill>
                  <a:schemeClr val="tx1">
                    <a:lumMod val="75000"/>
                    <a:lumOff val="25000"/>
                  </a:schemeClr>
                </a:solidFill>
                <a:latin typeface="Arial"/>
                <a:cs typeface="Arial"/>
              </a:rPr>
              <a:t>No</a:t>
            </a:r>
            <a:r>
              <a:rPr lang="en-US" sz="2400" b="1"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(0</a:t>
            </a:r>
            <a:r>
              <a:rPr lang="en-US" sz="2400" b="1" dirty="0">
                <a:solidFill>
                  <a:schemeClr val="tx1">
                    <a:lumMod val="75000"/>
                    <a:lumOff val="25000"/>
                  </a:schemeClr>
                </a:solidFill>
                <a:latin typeface="Arial"/>
                <a:cs typeface="Arial"/>
              </a:rPr>
              <a:t>)      b. </a:t>
            </a:r>
            <a:r>
              <a:rPr lang="en-US" sz="2400" dirty="0">
                <a:solidFill>
                  <a:schemeClr val="tx1">
                    <a:lumMod val="75000"/>
                    <a:lumOff val="25000"/>
                  </a:schemeClr>
                </a:solidFill>
                <a:latin typeface="Arial"/>
                <a:cs typeface="Arial"/>
              </a:rPr>
              <a:t>Yes</a:t>
            </a:r>
            <a:r>
              <a:rPr lang="en-US" sz="2400" b="1" dirty="0">
                <a:solidFill>
                  <a:schemeClr val="tx1">
                    <a:lumMod val="75000"/>
                    <a:lumOff val="25000"/>
                  </a:schemeClr>
                </a:solidFill>
                <a:latin typeface="Arial"/>
                <a:cs typeface="Arial"/>
              </a:rPr>
              <a:t> </a:t>
            </a:r>
            <a:r>
              <a:rPr lang="en-US" sz="2400" dirty="0">
                <a:solidFill>
                  <a:schemeClr val="tx1">
                    <a:lumMod val="75000"/>
                    <a:lumOff val="25000"/>
                  </a:schemeClr>
                </a:solidFill>
                <a:latin typeface="Arial"/>
                <a:cs typeface="Arial"/>
              </a:rPr>
              <a:t>(1)</a:t>
            </a:r>
          </a:p>
        </p:txBody>
      </p:sp>
      <p:sp>
        <p:nvSpPr>
          <p:cNvPr id="6" name="Content Placeholder 4">
            <a:extLst>
              <a:ext uri="{FF2B5EF4-FFF2-40B4-BE49-F238E27FC236}">
                <a16:creationId xmlns:a16="http://schemas.microsoft.com/office/drawing/2014/main" id="{B5A681CC-45F6-2A4B-97DB-63E65C1051DC}"/>
              </a:ext>
            </a:extLst>
          </p:cNvPr>
          <p:cNvSpPr txBox="1">
            <a:spLocks/>
          </p:cNvSpPr>
          <p:nvPr/>
        </p:nvSpPr>
        <p:spPr>
          <a:xfrm>
            <a:off x="0" y="300741"/>
            <a:ext cx="12192000" cy="4180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39" lvl="1" indent="0" algn="ctr">
              <a:lnSpc>
                <a:spcPct val="120000"/>
              </a:lnSpc>
              <a:buFont typeface="Arial" panose="020B0604020202020204" pitchFamily="34" charset="0"/>
              <a:buNone/>
              <a:tabLst>
                <a:tab pos="322543" algn="l"/>
              </a:tabLst>
            </a:pPr>
            <a:r>
              <a:rPr lang="en-US" sz="1800" dirty="0" err="1">
                <a:solidFill>
                  <a:schemeClr val="tx1">
                    <a:lumMod val="75000"/>
                    <a:lumOff val="25000"/>
                  </a:schemeClr>
                </a:solidFill>
                <a:latin typeface="Arial"/>
                <a:cs typeface="Arial"/>
              </a:rPr>
              <a:t>OlderAdultNestEgg.com</a:t>
            </a:r>
            <a:r>
              <a:rPr lang="en-US" sz="1800" dirty="0">
                <a:solidFill>
                  <a:schemeClr val="tx1">
                    <a:lumMod val="75000"/>
                    <a:lumOff val="25000"/>
                  </a:schemeClr>
                </a:solidFill>
                <a:latin typeface="Arial"/>
                <a:cs typeface="Arial"/>
              </a:rPr>
              <a:t>    |    Financial Vulnerability Survey</a:t>
            </a:r>
          </a:p>
        </p:txBody>
      </p:sp>
    </p:spTree>
    <p:extLst>
      <p:ext uri="{BB962C8B-B14F-4D97-AF65-F5344CB8AC3E}">
        <p14:creationId xmlns:p14="http://schemas.microsoft.com/office/powerpoint/2010/main" val="27237051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51B0F19C-47BC-AD43-9CDF-292C3F27351B}"/>
              </a:ext>
            </a:extLst>
          </p:cNvPr>
          <p:cNvSpPr>
            <a:spLocks noGrp="1"/>
          </p:cNvSpPr>
          <p:nvPr>
            <p:ph idx="1"/>
          </p:nvPr>
        </p:nvSpPr>
        <p:spPr>
          <a:xfrm>
            <a:off x="688646" y="1134798"/>
            <a:ext cx="11221108" cy="4351338"/>
          </a:xfrm>
        </p:spPr>
        <p:txBody>
          <a:bodyPr>
            <a:noAutofit/>
          </a:bodyPr>
          <a:lstStyle/>
          <a:p>
            <a:pPr marL="8226" indent="0">
              <a:lnSpc>
                <a:spcPts val="3700"/>
              </a:lnSpc>
              <a:spcBef>
                <a:spcPts val="68"/>
              </a:spcBef>
              <a:buNone/>
              <a:tabLst>
                <a:tab pos="119925" algn="l"/>
              </a:tabLst>
            </a:pPr>
            <a:r>
              <a:rPr lang="en-US" sz="2400" b="1" spc="-3" dirty="0">
                <a:solidFill>
                  <a:srgbClr val="231F20"/>
                </a:solidFill>
                <a:latin typeface="Arial"/>
                <a:cs typeface="Arial"/>
              </a:rPr>
              <a:t>16) Did anyone ever tell you that someone else wants to take your money?</a:t>
            </a:r>
          </a:p>
          <a:p>
            <a:pPr marL="8226" indent="0">
              <a:lnSpc>
                <a:spcPts val="3700"/>
              </a:lnSpc>
              <a:spcBef>
                <a:spcPts val="68"/>
              </a:spcBef>
              <a:buNone/>
              <a:tabLst>
                <a:tab pos="119925" algn="l"/>
              </a:tabLst>
            </a:pPr>
            <a:r>
              <a:rPr lang="en-US" sz="2400" b="1" dirty="0">
                <a:solidFill>
                  <a:schemeClr val="tx1">
                    <a:lumMod val="75000"/>
                    <a:lumOff val="25000"/>
                  </a:schemeClr>
                </a:solidFill>
                <a:latin typeface="Arial"/>
                <a:cs typeface="Arial"/>
              </a:rPr>
              <a:t>a.</a:t>
            </a:r>
            <a:r>
              <a:rPr lang="en-US" sz="2400" dirty="0">
                <a:solidFill>
                  <a:schemeClr val="tx1">
                    <a:lumMod val="75000"/>
                    <a:lumOff val="25000"/>
                  </a:schemeClr>
                </a:solidFill>
                <a:latin typeface="Arial"/>
                <a:cs typeface="Arial"/>
              </a:rPr>
              <a:t> No (0</a:t>
            </a:r>
            <a:r>
              <a:rPr lang="en-US" sz="2400" b="1" dirty="0">
                <a:solidFill>
                  <a:schemeClr val="tx1">
                    <a:lumMod val="75000"/>
                    <a:lumOff val="25000"/>
                  </a:schemeClr>
                </a:solidFill>
                <a:latin typeface="Arial"/>
                <a:cs typeface="Arial"/>
              </a:rPr>
              <a:t>)      b. </a:t>
            </a:r>
            <a:r>
              <a:rPr lang="en-US" sz="2400" spc="-3" dirty="0">
                <a:solidFill>
                  <a:schemeClr val="tx1">
                    <a:lumMod val="75000"/>
                    <a:lumOff val="25000"/>
                  </a:schemeClr>
                </a:solidFill>
                <a:latin typeface="Arial"/>
                <a:cs typeface="Arial"/>
              </a:rPr>
              <a:t>Yes </a:t>
            </a:r>
            <a:r>
              <a:rPr lang="en-US" sz="2400" dirty="0">
                <a:solidFill>
                  <a:schemeClr val="tx1">
                    <a:lumMod val="75000"/>
                    <a:lumOff val="25000"/>
                  </a:schemeClr>
                </a:solidFill>
                <a:latin typeface="Arial"/>
                <a:cs typeface="Arial"/>
              </a:rPr>
              <a:t>(1)</a:t>
            </a:r>
          </a:p>
          <a:p>
            <a:pPr marL="8226" indent="0">
              <a:lnSpc>
                <a:spcPts val="3700"/>
              </a:lnSpc>
              <a:spcBef>
                <a:spcPts val="68"/>
              </a:spcBef>
              <a:buNone/>
              <a:tabLst>
                <a:tab pos="119925" algn="l"/>
              </a:tabLst>
            </a:pPr>
            <a:endParaRPr lang="en-US" sz="2400" b="1" dirty="0">
              <a:solidFill>
                <a:schemeClr val="tx1">
                  <a:lumMod val="75000"/>
                  <a:lumOff val="25000"/>
                </a:schemeClr>
              </a:solidFill>
              <a:latin typeface="Arial"/>
              <a:cs typeface="Arial"/>
            </a:endParaRPr>
          </a:p>
          <a:p>
            <a:pPr marL="167549" marR="3464" indent="-159322">
              <a:lnSpc>
                <a:spcPts val="3700"/>
              </a:lnSpc>
              <a:spcBef>
                <a:spcPts val="164"/>
              </a:spcBef>
              <a:buFont typeface="Arial"/>
              <a:buAutoNum type="arabicParenR" startAt="17"/>
              <a:tabLst>
                <a:tab pos="173177" algn="l"/>
              </a:tabLst>
            </a:pPr>
            <a:r>
              <a:rPr lang="en-US" sz="2400" b="1" spc="-3" dirty="0">
                <a:solidFill>
                  <a:srgbClr val="231F20"/>
                </a:solidFill>
                <a:latin typeface="Arial"/>
                <a:cs typeface="Arial"/>
              </a:rPr>
              <a:t> How likely is it </a:t>
            </a:r>
            <a:r>
              <a:rPr lang="en-US" sz="2400" b="1" dirty="0">
                <a:solidFill>
                  <a:srgbClr val="231F20"/>
                </a:solidFill>
                <a:latin typeface="Arial"/>
                <a:cs typeface="Arial"/>
              </a:rPr>
              <a:t>that </a:t>
            </a:r>
            <a:r>
              <a:rPr lang="en-US" sz="2400" b="1" spc="-3" dirty="0">
                <a:solidFill>
                  <a:srgbClr val="231F20"/>
                </a:solidFill>
                <a:latin typeface="Arial"/>
                <a:cs typeface="Arial"/>
              </a:rPr>
              <a:t>anyone now wants </a:t>
            </a:r>
            <a:r>
              <a:rPr lang="en-US" sz="2400" b="1" dirty="0">
                <a:solidFill>
                  <a:srgbClr val="231F20"/>
                </a:solidFill>
                <a:latin typeface="Arial"/>
                <a:cs typeface="Arial"/>
              </a:rPr>
              <a:t>to take </a:t>
            </a:r>
            <a:r>
              <a:rPr lang="en-US" sz="2400" b="1" spc="-3" dirty="0">
                <a:solidFill>
                  <a:srgbClr val="231F20"/>
                </a:solidFill>
                <a:latin typeface="Arial"/>
                <a:cs typeface="Arial"/>
              </a:rPr>
              <a:t>or use  </a:t>
            </a:r>
            <a:r>
              <a:rPr lang="en-US" sz="2400" b="1" dirty="0">
                <a:solidFill>
                  <a:srgbClr val="231F20"/>
                </a:solidFill>
                <a:latin typeface="Arial"/>
                <a:cs typeface="Arial"/>
              </a:rPr>
              <a:t>your money  </a:t>
            </a:r>
          </a:p>
          <a:p>
            <a:pPr marL="8227" marR="3464" indent="0">
              <a:lnSpc>
                <a:spcPts val="3700"/>
              </a:lnSpc>
              <a:spcBef>
                <a:spcPts val="164"/>
              </a:spcBef>
              <a:buNone/>
              <a:tabLst>
                <a:tab pos="173177" algn="l"/>
              </a:tabLst>
            </a:pPr>
            <a:r>
              <a:rPr lang="en-US" sz="2400" b="1" spc="-3" dirty="0">
                <a:solidFill>
                  <a:srgbClr val="231F20"/>
                </a:solidFill>
                <a:latin typeface="Arial"/>
                <a:cs typeface="Arial"/>
              </a:rPr>
              <a:t>       without </a:t>
            </a:r>
            <a:r>
              <a:rPr lang="en-US" sz="2400" b="1" dirty="0">
                <a:solidFill>
                  <a:srgbClr val="231F20"/>
                </a:solidFill>
                <a:latin typeface="Arial"/>
                <a:cs typeface="Arial"/>
              </a:rPr>
              <a:t>your</a:t>
            </a:r>
            <a:r>
              <a:rPr lang="en-US" sz="2400" b="1" spc="-10" dirty="0">
                <a:solidFill>
                  <a:srgbClr val="231F20"/>
                </a:solidFill>
                <a:latin typeface="Arial"/>
                <a:cs typeface="Arial"/>
              </a:rPr>
              <a:t> </a:t>
            </a:r>
            <a:r>
              <a:rPr lang="en-US" sz="2400" b="1" spc="-3" dirty="0">
                <a:solidFill>
                  <a:srgbClr val="231F20"/>
                </a:solidFill>
                <a:latin typeface="Arial"/>
                <a:cs typeface="Arial"/>
              </a:rPr>
              <a:t>permission?</a:t>
            </a:r>
            <a:endParaRPr lang="en-US" sz="2400" b="1" dirty="0">
              <a:latin typeface="Arial"/>
              <a:cs typeface="Arial"/>
            </a:endParaRPr>
          </a:p>
          <a:p>
            <a:pPr marL="216039" lvl="1" indent="0">
              <a:lnSpc>
                <a:spcPts val="3700"/>
              </a:lnSpc>
              <a:buNone/>
              <a:tabLst>
                <a:tab pos="322543" algn="l"/>
              </a:tabLst>
            </a:pPr>
            <a:r>
              <a:rPr lang="en-US" b="1" spc="-3" dirty="0">
                <a:solidFill>
                  <a:srgbClr val="231F20"/>
                </a:solidFill>
                <a:latin typeface="Arial"/>
                <a:cs typeface="Arial"/>
              </a:rPr>
              <a:t>    a. </a:t>
            </a:r>
            <a:r>
              <a:rPr lang="en-US" spc="-3" dirty="0">
                <a:solidFill>
                  <a:srgbClr val="231F20"/>
                </a:solidFill>
                <a:latin typeface="Arial"/>
                <a:cs typeface="Arial"/>
              </a:rPr>
              <a:t>Unlikely </a:t>
            </a:r>
            <a:r>
              <a:rPr lang="en-US" dirty="0">
                <a:solidFill>
                  <a:srgbClr val="231F20"/>
                </a:solidFill>
                <a:latin typeface="Arial"/>
                <a:cs typeface="Arial"/>
              </a:rPr>
              <a:t>(0)</a:t>
            </a:r>
            <a:r>
              <a:rPr lang="en-US" dirty="0">
                <a:latin typeface="Arial"/>
                <a:cs typeface="Arial"/>
              </a:rPr>
              <a:t>         </a:t>
            </a:r>
            <a:r>
              <a:rPr lang="en-US" b="1" dirty="0">
                <a:latin typeface="Arial"/>
                <a:cs typeface="Arial"/>
              </a:rPr>
              <a:t>b. </a:t>
            </a:r>
            <a:r>
              <a:rPr lang="en-US" dirty="0">
                <a:solidFill>
                  <a:srgbClr val="231F20"/>
                </a:solidFill>
                <a:latin typeface="Arial"/>
                <a:cs typeface="Arial"/>
              </a:rPr>
              <a:t>Somewhat </a:t>
            </a:r>
            <a:r>
              <a:rPr lang="en-US" spc="-3" dirty="0">
                <a:solidFill>
                  <a:srgbClr val="231F20"/>
                </a:solidFill>
                <a:latin typeface="Arial"/>
                <a:cs typeface="Arial"/>
              </a:rPr>
              <a:t>likely </a:t>
            </a:r>
            <a:r>
              <a:rPr lang="en-US" dirty="0">
                <a:solidFill>
                  <a:srgbClr val="231F20"/>
                </a:solidFill>
                <a:latin typeface="Arial"/>
                <a:cs typeface="Arial"/>
              </a:rPr>
              <a:t>(1)</a:t>
            </a:r>
            <a:r>
              <a:rPr lang="en-US" dirty="0">
                <a:latin typeface="Arial"/>
                <a:cs typeface="Arial"/>
              </a:rPr>
              <a:t>     </a:t>
            </a:r>
            <a:r>
              <a:rPr lang="en-US" b="1" dirty="0">
                <a:latin typeface="Arial"/>
                <a:cs typeface="Arial"/>
              </a:rPr>
              <a:t> c. </a:t>
            </a:r>
            <a:r>
              <a:rPr lang="en-US" dirty="0">
                <a:solidFill>
                  <a:srgbClr val="231F20"/>
                </a:solidFill>
                <a:latin typeface="Arial"/>
                <a:cs typeface="Arial"/>
              </a:rPr>
              <a:t>Very </a:t>
            </a:r>
            <a:r>
              <a:rPr lang="en-US" spc="-3" dirty="0">
                <a:solidFill>
                  <a:srgbClr val="231F20"/>
                </a:solidFill>
                <a:latin typeface="Arial"/>
                <a:cs typeface="Arial"/>
              </a:rPr>
              <a:t>likely </a:t>
            </a:r>
            <a:r>
              <a:rPr lang="en-US" dirty="0">
                <a:solidFill>
                  <a:srgbClr val="231F20"/>
                </a:solidFill>
                <a:latin typeface="Arial"/>
                <a:cs typeface="Arial"/>
              </a:rPr>
              <a:t>(2)</a:t>
            </a:r>
            <a:endParaRPr lang="en-US" dirty="0">
              <a:latin typeface="Arial"/>
              <a:cs typeface="Arial"/>
            </a:endParaRPr>
          </a:p>
          <a:p>
            <a:pPr marL="8226" indent="0">
              <a:lnSpc>
                <a:spcPts val="3700"/>
              </a:lnSpc>
              <a:spcBef>
                <a:spcPts val="68"/>
              </a:spcBef>
              <a:buNone/>
              <a:tabLst>
                <a:tab pos="119925" algn="l"/>
              </a:tabLst>
            </a:pPr>
            <a:endParaRPr lang="en-US" sz="2400" dirty="0">
              <a:solidFill>
                <a:schemeClr val="tx1">
                  <a:lumMod val="75000"/>
                  <a:lumOff val="25000"/>
                </a:schemeClr>
              </a:solidFill>
              <a:latin typeface="Arial"/>
              <a:cs typeface="Arial"/>
            </a:endParaRPr>
          </a:p>
          <a:p>
            <a:pPr marL="216039" lvl="1" indent="0">
              <a:lnSpc>
                <a:spcPts val="3700"/>
              </a:lnSpc>
              <a:buNone/>
              <a:tabLst>
                <a:tab pos="322543" algn="l"/>
              </a:tabLst>
            </a:pPr>
            <a:endParaRPr lang="en-US" dirty="0">
              <a:solidFill>
                <a:schemeClr val="tx1">
                  <a:lumMod val="75000"/>
                  <a:lumOff val="25000"/>
                </a:schemeClr>
              </a:solidFill>
              <a:latin typeface="Arial"/>
              <a:cs typeface="Arial"/>
            </a:endParaRPr>
          </a:p>
        </p:txBody>
      </p:sp>
      <p:sp>
        <p:nvSpPr>
          <p:cNvPr id="8" name="Content Placeholder 4">
            <a:extLst>
              <a:ext uri="{FF2B5EF4-FFF2-40B4-BE49-F238E27FC236}">
                <a16:creationId xmlns:a16="http://schemas.microsoft.com/office/drawing/2014/main" id="{4FE2BE0F-E3EB-3140-85A8-1294298A7D4C}"/>
              </a:ext>
            </a:extLst>
          </p:cNvPr>
          <p:cNvSpPr txBox="1">
            <a:spLocks/>
          </p:cNvSpPr>
          <p:nvPr/>
        </p:nvSpPr>
        <p:spPr>
          <a:xfrm>
            <a:off x="0" y="300741"/>
            <a:ext cx="12192000" cy="4180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39" lvl="1" indent="0" algn="ctr">
              <a:lnSpc>
                <a:spcPct val="120000"/>
              </a:lnSpc>
              <a:buFont typeface="Arial" panose="020B0604020202020204" pitchFamily="34" charset="0"/>
              <a:buNone/>
              <a:tabLst>
                <a:tab pos="322543" algn="l"/>
              </a:tabLst>
            </a:pPr>
            <a:r>
              <a:rPr lang="en-US" sz="1800" dirty="0" err="1">
                <a:solidFill>
                  <a:schemeClr val="tx1">
                    <a:lumMod val="75000"/>
                    <a:lumOff val="25000"/>
                  </a:schemeClr>
                </a:solidFill>
                <a:latin typeface="Arial"/>
                <a:cs typeface="Arial"/>
              </a:rPr>
              <a:t>OlderAdultNestEgg.com</a:t>
            </a:r>
            <a:r>
              <a:rPr lang="en-US" sz="1800" dirty="0">
                <a:solidFill>
                  <a:schemeClr val="tx1">
                    <a:lumMod val="75000"/>
                    <a:lumOff val="25000"/>
                  </a:schemeClr>
                </a:solidFill>
                <a:latin typeface="Arial"/>
                <a:cs typeface="Arial"/>
              </a:rPr>
              <a:t>    |    Financial Vulnerability Survey</a:t>
            </a:r>
          </a:p>
        </p:txBody>
      </p:sp>
    </p:spTree>
    <p:extLst>
      <p:ext uri="{BB962C8B-B14F-4D97-AF65-F5344CB8AC3E}">
        <p14:creationId xmlns:p14="http://schemas.microsoft.com/office/powerpoint/2010/main" val="3905834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B6A051-D39B-7A4F-AB23-80F4D642C884}"/>
              </a:ext>
            </a:extLst>
          </p:cNvPr>
          <p:cNvSpPr/>
          <p:nvPr/>
        </p:nvSpPr>
        <p:spPr>
          <a:xfrm>
            <a:off x="0" y="0"/>
            <a:ext cx="12192000" cy="1193800"/>
          </a:xfrm>
          <a:prstGeom prst="rect">
            <a:avLst/>
          </a:prstGeom>
          <a:solidFill>
            <a:schemeClr val="accent6">
              <a:lumMod val="75000"/>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 name="Google Shape;391;p45">
            <a:extLst>
              <a:ext uri="{FF2B5EF4-FFF2-40B4-BE49-F238E27FC236}">
                <a16:creationId xmlns:a16="http://schemas.microsoft.com/office/drawing/2014/main" id="{10C8EAE2-F902-52DB-6895-663E5645C2BC}"/>
              </a:ext>
            </a:extLst>
          </p:cNvPr>
          <p:cNvSpPr txBox="1">
            <a:spLocks/>
          </p:cNvSpPr>
          <p:nvPr/>
        </p:nvSpPr>
        <p:spPr>
          <a:xfrm>
            <a:off x="105507" y="337836"/>
            <a:ext cx="4134337" cy="76360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2">
                  <a:lumMod val="50000"/>
                </a:schemeClr>
              </a:solidFill>
              <a:latin typeface="Calibri" panose="020F0502020204030204" pitchFamily="34" charset="0"/>
              <a:ea typeface="Roboto"/>
              <a:cs typeface="Calibri" panose="020F0502020204030204" pitchFamily="34" charset="0"/>
              <a:sym typeface="Roboto"/>
            </a:endParaRPr>
          </a:p>
        </p:txBody>
      </p:sp>
      <p:pic>
        <p:nvPicPr>
          <p:cNvPr id="6" name="Picture 5" descr="Table&#10;&#10;Description automatically generated">
            <a:extLst>
              <a:ext uri="{FF2B5EF4-FFF2-40B4-BE49-F238E27FC236}">
                <a16:creationId xmlns:a16="http://schemas.microsoft.com/office/drawing/2014/main" id="{C32703C5-BDD3-A099-12BF-4A9BE73CA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887" y="1739900"/>
            <a:ext cx="9259787" cy="4276725"/>
          </a:xfrm>
          <a:prstGeom prst="rect">
            <a:avLst/>
          </a:prstGeom>
        </p:spPr>
      </p:pic>
      <p:sp>
        <p:nvSpPr>
          <p:cNvPr id="7" name="TextBox 6">
            <a:extLst>
              <a:ext uri="{FF2B5EF4-FFF2-40B4-BE49-F238E27FC236}">
                <a16:creationId xmlns:a16="http://schemas.microsoft.com/office/drawing/2014/main" id="{870A3514-35B5-85E7-CF11-D15239795B30}"/>
              </a:ext>
            </a:extLst>
          </p:cNvPr>
          <p:cNvSpPr txBox="1"/>
          <p:nvPr/>
        </p:nvSpPr>
        <p:spPr>
          <a:xfrm>
            <a:off x="256435" y="220355"/>
            <a:ext cx="6296765" cy="830997"/>
          </a:xfrm>
          <a:prstGeom prst="rect">
            <a:avLst/>
          </a:prstGeom>
          <a:noFill/>
        </p:spPr>
        <p:txBody>
          <a:bodyPr wrap="square" rtlCol="0">
            <a:spAutoFit/>
          </a:bodyPr>
          <a:lstStyle/>
          <a:p>
            <a:r>
              <a:rPr lang="en-US" sz="2400" dirty="0"/>
              <a:t>Statistics from the Elder Fraud Report (2021) of the Federal Bureau of Investigations</a:t>
            </a:r>
          </a:p>
        </p:txBody>
      </p:sp>
    </p:spTree>
    <p:extLst>
      <p:ext uri="{BB962C8B-B14F-4D97-AF65-F5344CB8AC3E}">
        <p14:creationId xmlns:p14="http://schemas.microsoft.com/office/powerpoint/2010/main" val="706308658"/>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072505"/>
          </a:xfrm>
          <a:custGeom>
            <a:avLst/>
            <a:gdLst/>
            <a:ahLst/>
            <a:cxnLst/>
            <a:rect l="l" t="t" r="r" b="b"/>
            <a:pathLst>
              <a:path w="12192000" h="6072505">
                <a:moveTo>
                  <a:pt x="0" y="6071967"/>
                </a:moveTo>
                <a:lnTo>
                  <a:pt x="12192000" y="6071967"/>
                </a:lnTo>
                <a:lnTo>
                  <a:pt x="12192000" y="0"/>
                </a:lnTo>
                <a:lnTo>
                  <a:pt x="0" y="0"/>
                </a:lnTo>
                <a:lnTo>
                  <a:pt x="0" y="6071967"/>
                </a:lnTo>
                <a:close/>
              </a:path>
            </a:pathLst>
          </a:custGeom>
          <a:solidFill>
            <a:srgbClr val="DAE3F3"/>
          </a:solidFill>
        </p:spPr>
        <p:txBody>
          <a:bodyPr wrap="square" lIns="0" tIns="0" rIns="0" bIns="0" rtlCol="0"/>
          <a:lstStyle/>
          <a:p>
            <a:endParaRPr/>
          </a:p>
        </p:txBody>
      </p:sp>
      <p:sp>
        <p:nvSpPr>
          <p:cNvPr id="3" name="object 3"/>
          <p:cNvSpPr/>
          <p:nvPr/>
        </p:nvSpPr>
        <p:spPr>
          <a:xfrm>
            <a:off x="2462783" y="896111"/>
            <a:ext cx="7549896" cy="481584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6071967"/>
            <a:ext cx="12192000" cy="786130"/>
          </a:xfrm>
          <a:custGeom>
            <a:avLst/>
            <a:gdLst/>
            <a:ahLst/>
            <a:cxnLst/>
            <a:rect l="l" t="t" r="r" b="b"/>
            <a:pathLst>
              <a:path w="12192000" h="786129">
                <a:moveTo>
                  <a:pt x="0" y="0"/>
                </a:moveTo>
                <a:lnTo>
                  <a:pt x="12192000" y="0"/>
                </a:lnTo>
                <a:lnTo>
                  <a:pt x="12192000" y="786028"/>
                </a:lnTo>
                <a:lnTo>
                  <a:pt x="0" y="786028"/>
                </a:lnTo>
                <a:lnTo>
                  <a:pt x="0" y="0"/>
                </a:lnTo>
                <a:close/>
              </a:path>
            </a:pathLst>
          </a:custGeom>
          <a:solidFill>
            <a:srgbClr val="385723"/>
          </a:solidFill>
        </p:spPr>
        <p:txBody>
          <a:bodyPr wrap="square" lIns="0" tIns="0" rIns="0" bIns="0" rtlCol="0"/>
          <a:lstStyle/>
          <a:p>
            <a:endParaRPr/>
          </a:p>
        </p:txBody>
      </p:sp>
      <p:sp>
        <p:nvSpPr>
          <p:cNvPr id="5" name="object 5"/>
          <p:cNvSpPr/>
          <p:nvPr/>
        </p:nvSpPr>
        <p:spPr>
          <a:xfrm>
            <a:off x="10680192" y="6342888"/>
            <a:ext cx="1371600" cy="42672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674776" y="6337677"/>
            <a:ext cx="1382395" cy="436245"/>
          </a:xfrm>
          <a:custGeom>
            <a:avLst/>
            <a:gdLst/>
            <a:ahLst/>
            <a:cxnLst/>
            <a:rect l="l" t="t" r="r" b="b"/>
            <a:pathLst>
              <a:path w="1382395" h="436245">
                <a:moveTo>
                  <a:pt x="0" y="0"/>
                </a:moveTo>
                <a:lnTo>
                  <a:pt x="1382398" y="0"/>
                </a:lnTo>
                <a:lnTo>
                  <a:pt x="1382398" y="435964"/>
                </a:lnTo>
                <a:lnTo>
                  <a:pt x="0" y="435964"/>
                </a:lnTo>
                <a:lnTo>
                  <a:pt x="0" y="0"/>
                </a:lnTo>
                <a:close/>
              </a:path>
            </a:pathLst>
          </a:custGeom>
          <a:ln w="12693">
            <a:solidFill>
              <a:srgbClr val="000000"/>
            </a:solidFill>
          </a:ln>
        </p:spPr>
        <p:txBody>
          <a:bodyPr wrap="square" lIns="0" tIns="0" rIns="0" bIns="0" rtlCol="0"/>
          <a:lstStyle/>
          <a:p>
            <a:endParaRPr/>
          </a:p>
        </p:txBody>
      </p:sp>
      <p:sp>
        <p:nvSpPr>
          <p:cNvPr id="7" name="object 7"/>
          <p:cNvSpPr txBox="1"/>
          <p:nvPr/>
        </p:nvSpPr>
        <p:spPr>
          <a:xfrm>
            <a:off x="4729797" y="6410831"/>
            <a:ext cx="2733675" cy="242570"/>
          </a:xfrm>
          <a:prstGeom prst="rect">
            <a:avLst/>
          </a:prstGeom>
        </p:spPr>
        <p:txBody>
          <a:bodyPr vert="horz" wrap="square" lIns="0" tIns="3810" rIns="0" bIns="0" rtlCol="0">
            <a:spAutoFit/>
          </a:bodyPr>
          <a:lstStyle/>
          <a:p>
            <a:pPr marL="12700">
              <a:lnSpc>
                <a:spcPct val="100000"/>
              </a:lnSpc>
              <a:spcBef>
                <a:spcPts val="30"/>
              </a:spcBef>
            </a:pPr>
            <a:r>
              <a:rPr sz="1400" u="sng" spc="-10" dirty="0">
                <a:solidFill>
                  <a:srgbClr val="00B0F0"/>
                </a:solidFill>
                <a:uFill>
                  <a:solidFill>
                    <a:srgbClr val="00B0F0"/>
                  </a:solidFill>
                </a:uFill>
                <a:latin typeface="Calibri"/>
                <a:cs typeface="Calibri"/>
              </a:rPr>
              <a:t>https://</a:t>
            </a:r>
            <a:r>
              <a:rPr sz="1400" u="sng" spc="-10" dirty="0">
                <a:solidFill>
                  <a:srgbClr val="00B0F0"/>
                </a:solidFill>
                <a:uFill>
                  <a:solidFill>
                    <a:srgbClr val="00B0F0"/>
                  </a:solidFill>
                </a:uFill>
                <a:latin typeface="Calibri"/>
                <a:cs typeface="Calibri"/>
                <a:hlinkClick r:id="rId4"/>
              </a:rPr>
              <a:t>www.OlderAdultNestEgg.com</a:t>
            </a:r>
            <a:endParaRPr sz="1400">
              <a:latin typeface="Calibri"/>
              <a:cs typeface="Calibri"/>
            </a:endParaRPr>
          </a:p>
        </p:txBody>
      </p:sp>
    </p:spTree>
    <p:extLst>
      <p:ext uri="{BB962C8B-B14F-4D97-AF65-F5344CB8AC3E}">
        <p14:creationId xmlns:p14="http://schemas.microsoft.com/office/powerpoint/2010/main" val="4212121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3BDC836-044D-38AE-EF2B-6385A591AA5B}"/>
              </a:ext>
            </a:extLst>
          </p:cNvPr>
          <p:cNvSpPr>
            <a:spLocks noGrp="1"/>
          </p:cNvSpPr>
          <p:nvPr>
            <p:ph type="title"/>
          </p:nvPr>
        </p:nvSpPr>
        <p:spPr>
          <a:xfrm>
            <a:off x="630936" y="495992"/>
            <a:ext cx="4195140" cy="5638831"/>
          </a:xfrm>
          <a:noFill/>
        </p:spPr>
        <p:txBody>
          <a:bodyPr anchor="ctr">
            <a:normAutofit/>
          </a:bodyPr>
          <a:lstStyle/>
          <a:p>
            <a:r>
              <a:rPr lang="en-US" sz="4800"/>
              <a:t>Findings from Study</a:t>
            </a:r>
          </a:p>
        </p:txBody>
      </p:sp>
      <p:graphicFrame>
        <p:nvGraphicFramePr>
          <p:cNvPr id="5" name="Content Placeholder 2">
            <a:extLst>
              <a:ext uri="{FF2B5EF4-FFF2-40B4-BE49-F238E27FC236}">
                <a16:creationId xmlns:a16="http://schemas.microsoft.com/office/drawing/2014/main" id="{B167C983-4998-BCBA-CAD9-914C92C14A6D}"/>
              </a:ext>
            </a:extLst>
          </p:cNvPr>
          <p:cNvGraphicFramePr>
            <a:graphicFrameLocks noGrp="1"/>
          </p:cNvGraphicFramePr>
          <p:nvPr>
            <p:ph idx="1"/>
            <p:extLst>
              <p:ext uri="{D42A27DB-BD31-4B8C-83A1-F6EECF244321}">
                <p14:modId xmlns:p14="http://schemas.microsoft.com/office/powerpoint/2010/main" val="2353309226"/>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596307"/>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A005A1-D94D-7C4B-B003-991B1229333C}"/>
              </a:ext>
            </a:extLst>
          </p:cNvPr>
          <p:cNvPicPr>
            <a:picLocks noChangeAspect="1"/>
          </p:cNvPicPr>
          <p:nvPr/>
        </p:nvPicPr>
        <p:blipFill rotWithShape="1">
          <a:blip r:embed="rId2"/>
          <a:srcRect r="70" b="1625"/>
          <a:stretch/>
        </p:blipFill>
        <p:spPr>
          <a:xfrm>
            <a:off x="980" y="0"/>
            <a:ext cx="12191020" cy="6858000"/>
          </a:xfrm>
          <a:prstGeom prst="rect">
            <a:avLst/>
          </a:prstGeom>
        </p:spPr>
      </p:pic>
    </p:spTree>
    <p:extLst>
      <p:ext uri="{BB962C8B-B14F-4D97-AF65-F5344CB8AC3E}">
        <p14:creationId xmlns:p14="http://schemas.microsoft.com/office/powerpoint/2010/main" val="222124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EDCDE5-502A-51F7-C59C-1FCC812498AC}"/>
              </a:ext>
            </a:extLst>
          </p:cNvPr>
          <p:cNvSpPr>
            <a:spLocks noGrp="1"/>
          </p:cNvSpPr>
          <p:nvPr>
            <p:ph type="title"/>
          </p:nvPr>
        </p:nvSpPr>
        <p:spPr>
          <a:xfrm>
            <a:off x="673100" y="1059366"/>
            <a:ext cx="2899189" cy="4363844"/>
          </a:xfrm>
        </p:spPr>
        <p:txBody>
          <a:bodyPr vert="horz" lIns="91440" tIns="45720" rIns="91440" bIns="45720" rtlCol="0" anchor="t">
            <a:normAutofit fontScale="90000"/>
          </a:bodyPr>
          <a:lstStyle/>
          <a:p>
            <a:pPr algn="ct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Older Adult Nest Egg Website</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4-year Statistics</a:t>
            </a:r>
          </a:p>
        </p:txBody>
      </p:sp>
      <p:sp>
        <p:nvSpPr>
          <p:cNvPr id="29" name="Content Placeholder 2">
            <a:extLst>
              <a:ext uri="{FF2B5EF4-FFF2-40B4-BE49-F238E27FC236}">
                <a16:creationId xmlns:a16="http://schemas.microsoft.com/office/drawing/2014/main" id="{6A834F30-C243-587C-EFB5-4987558C8191}"/>
              </a:ext>
            </a:extLst>
          </p:cNvPr>
          <p:cNvSpPr>
            <a:spLocks noGrp="1"/>
          </p:cNvSpPr>
          <p:nvPr>
            <p:ph idx="1"/>
          </p:nvPr>
        </p:nvSpPr>
        <p:spPr>
          <a:xfrm>
            <a:off x="4206409" y="1412489"/>
            <a:ext cx="3583980" cy="3416320"/>
          </a:xfrm>
          <a:solidFill>
            <a:schemeClr val="accent6">
              <a:lumMod val="60000"/>
              <a:lumOff val="40000"/>
            </a:schemeClr>
          </a:solidFill>
        </p:spPr>
        <p:txBody>
          <a:bodyPr vert="horz" lIns="91440" tIns="45720" rIns="91440" bIns="45720" rtlCol="0">
            <a:noAutofit/>
          </a:bodyPr>
          <a:lstStyle/>
          <a:p>
            <a:pPr marL="0" indent="0" algn="ctr">
              <a:buNone/>
            </a:pPr>
            <a:endParaRPr lang="en-US" dirty="0"/>
          </a:p>
          <a:p>
            <a:pPr marL="0" indent="0" algn="ctr">
              <a:buNone/>
            </a:pPr>
            <a:r>
              <a:rPr lang="en-US" dirty="0"/>
              <a:t>Total number of training sessions completed </a:t>
            </a:r>
          </a:p>
          <a:p>
            <a:pPr marL="0" indent="0" algn="ctr">
              <a:buNone/>
            </a:pPr>
            <a:endParaRPr lang="en-US" dirty="0"/>
          </a:p>
          <a:p>
            <a:pPr marL="0" indent="0" algn="ctr">
              <a:buNone/>
            </a:pPr>
            <a:r>
              <a:rPr lang="en-US" dirty="0"/>
              <a:t>4,859</a:t>
            </a:r>
          </a:p>
          <a:p>
            <a:pPr marL="0" algn="ctr"/>
            <a:endParaRPr lang="en-US" dirty="0"/>
          </a:p>
        </p:txBody>
      </p:sp>
      <p:cxnSp>
        <p:nvCxnSpPr>
          <p:cNvPr id="30"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C2B1077-2BB0-3B58-91EC-B291CB5FA857}"/>
              </a:ext>
            </a:extLst>
          </p:cNvPr>
          <p:cNvSpPr txBox="1"/>
          <p:nvPr/>
        </p:nvSpPr>
        <p:spPr>
          <a:xfrm>
            <a:off x="6466940" y="6083299"/>
            <a:ext cx="3769260" cy="622301"/>
          </a:xfrm>
          <a:prstGeom prst="rect">
            <a:avLst/>
          </a:prstGeom>
        </p:spPr>
        <p:txBody>
          <a:bodyPr vert="horz" lIns="91440" tIns="45720" rIns="91440" bIns="45720" rtlCol="0">
            <a:normAutofit/>
          </a:bodyPr>
          <a:lstStyle/>
          <a:p>
            <a:pPr>
              <a:lnSpc>
                <a:spcPct val="90000"/>
              </a:lnSpc>
              <a:spcAft>
                <a:spcPts val="600"/>
              </a:spcAft>
            </a:pPr>
            <a:r>
              <a:rPr lang="en-US" sz="2000" dirty="0">
                <a:hlinkClick r:id="rId2"/>
              </a:rPr>
              <a:t>https://olderadultnestegg.com</a:t>
            </a:r>
            <a:r>
              <a:rPr lang="en-US" sz="2000" dirty="0"/>
              <a:t> </a:t>
            </a:r>
          </a:p>
        </p:txBody>
      </p:sp>
      <p:sp>
        <p:nvSpPr>
          <p:cNvPr id="6" name="TextBox 5">
            <a:extLst>
              <a:ext uri="{FF2B5EF4-FFF2-40B4-BE49-F238E27FC236}">
                <a16:creationId xmlns:a16="http://schemas.microsoft.com/office/drawing/2014/main" id="{82A3ACA3-9913-2AE2-D29D-B08D64B3B16C}"/>
              </a:ext>
            </a:extLst>
          </p:cNvPr>
          <p:cNvSpPr txBox="1"/>
          <p:nvPr/>
        </p:nvSpPr>
        <p:spPr>
          <a:xfrm>
            <a:off x="8469354" y="1412488"/>
            <a:ext cx="3486454" cy="3416320"/>
          </a:xfrm>
          <a:prstGeom prst="rect">
            <a:avLst/>
          </a:prstGeom>
          <a:solidFill>
            <a:srgbClr val="9AC793"/>
          </a:solidFill>
        </p:spPr>
        <p:txBody>
          <a:bodyPr wrap="square" rtlCol="0">
            <a:spAutoFit/>
          </a:bodyPr>
          <a:lstStyle/>
          <a:p>
            <a:pPr marL="0" algn="ctr"/>
            <a:r>
              <a:rPr lang="en-US" sz="2400" dirty="0"/>
              <a:t>Scales Administered</a:t>
            </a:r>
          </a:p>
          <a:p>
            <a:pPr marL="0" algn="ctr"/>
            <a:endParaRPr lang="en-US" sz="2400" dirty="0"/>
          </a:p>
          <a:p>
            <a:pPr algn="ctr"/>
            <a:r>
              <a:rPr lang="en-US" sz="2400" dirty="0"/>
              <a:t>FDT = 2,139</a:t>
            </a:r>
          </a:p>
          <a:p>
            <a:pPr algn="ctr"/>
            <a:endParaRPr lang="en-US" sz="2400" dirty="0"/>
          </a:p>
          <a:p>
            <a:pPr algn="ctr"/>
            <a:r>
              <a:rPr lang="en-US" sz="2400" dirty="0"/>
              <a:t>FVS = 1,908 </a:t>
            </a:r>
          </a:p>
          <a:p>
            <a:pPr algn="ctr"/>
            <a:r>
              <a:rPr lang="en-US" sz="2400" dirty="0"/>
              <a:t>(only on site past 2 years)</a:t>
            </a:r>
          </a:p>
          <a:p>
            <a:pPr algn="ctr"/>
            <a:endParaRPr lang="en-US" sz="2400" dirty="0"/>
          </a:p>
          <a:p>
            <a:pPr algn="ctr"/>
            <a:r>
              <a:rPr lang="en-US" sz="2400" b="1" dirty="0"/>
              <a:t>All Scales = 4,793</a:t>
            </a:r>
          </a:p>
          <a:p>
            <a:pPr algn="ctr"/>
            <a:r>
              <a:rPr lang="en-US" sz="2400" dirty="0"/>
              <a:t>(includes FVA &amp; FFI)</a:t>
            </a:r>
          </a:p>
        </p:txBody>
      </p:sp>
    </p:spTree>
    <p:extLst>
      <p:ext uri="{BB962C8B-B14F-4D97-AF65-F5344CB8AC3E}">
        <p14:creationId xmlns:p14="http://schemas.microsoft.com/office/powerpoint/2010/main" val="15075677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899197-A594-A789-1612-602C7A7354E1}"/>
              </a:ext>
            </a:extLst>
          </p:cNvPr>
          <p:cNvSpPr>
            <a:spLocks noGrp="1"/>
          </p:cNvSpPr>
          <p:nvPr>
            <p:ph type="title"/>
          </p:nvPr>
        </p:nvSpPr>
        <p:spPr>
          <a:xfrm>
            <a:off x="3695375" y="296792"/>
            <a:ext cx="2972536" cy="1576446"/>
          </a:xfrm>
        </p:spPr>
        <p:txBody>
          <a:bodyPr anchor="ctr">
            <a:noAutofit/>
          </a:bodyPr>
          <a:lstStyle/>
          <a:p>
            <a:r>
              <a:rPr lang="en-US" sz="5400" dirty="0">
                <a:solidFill>
                  <a:srgbClr val="FFFFFF"/>
                </a:solidFill>
              </a:rPr>
              <a:t>Summary and Call to Action</a:t>
            </a:r>
          </a:p>
        </p:txBody>
      </p:sp>
      <p:graphicFrame>
        <p:nvGraphicFramePr>
          <p:cNvPr id="5" name="Content Placeholder 2">
            <a:extLst>
              <a:ext uri="{FF2B5EF4-FFF2-40B4-BE49-F238E27FC236}">
                <a16:creationId xmlns:a16="http://schemas.microsoft.com/office/drawing/2014/main" id="{C6B8636C-BA5A-EABF-6B30-B842C55E3C67}"/>
              </a:ext>
            </a:extLst>
          </p:cNvPr>
          <p:cNvGraphicFramePr>
            <a:graphicFrameLocks noGrp="1"/>
          </p:cNvGraphicFramePr>
          <p:nvPr>
            <p:ph idx="1"/>
            <p:extLst>
              <p:ext uri="{D42A27DB-BD31-4B8C-83A1-F6EECF244321}">
                <p14:modId xmlns:p14="http://schemas.microsoft.com/office/powerpoint/2010/main" val="4228510834"/>
              </p:ext>
            </p:extLst>
          </p:nvPr>
        </p:nvGraphicFramePr>
        <p:xfrm>
          <a:off x="377356" y="2343005"/>
          <a:ext cx="11255844" cy="3990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95388D4-4F9F-AEA7-A0E0-2FD59487DF44}"/>
              </a:ext>
            </a:extLst>
          </p:cNvPr>
          <p:cNvSpPr txBox="1"/>
          <p:nvPr/>
        </p:nvSpPr>
        <p:spPr>
          <a:xfrm>
            <a:off x="676339" y="5481908"/>
            <a:ext cx="9010608" cy="954107"/>
          </a:xfrm>
          <a:prstGeom prst="rect">
            <a:avLst/>
          </a:prstGeom>
          <a:noFill/>
        </p:spPr>
        <p:txBody>
          <a:bodyPr wrap="none" rtlCol="0">
            <a:spAutoFit/>
          </a:bodyPr>
          <a:lstStyle/>
          <a:p>
            <a:r>
              <a:rPr lang="en-US" sz="2800" i="1" dirty="0">
                <a:solidFill>
                  <a:srgbClr val="FF0000"/>
                </a:solidFill>
              </a:rPr>
              <a:t>Call to Action</a:t>
            </a:r>
            <a:r>
              <a:rPr lang="en-US" sz="2800" dirty="0"/>
              <a:t>: GET TRAINED, USE EVIDENCE BASED TOOLS TO</a:t>
            </a:r>
          </a:p>
          <a:p>
            <a:r>
              <a:rPr lang="en-US" sz="2800" dirty="0"/>
              <a:t> HELP YOUR OLDER CLIENTS</a:t>
            </a:r>
          </a:p>
        </p:txBody>
      </p:sp>
    </p:spTree>
    <p:extLst>
      <p:ext uri="{BB962C8B-B14F-4D97-AF65-F5344CB8AC3E}">
        <p14:creationId xmlns:p14="http://schemas.microsoft.com/office/powerpoint/2010/main" val="462345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B6A051-D39B-7A4F-AB23-80F4D642C884}"/>
              </a:ext>
            </a:extLst>
          </p:cNvPr>
          <p:cNvSpPr/>
          <p:nvPr/>
        </p:nvSpPr>
        <p:spPr>
          <a:xfrm>
            <a:off x="1" y="0"/>
            <a:ext cx="1257299" cy="6858000"/>
          </a:xfrm>
          <a:prstGeom prst="rect">
            <a:avLst/>
          </a:prstGeom>
          <a:solidFill>
            <a:schemeClr val="accent6">
              <a:lumMod val="75000"/>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 name="Google Shape;391;p45">
            <a:extLst>
              <a:ext uri="{FF2B5EF4-FFF2-40B4-BE49-F238E27FC236}">
                <a16:creationId xmlns:a16="http://schemas.microsoft.com/office/drawing/2014/main" id="{10C8EAE2-F902-52DB-6895-663E5645C2BC}"/>
              </a:ext>
            </a:extLst>
          </p:cNvPr>
          <p:cNvSpPr txBox="1">
            <a:spLocks/>
          </p:cNvSpPr>
          <p:nvPr/>
        </p:nvSpPr>
        <p:spPr>
          <a:xfrm>
            <a:off x="105507" y="337836"/>
            <a:ext cx="4134337" cy="76360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2">
                  <a:lumMod val="50000"/>
                </a:schemeClr>
              </a:solidFill>
              <a:latin typeface="Calibri" panose="020F0502020204030204" pitchFamily="34" charset="0"/>
              <a:ea typeface="Roboto"/>
              <a:cs typeface="Calibri" panose="020F0502020204030204" pitchFamily="34" charset="0"/>
              <a:sym typeface="Roboto"/>
            </a:endParaRPr>
          </a:p>
        </p:txBody>
      </p:sp>
      <p:pic>
        <p:nvPicPr>
          <p:cNvPr id="5" name="Picture 4" descr="Timeline&#10;&#10;Description automatically generated">
            <a:extLst>
              <a:ext uri="{FF2B5EF4-FFF2-40B4-BE49-F238E27FC236}">
                <a16:creationId xmlns:a16="http://schemas.microsoft.com/office/drawing/2014/main" id="{33B1EAC7-BA5A-C6AB-D572-5307189E2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151" y="1549400"/>
            <a:ext cx="8928100" cy="3759200"/>
          </a:xfrm>
          <a:prstGeom prst="rect">
            <a:avLst/>
          </a:prstGeom>
        </p:spPr>
      </p:pic>
    </p:spTree>
    <p:extLst>
      <p:ext uri="{BB962C8B-B14F-4D97-AF65-F5344CB8AC3E}">
        <p14:creationId xmlns:p14="http://schemas.microsoft.com/office/powerpoint/2010/main" val="356943179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B6A051-D39B-7A4F-AB23-80F4D642C884}"/>
              </a:ext>
            </a:extLst>
          </p:cNvPr>
          <p:cNvSpPr/>
          <p:nvPr/>
        </p:nvSpPr>
        <p:spPr>
          <a:xfrm>
            <a:off x="1" y="0"/>
            <a:ext cx="1282699" cy="6858000"/>
          </a:xfrm>
          <a:prstGeom prst="rect">
            <a:avLst/>
          </a:prstGeom>
          <a:solidFill>
            <a:schemeClr val="accent6">
              <a:lumMod val="75000"/>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 name="Google Shape;391;p45">
            <a:extLst>
              <a:ext uri="{FF2B5EF4-FFF2-40B4-BE49-F238E27FC236}">
                <a16:creationId xmlns:a16="http://schemas.microsoft.com/office/drawing/2014/main" id="{10C8EAE2-F902-52DB-6895-663E5645C2BC}"/>
              </a:ext>
            </a:extLst>
          </p:cNvPr>
          <p:cNvSpPr txBox="1">
            <a:spLocks/>
          </p:cNvSpPr>
          <p:nvPr/>
        </p:nvSpPr>
        <p:spPr>
          <a:xfrm>
            <a:off x="105507" y="337836"/>
            <a:ext cx="4134337" cy="76360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2">
                  <a:lumMod val="50000"/>
                </a:schemeClr>
              </a:solidFill>
              <a:latin typeface="Calibri" panose="020F0502020204030204" pitchFamily="34" charset="0"/>
              <a:ea typeface="Roboto"/>
              <a:cs typeface="Calibri" panose="020F0502020204030204" pitchFamily="34" charset="0"/>
              <a:sym typeface="Roboto"/>
            </a:endParaRPr>
          </a:p>
        </p:txBody>
      </p:sp>
      <p:pic>
        <p:nvPicPr>
          <p:cNvPr id="3" name="Picture 2" descr="Chart, bar chart&#10;&#10;Description automatically generated">
            <a:extLst>
              <a:ext uri="{FF2B5EF4-FFF2-40B4-BE49-F238E27FC236}">
                <a16:creationId xmlns:a16="http://schemas.microsoft.com/office/drawing/2014/main" id="{3C24D2D6-6784-2E97-655D-6EDEE28DB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187" y="26484"/>
            <a:ext cx="4392613" cy="6805032"/>
          </a:xfrm>
          <a:prstGeom prst="rect">
            <a:avLst/>
          </a:prstGeom>
        </p:spPr>
      </p:pic>
    </p:spTree>
    <p:extLst>
      <p:ext uri="{BB962C8B-B14F-4D97-AF65-F5344CB8AC3E}">
        <p14:creationId xmlns:p14="http://schemas.microsoft.com/office/powerpoint/2010/main" val="80972401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4E6724-CDF2-2C43-8859-2F4CC9711D87}"/>
              </a:ext>
            </a:extLst>
          </p:cNvPr>
          <p:cNvSpPr/>
          <p:nvPr/>
        </p:nvSpPr>
        <p:spPr>
          <a:xfrm>
            <a:off x="0" y="0"/>
            <a:ext cx="12214196" cy="1739153"/>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5177832" y="1231599"/>
            <a:ext cx="1895071" cy="461665"/>
          </a:xfrm>
          <a:prstGeom prst="rect">
            <a:avLst/>
          </a:prstGeom>
          <a:noFill/>
        </p:spPr>
        <p:txBody>
          <a:bodyPr wrap="none">
            <a:spAutoFit/>
          </a:bodyPr>
          <a:lstStyle/>
          <a:p>
            <a:pPr fontAlgn="auto">
              <a:spcBef>
                <a:spcPts val="0"/>
              </a:spcBef>
              <a:spcAft>
                <a:spcPts val="0"/>
              </a:spcAft>
              <a:defRPr/>
            </a:pPr>
            <a:r>
              <a:rPr lang="en-US" sz="2400" b="1" dirty="0">
                <a:latin typeface="+mn-lt"/>
                <a:ea typeface="+mn-ea"/>
                <a:cs typeface="Times" pitchFamily="18" charset="0"/>
              </a:rPr>
              <a:t>Six Domains*</a:t>
            </a:r>
          </a:p>
        </p:txBody>
      </p:sp>
      <p:sp>
        <p:nvSpPr>
          <p:cNvPr id="12291" name="TextBox 4"/>
          <p:cNvSpPr txBox="1">
            <a:spLocks noChangeArrowheads="1"/>
          </p:cNvSpPr>
          <p:nvPr/>
        </p:nvSpPr>
        <p:spPr bwMode="auto">
          <a:xfrm>
            <a:off x="9915522" y="1277487"/>
            <a:ext cx="21605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ea typeface="Times" charset="0"/>
                <a:cs typeface="Times" charset="0"/>
              </a:rPr>
              <a:t>*Conrad et al. (2010)</a:t>
            </a:r>
          </a:p>
        </p:txBody>
      </p:sp>
      <p:sp>
        <p:nvSpPr>
          <p:cNvPr id="12292" name="Title 1"/>
          <p:cNvSpPr>
            <a:spLocks noGrp="1"/>
          </p:cNvSpPr>
          <p:nvPr>
            <p:ph type="title"/>
          </p:nvPr>
        </p:nvSpPr>
        <p:spPr>
          <a:xfrm>
            <a:off x="29368" y="311150"/>
            <a:ext cx="12192000" cy="1325563"/>
          </a:xfrm>
        </p:spPr>
        <p:txBody>
          <a:bodyPr>
            <a:normAutofit/>
          </a:bodyPr>
          <a:lstStyle/>
          <a:p>
            <a:pPr algn="ctr">
              <a:lnSpc>
                <a:spcPct val="80000"/>
              </a:lnSpc>
            </a:pPr>
            <a:r>
              <a:rPr lang="en-US" sz="3600" dirty="0">
                <a:latin typeface="Calibri Light" charset="0"/>
              </a:rPr>
              <a:t>Financial Exploitation: What Is It?</a:t>
            </a:r>
          </a:p>
        </p:txBody>
      </p:sp>
      <p:sp>
        <p:nvSpPr>
          <p:cNvPr id="9" name="TextBox 8"/>
          <p:cNvSpPr txBox="1"/>
          <p:nvPr/>
        </p:nvSpPr>
        <p:spPr>
          <a:xfrm>
            <a:off x="174623" y="2050303"/>
            <a:ext cx="11901487" cy="4513262"/>
          </a:xfrm>
          <a:prstGeom prst="rect">
            <a:avLst/>
          </a:prstGeom>
          <a:noFill/>
        </p:spPr>
        <p:txBody>
          <a:bodyPr>
            <a:spAutoFit/>
          </a:bodyPr>
          <a:lstStyle/>
          <a:p>
            <a:pPr algn="ctr" fontAlgn="auto">
              <a:lnSpc>
                <a:spcPct val="80000"/>
              </a:lnSpc>
              <a:spcBef>
                <a:spcPts val="0"/>
              </a:spcBef>
              <a:spcAft>
                <a:spcPts val="0"/>
              </a:spcAft>
              <a:defRPr/>
            </a:pPr>
            <a:r>
              <a:rPr lang="en-US" sz="2400" b="1" dirty="0">
                <a:solidFill>
                  <a:schemeClr val="accent5">
                    <a:lumMod val="75000"/>
                  </a:schemeClr>
                </a:solidFill>
                <a:latin typeface="+mn-lt"/>
                <a:ea typeface="+mn-ea"/>
                <a:cs typeface="+mn-cs"/>
              </a:rPr>
              <a:t>Theft &amp; Scams</a:t>
            </a:r>
            <a:br>
              <a:rPr lang="en-US" sz="2400" b="1" dirty="0">
                <a:solidFill>
                  <a:schemeClr val="accent2">
                    <a:lumMod val="50000"/>
                  </a:schemeClr>
                </a:solidFill>
                <a:latin typeface="+mn-lt"/>
                <a:ea typeface="+mn-ea"/>
                <a:cs typeface="+mn-cs"/>
              </a:rPr>
            </a:br>
            <a:r>
              <a:rPr lang="en-US" sz="2400" dirty="0">
                <a:latin typeface="+mn-lt"/>
                <a:ea typeface="+mn-ea"/>
                <a:cs typeface="+mn-cs"/>
              </a:rPr>
              <a:t>Has anyone misused your ATM or credit card?</a:t>
            </a:r>
            <a:endParaRPr lang="en-US" sz="1400" dirty="0">
              <a:latin typeface="+mn-lt"/>
              <a:ea typeface="+mn-ea"/>
              <a:cs typeface="+mn-cs"/>
            </a:endParaRPr>
          </a:p>
          <a:p>
            <a:pPr algn="ctr" fontAlgn="auto">
              <a:lnSpc>
                <a:spcPct val="80000"/>
              </a:lnSpc>
              <a:spcBef>
                <a:spcPts val="0"/>
              </a:spcBef>
              <a:spcAft>
                <a:spcPts val="0"/>
              </a:spcAft>
              <a:defRPr/>
            </a:pPr>
            <a:endParaRPr lang="en-US" sz="1400" b="1" dirty="0">
              <a:solidFill>
                <a:schemeClr val="accent6"/>
              </a:solidFill>
              <a:latin typeface="+mn-lt"/>
              <a:ea typeface="+mn-ea"/>
              <a:cs typeface="+mn-cs"/>
            </a:endParaRPr>
          </a:p>
          <a:p>
            <a:pPr algn="ctr" fontAlgn="auto">
              <a:lnSpc>
                <a:spcPct val="80000"/>
              </a:lnSpc>
              <a:spcBef>
                <a:spcPts val="0"/>
              </a:spcBef>
              <a:spcAft>
                <a:spcPts val="0"/>
              </a:spcAft>
              <a:defRPr/>
            </a:pPr>
            <a:r>
              <a:rPr lang="en-US" sz="2400" b="1" dirty="0">
                <a:solidFill>
                  <a:schemeClr val="accent5">
                    <a:lumMod val="75000"/>
                  </a:schemeClr>
                </a:solidFill>
                <a:latin typeface="+mn-lt"/>
                <a:ea typeface="+mn-ea"/>
                <a:cs typeface="+mn-cs"/>
              </a:rPr>
              <a:t>Abuse of Trust</a:t>
            </a:r>
          </a:p>
          <a:p>
            <a:pPr algn="ctr" fontAlgn="auto">
              <a:lnSpc>
                <a:spcPct val="80000"/>
              </a:lnSpc>
              <a:spcBef>
                <a:spcPts val="0"/>
              </a:spcBef>
              <a:spcAft>
                <a:spcPts val="0"/>
              </a:spcAft>
              <a:defRPr/>
            </a:pPr>
            <a:r>
              <a:rPr lang="en-US" sz="2400" dirty="0">
                <a:latin typeface="+mn-lt"/>
                <a:ea typeface="+mn-ea"/>
                <a:cs typeface="+mn-cs"/>
              </a:rPr>
              <a:t>Has someone convinced you to turn the title of your home over to them?</a:t>
            </a:r>
            <a:endParaRPr lang="en-US" sz="1400" dirty="0">
              <a:latin typeface="+mn-lt"/>
              <a:ea typeface="+mn-ea"/>
              <a:cs typeface="+mn-cs"/>
            </a:endParaRPr>
          </a:p>
          <a:p>
            <a:pPr algn="ctr" fontAlgn="auto">
              <a:lnSpc>
                <a:spcPct val="80000"/>
              </a:lnSpc>
              <a:spcBef>
                <a:spcPts val="0"/>
              </a:spcBef>
              <a:spcAft>
                <a:spcPts val="0"/>
              </a:spcAft>
              <a:defRPr/>
            </a:pPr>
            <a:endParaRPr lang="en-US" sz="1400" dirty="0">
              <a:latin typeface="+mn-lt"/>
              <a:ea typeface="+mn-ea"/>
              <a:cs typeface="+mn-cs"/>
            </a:endParaRPr>
          </a:p>
          <a:p>
            <a:pPr algn="ctr" fontAlgn="auto">
              <a:lnSpc>
                <a:spcPct val="80000"/>
              </a:lnSpc>
              <a:spcBef>
                <a:spcPts val="0"/>
              </a:spcBef>
              <a:spcAft>
                <a:spcPts val="0"/>
              </a:spcAft>
              <a:defRPr/>
            </a:pPr>
            <a:r>
              <a:rPr lang="en-US" sz="2400" b="1" dirty="0">
                <a:solidFill>
                  <a:schemeClr val="accent5">
                    <a:lumMod val="75000"/>
                  </a:schemeClr>
                </a:solidFill>
                <a:latin typeface="+mn-lt"/>
                <a:ea typeface="+mn-ea"/>
                <a:cs typeface="+mn-cs"/>
              </a:rPr>
              <a:t>Financial Entitlement</a:t>
            </a:r>
          </a:p>
          <a:p>
            <a:pPr algn="ctr" fontAlgn="auto">
              <a:lnSpc>
                <a:spcPct val="80000"/>
              </a:lnSpc>
              <a:spcBef>
                <a:spcPts val="0"/>
              </a:spcBef>
              <a:spcAft>
                <a:spcPts val="0"/>
              </a:spcAft>
              <a:defRPr/>
            </a:pPr>
            <a:r>
              <a:rPr lang="en-US" sz="2400" dirty="0">
                <a:latin typeface="+mn-lt"/>
                <a:ea typeface="+mn-ea"/>
                <a:cs typeface="+mn-cs"/>
              </a:rPr>
              <a:t>Has anyone felt entitled to use your money for themselves? </a:t>
            </a:r>
            <a:br>
              <a:rPr lang="en-US" sz="1400" dirty="0">
                <a:latin typeface="+mn-lt"/>
                <a:ea typeface="+mn-ea"/>
                <a:cs typeface="+mn-cs"/>
              </a:rPr>
            </a:br>
            <a:endParaRPr lang="en-US" sz="1400" dirty="0">
              <a:solidFill>
                <a:schemeClr val="accent6"/>
              </a:solidFill>
              <a:latin typeface="+mn-lt"/>
              <a:ea typeface="+mn-ea"/>
              <a:cs typeface="+mn-cs"/>
            </a:endParaRPr>
          </a:p>
          <a:p>
            <a:pPr algn="ctr" fontAlgn="auto">
              <a:lnSpc>
                <a:spcPct val="80000"/>
              </a:lnSpc>
              <a:spcBef>
                <a:spcPts val="0"/>
              </a:spcBef>
              <a:spcAft>
                <a:spcPts val="0"/>
              </a:spcAft>
              <a:defRPr/>
            </a:pPr>
            <a:r>
              <a:rPr lang="en-US" sz="2400" b="1" dirty="0">
                <a:solidFill>
                  <a:schemeClr val="accent5">
                    <a:lumMod val="75000"/>
                  </a:schemeClr>
                </a:solidFill>
                <a:latin typeface="+mn-lt"/>
                <a:ea typeface="+mn-ea"/>
                <a:cs typeface="+mn-cs"/>
              </a:rPr>
              <a:t>Coercion</a:t>
            </a:r>
          </a:p>
          <a:p>
            <a:pPr algn="ctr" fontAlgn="auto">
              <a:lnSpc>
                <a:spcPct val="80000"/>
              </a:lnSpc>
              <a:spcBef>
                <a:spcPts val="0"/>
              </a:spcBef>
              <a:spcAft>
                <a:spcPts val="0"/>
              </a:spcAft>
              <a:defRPr/>
            </a:pPr>
            <a:r>
              <a:rPr lang="en-US" sz="2400" dirty="0">
                <a:latin typeface="+mn-lt"/>
                <a:ea typeface="+mn-ea"/>
                <a:cs typeface="+mn-cs"/>
              </a:rPr>
              <a:t>Did anyone put  pressure on you to get a reverse mortgage? </a:t>
            </a:r>
            <a:br>
              <a:rPr lang="en-US" sz="1400" dirty="0">
                <a:latin typeface="+mn-lt"/>
                <a:ea typeface="+mn-ea"/>
                <a:cs typeface="+mn-cs"/>
              </a:rPr>
            </a:br>
            <a:endParaRPr lang="en-US" sz="1400" dirty="0">
              <a:latin typeface="+mn-lt"/>
              <a:ea typeface="+mn-ea"/>
              <a:cs typeface="+mn-cs"/>
            </a:endParaRPr>
          </a:p>
          <a:p>
            <a:pPr algn="ctr" fontAlgn="auto">
              <a:lnSpc>
                <a:spcPct val="80000"/>
              </a:lnSpc>
              <a:spcBef>
                <a:spcPts val="0"/>
              </a:spcBef>
              <a:spcAft>
                <a:spcPts val="0"/>
              </a:spcAft>
              <a:defRPr/>
            </a:pPr>
            <a:r>
              <a:rPr lang="en-US" sz="2400" b="1" dirty="0">
                <a:solidFill>
                  <a:schemeClr val="accent5">
                    <a:lumMod val="75000"/>
                  </a:schemeClr>
                </a:solidFill>
                <a:latin typeface="+mn-lt"/>
                <a:ea typeface="+mn-ea"/>
                <a:cs typeface="+mn-cs"/>
              </a:rPr>
              <a:t>Signs of Possible Financial Exploitation</a:t>
            </a:r>
            <a:endParaRPr lang="en-US" sz="2400" dirty="0">
              <a:solidFill>
                <a:schemeClr val="accent5">
                  <a:lumMod val="75000"/>
                </a:schemeClr>
              </a:solidFill>
              <a:latin typeface="+mn-lt"/>
              <a:ea typeface="+mn-ea"/>
              <a:cs typeface="+mn-cs"/>
            </a:endParaRPr>
          </a:p>
          <a:p>
            <a:pPr algn="ctr" fontAlgn="auto">
              <a:lnSpc>
                <a:spcPct val="80000"/>
              </a:lnSpc>
              <a:spcBef>
                <a:spcPts val="0"/>
              </a:spcBef>
              <a:spcAft>
                <a:spcPts val="0"/>
              </a:spcAft>
              <a:defRPr/>
            </a:pPr>
            <a:r>
              <a:rPr lang="en-US" sz="2400" dirty="0">
                <a:latin typeface="+mn-lt"/>
                <a:ea typeface="+mn-ea"/>
                <a:cs typeface="+mn-cs"/>
              </a:rPr>
              <a:t>Has anyone been frequently asking you for money?</a:t>
            </a:r>
            <a:endParaRPr lang="en-US" sz="1400" dirty="0">
              <a:latin typeface="+mn-lt"/>
              <a:ea typeface="+mn-ea"/>
              <a:cs typeface="+mn-cs"/>
            </a:endParaRPr>
          </a:p>
          <a:p>
            <a:pPr algn="ctr" fontAlgn="auto">
              <a:lnSpc>
                <a:spcPct val="80000"/>
              </a:lnSpc>
              <a:spcBef>
                <a:spcPts val="0"/>
              </a:spcBef>
              <a:spcAft>
                <a:spcPts val="0"/>
              </a:spcAft>
              <a:defRPr/>
            </a:pPr>
            <a:endParaRPr lang="en-US" sz="1400" dirty="0">
              <a:solidFill>
                <a:schemeClr val="accent6"/>
              </a:solidFill>
              <a:latin typeface="+mn-lt"/>
              <a:ea typeface="+mn-ea"/>
              <a:cs typeface="+mn-cs"/>
            </a:endParaRPr>
          </a:p>
          <a:p>
            <a:pPr algn="ctr" fontAlgn="auto">
              <a:lnSpc>
                <a:spcPct val="80000"/>
              </a:lnSpc>
              <a:spcBef>
                <a:spcPts val="0"/>
              </a:spcBef>
              <a:spcAft>
                <a:spcPts val="0"/>
              </a:spcAft>
              <a:defRPr/>
            </a:pPr>
            <a:r>
              <a:rPr lang="en-US" sz="2400" b="1" dirty="0">
                <a:solidFill>
                  <a:schemeClr val="accent5">
                    <a:lumMod val="75000"/>
                  </a:schemeClr>
                </a:solidFill>
                <a:latin typeface="+mn-lt"/>
                <a:ea typeface="+mn-ea"/>
                <a:cs typeface="+mn-cs"/>
              </a:rPr>
              <a:t>Money Management Difficulties</a:t>
            </a:r>
          </a:p>
          <a:p>
            <a:pPr fontAlgn="auto">
              <a:lnSpc>
                <a:spcPct val="80000"/>
              </a:lnSpc>
              <a:spcBef>
                <a:spcPts val="0"/>
              </a:spcBef>
              <a:spcAft>
                <a:spcPts val="0"/>
              </a:spcAft>
              <a:defRPr/>
            </a:pPr>
            <a:endParaRPr lang="en-US" sz="2400" b="1" dirty="0">
              <a:latin typeface="+mn-lt"/>
              <a:ea typeface="+mn-ea"/>
              <a:cs typeface="+mn-cs"/>
            </a:endParaRPr>
          </a:p>
        </p:txBody>
      </p:sp>
      <p:pic>
        <p:nvPicPr>
          <p:cNvPr id="10" name="Picture 9">
            <a:extLst>
              <a:ext uri="{FF2B5EF4-FFF2-40B4-BE49-F238E27FC236}">
                <a16:creationId xmlns:a16="http://schemas.microsoft.com/office/drawing/2014/main" id="{0EF69648-DE90-B34F-9345-AF0073033B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0" t="-10967" r="-1757" b="-9607"/>
          <a:stretch/>
        </p:blipFill>
        <p:spPr>
          <a:xfrm>
            <a:off x="10681124" y="6344024"/>
            <a:ext cx="1370404" cy="423487"/>
          </a:xfrm>
          <a:prstGeom prst="rect">
            <a:avLst/>
          </a:prstGeom>
          <a:solidFill>
            <a:schemeClr val="bg1"/>
          </a:solidFill>
          <a:ln>
            <a:solidFill>
              <a:schemeClr val="tx1"/>
            </a:solidFill>
          </a:ln>
        </p:spPr>
      </p:pic>
    </p:spTree>
    <p:extLst>
      <p:ext uri="{BB962C8B-B14F-4D97-AF65-F5344CB8AC3E}">
        <p14:creationId xmlns:p14="http://schemas.microsoft.com/office/powerpoint/2010/main" val="1907520828"/>
      </p:ext>
    </p:extLst>
  </p:cSld>
  <p:clrMapOvr>
    <a:masterClrMapping/>
  </p:clrMapOvr>
  <p:transition>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5500</Words>
  <Application>Microsoft Office PowerPoint</Application>
  <PresentationFormat>Widescreen</PresentationFormat>
  <Paragraphs>824</Paragraphs>
  <Slides>64</Slides>
  <Notes>15</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64</vt:i4>
      </vt:variant>
    </vt:vector>
  </HeadingPairs>
  <TitlesOfParts>
    <vt:vector size="87" baseType="lpstr">
      <vt:lpstr>Arial</vt:lpstr>
      <vt:lpstr>Calibri</vt:lpstr>
      <vt:lpstr>Calibri Light</vt:lpstr>
      <vt:lpstr>Consolas</vt:lpstr>
      <vt:lpstr>Georgia</vt:lpstr>
      <vt:lpstr>Gill Sans MT</vt:lpstr>
      <vt:lpstr>Helvetica Neue</vt:lpstr>
      <vt:lpstr>Helvetica Neue Medium</vt:lpstr>
      <vt:lpstr>Lucida Sans</vt:lpstr>
      <vt:lpstr>Times</vt:lpstr>
      <vt:lpstr>Times New Roman</vt:lpstr>
      <vt:lpstr>Trebuchet MS</vt:lpstr>
      <vt:lpstr>Wingdings</vt:lpstr>
      <vt:lpstr>Office Theme</vt:lpstr>
      <vt:lpstr>Office Theme</vt:lpstr>
      <vt:lpstr>Office Theme</vt:lpstr>
      <vt:lpstr>Office Theme</vt:lpstr>
      <vt:lpstr>Office Theme</vt:lpstr>
      <vt:lpstr>1_Office Theme</vt:lpstr>
      <vt:lpstr>Office Theme</vt:lpstr>
      <vt:lpstr>Office Theme</vt:lpstr>
      <vt:lpstr>Office Theme</vt:lpstr>
      <vt:lpstr>Office Theme</vt:lpstr>
      <vt:lpstr>Bringing Evidence-Based tools to Financial Exploitation Investigation and Prevention</vt:lpstr>
      <vt:lpstr>Disclosure</vt:lpstr>
      <vt:lpstr>Overview for today’s talk</vt:lpstr>
      <vt:lpstr>PowerPoint Presentation</vt:lpstr>
      <vt:lpstr>Defining Financial Exploitation</vt:lpstr>
      <vt:lpstr>PowerPoint Presentation</vt:lpstr>
      <vt:lpstr>PowerPoint Presentation</vt:lpstr>
      <vt:lpstr>PowerPoint Presentation</vt:lpstr>
      <vt:lpstr>Financial Exploitation: What Is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Groundbreaking Work of Appelbaum and Grisso 1988</vt:lpstr>
      <vt:lpstr>PowerPoint Presentation</vt:lpstr>
      <vt:lpstr>PowerPoint Presentation</vt:lpstr>
      <vt:lpstr>Findings from Study</vt:lpstr>
      <vt:lpstr>PowerPoint Presentation</vt:lpstr>
      <vt:lpstr>FDT contains 10 items</vt:lpstr>
      <vt:lpstr>PowerPoint Presentation</vt:lpstr>
      <vt:lpstr>10 Questions from LFDSS</vt:lpstr>
      <vt:lpstr>The FDT is a rating scale, and Therefore the APS  Interviewer’s Judgment is Critical</vt:lpstr>
      <vt:lpstr>PowerPoint Presentation</vt:lpstr>
      <vt:lpstr>PowerPoint Presentation</vt:lpstr>
      <vt:lpstr>Financial decision-making deficits in scam cases (Lichtenberg et al., in press)</vt:lpstr>
      <vt:lpstr>PowerPoint Presentation</vt:lpstr>
      <vt:lpstr>PowerPoint Presentation</vt:lpstr>
      <vt:lpstr>Implementation Science</vt:lpstr>
      <vt:lpstr>Implementation Science Approach</vt:lpstr>
      <vt:lpstr>PowerPoint Presentation</vt:lpstr>
      <vt:lpstr>Trial  APS Statewide Implementation</vt:lpstr>
      <vt:lpstr>Michigan  Adult  Services Management Structure</vt:lpstr>
      <vt:lpstr>Training and Certification available on the Older Adult Nest Egg website</vt:lpstr>
      <vt:lpstr>     Field Implementation</vt:lpstr>
      <vt:lpstr>Utilization of a Focus Group</vt:lpstr>
      <vt:lpstr>Key Take Aways from the Focus Group</vt:lpstr>
      <vt:lpstr>PowerPoint Presentation</vt:lpstr>
      <vt:lpstr>I have the results, now what do I do?</vt:lpstr>
      <vt:lpstr>Case Example</vt:lpstr>
      <vt:lpstr>Using the FDT in the investigation</vt:lpstr>
      <vt:lpstr>Impact of FDT and FFI on the Criminal Case</vt:lpstr>
      <vt:lpstr>Types of Decisions Made by Older Adults in Adult Protective Sevices Cases for Financial Exploitation</vt:lpstr>
      <vt:lpstr>Interviewer Agreement with Risk Score  for Overall Sample (N=839)</vt:lpstr>
      <vt:lpstr>PowerPoint Presentation</vt:lpstr>
      <vt:lpstr>PowerPoint Presentation</vt:lpstr>
      <vt:lpstr>PowerPoint Presentation</vt:lpstr>
      <vt:lpstr>PowerPoint Presentation</vt:lpstr>
      <vt:lpstr>Context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Findings from Study</vt:lpstr>
      <vt:lpstr>PowerPoint Presentation</vt:lpstr>
      <vt:lpstr> Older Adult Nest Egg Website   4-year Statistics</vt:lpstr>
      <vt:lpstr>Summary and Call to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Domains of Financial Capacity: A Person Centered Approach to Avoiding Fraud</dc:title>
  <dc:creator>Peter Lichtenberg</dc:creator>
  <cp:lastModifiedBy>Sheila Cote</cp:lastModifiedBy>
  <cp:revision>19</cp:revision>
  <dcterms:created xsi:type="dcterms:W3CDTF">2022-07-26T16:24:56Z</dcterms:created>
  <dcterms:modified xsi:type="dcterms:W3CDTF">2024-01-16T15:04:59Z</dcterms:modified>
</cp:coreProperties>
</file>